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4.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5.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6.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7.xml" ContentType="application/vnd.openxmlformats-officedocument.drawingml.chartshapes+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drawings/drawing8.xml" ContentType="application/vnd.openxmlformats-officedocument.drawingml.chartshapes+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drawings/drawing9.xml" ContentType="application/vnd.openxmlformats-officedocument.drawingml.chartshapes+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drawings/drawing10.xml" ContentType="application/vnd.openxmlformats-officedocument.drawingml.chartshapes+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drawings/drawing11.xml" ContentType="application/vnd.openxmlformats-officedocument.drawingml.chartshapes+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drawings/drawing12.xml" ContentType="application/vnd.openxmlformats-officedocument.drawingml.chartshapes+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notesSlides/notesSlide1.xml" ContentType="application/vnd.openxmlformats-officedocument.presentationml.notesSlid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96"/>
  </p:notesMasterIdLst>
  <p:sldIdLst>
    <p:sldId id="256" r:id="rId5"/>
    <p:sldId id="257" r:id="rId6"/>
    <p:sldId id="274" r:id="rId7"/>
    <p:sldId id="359" r:id="rId8"/>
    <p:sldId id="258" r:id="rId9"/>
    <p:sldId id="270" r:id="rId10"/>
    <p:sldId id="259" r:id="rId11"/>
    <p:sldId id="260" r:id="rId12"/>
    <p:sldId id="265" r:id="rId13"/>
    <p:sldId id="266" r:id="rId14"/>
    <p:sldId id="267" r:id="rId15"/>
    <p:sldId id="268" r:id="rId16"/>
    <p:sldId id="271" r:id="rId17"/>
    <p:sldId id="328" r:id="rId18"/>
    <p:sldId id="331" r:id="rId19"/>
    <p:sldId id="329" r:id="rId20"/>
    <p:sldId id="330" r:id="rId21"/>
    <p:sldId id="261" r:id="rId22"/>
    <p:sldId id="283" r:id="rId23"/>
    <p:sldId id="275" r:id="rId24"/>
    <p:sldId id="277" r:id="rId25"/>
    <p:sldId id="286" r:id="rId26"/>
    <p:sldId id="263" r:id="rId27"/>
    <p:sldId id="276" r:id="rId28"/>
    <p:sldId id="287" r:id="rId29"/>
    <p:sldId id="332" r:id="rId30"/>
    <p:sldId id="333" r:id="rId31"/>
    <p:sldId id="334" r:id="rId32"/>
    <p:sldId id="264" r:id="rId33"/>
    <p:sldId id="281" r:id="rId34"/>
    <p:sldId id="279" r:id="rId35"/>
    <p:sldId id="282" r:id="rId36"/>
    <p:sldId id="273" r:id="rId37"/>
    <p:sldId id="298" r:id="rId38"/>
    <p:sldId id="295" r:id="rId39"/>
    <p:sldId id="296" r:id="rId40"/>
    <p:sldId id="297" r:id="rId41"/>
    <p:sldId id="356" r:id="rId42"/>
    <p:sldId id="363" r:id="rId43"/>
    <p:sldId id="358" r:id="rId44"/>
    <p:sldId id="290" r:id="rId45"/>
    <p:sldId id="291" r:id="rId46"/>
    <p:sldId id="292" r:id="rId47"/>
    <p:sldId id="293" r:id="rId48"/>
    <p:sldId id="361" r:id="rId49"/>
    <p:sldId id="302" r:id="rId50"/>
    <p:sldId id="303" r:id="rId51"/>
    <p:sldId id="327" r:id="rId52"/>
    <p:sldId id="326" r:id="rId53"/>
    <p:sldId id="294" r:id="rId54"/>
    <p:sldId id="288" r:id="rId55"/>
    <p:sldId id="285" r:id="rId56"/>
    <p:sldId id="350" r:id="rId57"/>
    <p:sldId id="351" r:id="rId58"/>
    <p:sldId id="352" r:id="rId59"/>
    <p:sldId id="353" r:id="rId60"/>
    <p:sldId id="354" r:id="rId61"/>
    <p:sldId id="355" r:id="rId62"/>
    <p:sldId id="349" r:id="rId63"/>
    <p:sldId id="345" r:id="rId64"/>
    <p:sldId id="346" r:id="rId65"/>
    <p:sldId id="347" r:id="rId66"/>
    <p:sldId id="362" r:id="rId67"/>
    <p:sldId id="335" r:id="rId68"/>
    <p:sldId id="342" r:id="rId69"/>
    <p:sldId id="339" r:id="rId70"/>
    <p:sldId id="341" r:id="rId71"/>
    <p:sldId id="336" r:id="rId72"/>
    <p:sldId id="337" r:id="rId73"/>
    <p:sldId id="338" r:id="rId74"/>
    <p:sldId id="325" r:id="rId75"/>
    <p:sldId id="311" r:id="rId76"/>
    <p:sldId id="305" r:id="rId77"/>
    <p:sldId id="306" r:id="rId78"/>
    <p:sldId id="307" r:id="rId79"/>
    <p:sldId id="308" r:id="rId80"/>
    <p:sldId id="310" r:id="rId81"/>
    <p:sldId id="284" r:id="rId82"/>
    <p:sldId id="300" r:id="rId83"/>
    <p:sldId id="301" r:id="rId84"/>
    <p:sldId id="320" r:id="rId85"/>
    <p:sldId id="304" r:id="rId86"/>
    <p:sldId id="312" r:id="rId87"/>
    <p:sldId id="313" r:id="rId88"/>
    <p:sldId id="315" r:id="rId89"/>
    <p:sldId id="360" r:id="rId90"/>
    <p:sldId id="343" r:id="rId91"/>
    <p:sldId id="321" r:id="rId92"/>
    <p:sldId id="323" r:id="rId93"/>
    <p:sldId id="324" r:id="rId94"/>
    <p:sldId id="322" r:id="rId9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ta Chen" initials="RC" lastIdx="36" clrIdx="0">
    <p:extLst>
      <p:ext uri="{19B8F6BF-5375-455C-9EA6-DF929625EA0E}">
        <p15:presenceInfo xmlns:p15="http://schemas.microsoft.com/office/powerpoint/2012/main" userId="Rita Chen" providerId="None"/>
      </p:ext>
    </p:extLst>
  </p:cmAuthor>
  <p:cmAuthor id="2" name="Kathy Phipps" initials="KP" lastIdx="12" clrIdx="1">
    <p:extLst>
      <p:ext uri="{19B8F6BF-5375-455C-9EA6-DF929625EA0E}">
        <p15:presenceInfo xmlns:p15="http://schemas.microsoft.com/office/powerpoint/2012/main" userId="0ec4100c6ed4b6a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1E1"/>
    <a:srgbClr val="FFEECA"/>
    <a:srgbClr val="F8F953"/>
    <a:srgbClr val="9C6A6A"/>
    <a:srgbClr val="E75958"/>
    <a:srgbClr val="7DC258"/>
    <a:srgbClr val="F1F5F5"/>
    <a:srgbClr val="FA605B"/>
    <a:srgbClr val="AF433F"/>
    <a:srgbClr val="6426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120" d="100"/>
          <a:sy n="120" d="100"/>
        </p:scale>
        <p:origin x="57" y="13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presProps" Target="presProps.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4.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5.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6.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7.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chartUserShapes" Target="../drawings/drawing8.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chartUserShapes" Target="../drawings/drawing9.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chartUserShapes" Target="../drawings/drawing10.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 Id="rId4" Type="http://schemas.openxmlformats.org/officeDocument/2006/relationships/chartUserShapes" Target="../drawings/drawing1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 Id="rId4" Type="http://schemas.openxmlformats.org/officeDocument/2006/relationships/chartUserShapes" Target="../drawings/drawing12.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3744831157836679"/>
          <c:w val="0.94952681843907805"/>
          <c:h val="0.72235902028094134"/>
        </c:manualLayout>
      </c:layout>
      <c:barChart>
        <c:barDir val="col"/>
        <c:grouping val="clustered"/>
        <c:varyColors val="0"/>
        <c:ser>
          <c:idx val="0"/>
          <c:order val="0"/>
          <c:tx>
            <c:strRef>
              <c:f>Sheet1!$B$1</c:f>
              <c:strCache>
                <c:ptCount val="1"/>
                <c:pt idx="0">
                  <c:v>LA County</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Kindergarten</c:v>
                </c:pt>
                <c:pt idx="1">
                  <c:v>Third Grade</c:v>
                </c:pt>
              </c:strCache>
            </c:strRef>
          </c:cat>
          <c:val>
            <c:numRef>
              <c:f>Sheet1!$B$2:$B$3</c:f>
              <c:numCache>
                <c:formatCode>General</c:formatCode>
                <c:ptCount val="2"/>
                <c:pt idx="0">
                  <c:v>0.47</c:v>
                </c:pt>
                <c:pt idx="1">
                  <c:v>0.65</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California</c:v>
                </c:pt>
              </c:strCache>
            </c:strRef>
          </c:tx>
          <c:spPr>
            <a:solidFill>
              <a:schemeClr val="accent2"/>
            </a:solidFill>
            <a:ln>
              <a:noFill/>
            </a:ln>
            <a:effectLst/>
          </c:spPr>
          <c:invertIfNegative val="0"/>
          <c:dLbls>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DDA-48EF-9DD3-615D95C582A6}"/>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Kindergarten</c:v>
                </c:pt>
                <c:pt idx="1">
                  <c:v>Third Grade</c:v>
                </c:pt>
              </c:strCache>
            </c:strRef>
          </c:cat>
          <c:val>
            <c:numRef>
              <c:f>Sheet1!$C$2:$C$3</c:f>
              <c:numCache>
                <c:formatCode>General</c:formatCode>
                <c:ptCount val="2"/>
                <c:pt idx="1">
                  <c:v>0.60899999999999999</c:v>
                </c:pt>
              </c:numCache>
            </c:numRef>
          </c:val>
          <c:extLst>
            <c:ext xmlns:c16="http://schemas.microsoft.com/office/drawing/2014/chart" uri="{C3380CC4-5D6E-409C-BE32-E72D297353CC}">
              <c16:uniqueId val="{00000001-6BC3-4DB8-8B3C-10AF422F0C31}"/>
            </c:ext>
          </c:extLst>
        </c:ser>
        <c:ser>
          <c:idx val="2"/>
          <c:order val="2"/>
          <c:tx>
            <c:strRef>
              <c:f>Sheet1!$D$1</c:f>
              <c:strCache>
                <c:ptCount val="1"/>
                <c:pt idx="0">
                  <c:v>United States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Kindergarten</c:v>
                </c:pt>
                <c:pt idx="1">
                  <c:v>Third Grade</c:v>
                </c:pt>
              </c:strCache>
            </c:strRef>
          </c:cat>
          <c:val>
            <c:numRef>
              <c:f>Sheet1!$D$2:$D$3</c:f>
              <c:numCache>
                <c:formatCode>General</c:formatCode>
                <c:ptCount val="2"/>
                <c:pt idx="0">
                  <c:v>0.37</c:v>
                </c:pt>
                <c:pt idx="1">
                  <c:v>0.55000000000000004</c:v>
                </c:pt>
              </c:numCache>
            </c:numRef>
          </c:val>
          <c:extLst>
            <c:ext xmlns:c16="http://schemas.microsoft.com/office/drawing/2014/chart" uri="{C3380CC4-5D6E-409C-BE32-E72D297353CC}">
              <c16:uniqueId val="{00000002-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scaling>
        <c:delete val="1"/>
        <c:axPos val="l"/>
        <c:numFmt formatCode="0.00%" sourceLinked="0"/>
        <c:majorTickMark val="none"/>
        <c:minorTickMark val="none"/>
        <c:tickLblPos val="nextTo"/>
        <c:crossAx val="656469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3744831157836679"/>
          <c:w val="0.94952681843907805"/>
          <c:h val="0.66890689911157641"/>
        </c:manualLayout>
      </c:layout>
      <c:barChart>
        <c:barDir val="col"/>
        <c:grouping val="clustered"/>
        <c:varyColors val="0"/>
        <c:ser>
          <c:idx val="0"/>
          <c:order val="0"/>
          <c:tx>
            <c:strRef>
              <c:f>Sheet1!$B$1</c:f>
              <c:strCache>
                <c:ptCount val="1"/>
                <c:pt idx="0">
                  <c:v>LA County</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2022</c:v>
                </c:pt>
                <c:pt idx="1">
                  <c:v>California, 2024</c:v>
                </c:pt>
                <c:pt idx="2">
                  <c:v>United States, 2024</c:v>
                </c:pt>
              </c:strCache>
            </c:strRef>
          </c:cat>
          <c:val>
            <c:numRef>
              <c:f>Sheet1!$B$2:$B$4</c:f>
              <c:numCache>
                <c:formatCode>General</c:formatCode>
                <c:ptCount val="3"/>
                <c:pt idx="0">
                  <c:v>0.37</c:v>
                </c:pt>
                <c:pt idx="1">
                  <c:v>0.376</c:v>
                </c:pt>
                <c:pt idx="2">
                  <c:v>0.39900000000000002</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5"/>
          <c:min val="0"/>
        </c:scaling>
        <c:delete val="1"/>
        <c:axPos val="l"/>
        <c:numFmt formatCode="0.00%" sourceLinked="0"/>
        <c:majorTickMark val="none"/>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71294480394464721"/>
          <c:h val="0.66127088180166715"/>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4-2574-4E19-8A8D-582110568CBE}"/>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2574-4E19-8A8D-582110568CBE}"/>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3"/>
              </a:solidFill>
              <a:ln>
                <a:no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4-5C37-479F-98C9-E5E9233D5C7D}"/>
              </c:ext>
            </c:extLst>
          </c:dPt>
          <c:dPt>
            <c:idx val="8"/>
            <c:invertIfNegative val="0"/>
            <c:bubble3D val="0"/>
            <c:spPr>
              <a:solidFill>
                <a:schemeClr val="accent5"/>
              </a:solidFill>
              <a:ln>
                <a:noFill/>
              </a:ln>
              <a:effectLst/>
            </c:spPr>
            <c:extLst>
              <c:ext xmlns:c16="http://schemas.microsoft.com/office/drawing/2014/chart" uri="{C3380CC4-5D6E-409C-BE32-E72D297353CC}">
                <c16:uniqueId val="{00000003-5C37-479F-98C9-E5E9233D5C7D}"/>
              </c:ext>
            </c:extLst>
          </c:dPt>
          <c:dPt>
            <c:idx val="9"/>
            <c:invertIfNegative val="0"/>
            <c:bubble3D val="0"/>
            <c:spPr>
              <a:solidFill>
                <a:schemeClr val="accent5"/>
              </a:solidFill>
              <a:ln>
                <a:noFill/>
              </a:ln>
              <a:effectLst/>
            </c:spPr>
            <c:extLst>
              <c:ext xmlns:c16="http://schemas.microsoft.com/office/drawing/2014/chart" uri="{C3380CC4-5D6E-409C-BE32-E72D297353CC}">
                <c16:uniqueId val="{00000002-5C37-479F-98C9-E5E9233D5C7D}"/>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01-5C37-479F-98C9-E5E9233D5C7D}"/>
              </c:ext>
            </c:extLst>
          </c:dPt>
          <c:dPt>
            <c:idx val="11"/>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00-5C37-479F-98C9-E5E9233D5C7D}"/>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83DB-40FB-BCE6-13A0CEF706BE}"/>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B-83DB-40FB-BCE6-13A0CEF706BE}"/>
                </c:ext>
              </c:extLst>
            </c:dLbl>
            <c:dLbl>
              <c:idx val="6"/>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5C37-479F-98C9-E5E9233D5C7D}"/>
                </c:ext>
              </c:extLst>
            </c:dLbl>
            <c:dLbl>
              <c:idx val="7"/>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5C37-479F-98C9-E5E9233D5C7D}"/>
                </c:ext>
              </c:extLst>
            </c:dLbl>
            <c:dLbl>
              <c:idx val="8"/>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5C37-479F-98C9-E5E9233D5C7D}"/>
                </c:ext>
              </c:extLst>
            </c:dLbl>
            <c:dLbl>
              <c:idx val="9"/>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5C37-479F-98C9-E5E9233D5C7D}"/>
                </c:ext>
              </c:extLst>
            </c:dLbl>
            <c:dLbl>
              <c:idx val="1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5C37-479F-98C9-E5E9233D5C7D}"/>
                </c:ext>
              </c:extLst>
            </c:dLbl>
            <c:dLbl>
              <c:idx val="1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5C37-479F-98C9-E5E9233D5C7D}"/>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18-24 Years</c:v>
                </c:pt>
                <c:pt idx="1">
                  <c:v>25-34 Years</c:v>
                </c:pt>
                <c:pt idx="2">
                  <c:v>35-44 Years</c:v>
                </c:pt>
                <c:pt idx="3">
                  <c:v>45-54 Years</c:v>
                </c:pt>
                <c:pt idx="4">
                  <c:v>55-64 Years</c:v>
                </c:pt>
                <c:pt idx="5">
                  <c:v>65+ Years</c:v>
                </c:pt>
                <c:pt idx="6">
                  <c:v>College Graduate</c:v>
                </c:pt>
                <c:pt idx="7">
                  <c:v>Less than High School</c:v>
                </c:pt>
                <c:pt idx="8">
                  <c:v>White</c:v>
                </c:pt>
                <c:pt idx="9">
                  <c:v>Latinx</c:v>
                </c:pt>
                <c:pt idx="10">
                  <c:v>Black</c:v>
                </c:pt>
                <c:pt idx="11">
                  <c:v>Asian</c:v>
                </c:pt>
                <c:pt idx="12">
                  <c:v>Greater than $50,000</c:v>
                </c:pt>
                <c:pt idx="13">
                  <c:v>Less than $15,000</c:v>
                </c:pt>
              </c:strCache>
            </c:strRef>
          </c:cat>
          <c:val>
            <c:numRef>
              <c:f>Sheet1!$B$2:$B$15</c:f>
              <c:numCache>
                <c:formatCode>General</c:formatCode>
                <c:ptCount val="14"/>
                <c:pt idx="0">
                  <c:v>0.152</c:v>
                </c:pt>
                <c:pt idx="1">
                  <c:v>0.23799999999999999</c:v>
                </c:pt>
                <c:pt idx="2">
                  <c:v>0.317</c:v>
                </c:pt>
                <c:pt idx="3">
                  <c:v>0.42799999999999999</c:v>
                </c:pt>
                <c:pt idx="4">
                  <c:v>0.52100000000000002</c:v>
                </c:pt>
                <c:pt idx="5">
                  <c:v>0.60799999999999998</c:v>
                </c:pt>
                <c:pt idx="6">
                  <c:v>0.29899999999999999</c:v>
                </c:pt>
                <c:pt idx="7">
                  <c:v>0.58899999999999997</c:v>
                </c:pt>
                <c:pt idx="8">
                  <c:v>0.374</c:v>
                </c:pt>
                <c:pt idx="9">
                  <c:v>0.42099999999999999</c:v>
                </c:pt>
                <c:pt idx="10">
                  <c:v>0.51800000000000002</c:v>
                </c:pt>
                <c:pt idx="11">
                  <c:v>0.32300000000000001</c:v>
                </c:pt>
                <c:pt idx="12">
                  <c:v>0.33200000000000002</c:v>
                </c:pt>
                <c:pt idx="13">
                  <c:v>0.48799999999999999</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3744831157836679"/>
          <c:w val="0.94952681843907805"/>
          <c:h val="0.68926961193800118"/>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2012</c:v>
                </c:pt>
                <c:pt idx="1">
                  <c:v>2014</c:v>
                </c:pt>
                <c:pt idx="2">
                  <c:v>2016</c:v>
                </c:pt>
                <c:pt idx="3">
                  <c:v>2018</c:v>
                </c:pt>
                <c:pt idx="4">
                  <c:v>2020</c:v>
                </c:pt>
                <c:pt idx="5">
                  <c:v>2022</c:v>
                </c:pt>
              </c:numCache>
            </c:numRef>
          </c:cat>
          <c:val>
            <c:numRef>
              <c:f>Sheet1!$B$2:$B$7</c:f>
              <c:numCache>
                <c:formatCode>General</c:formatCode>
                <c:ptCount val="6"/>
                <c:pt idx="0">
                  <c:v>0.35599999999999998</c:v>
                </c:pt>
                <c:pt idx="1">
                  <c:v>0.39800000000000002</c:v>
                </c:pt>
                <c:pt idx="2">
                  <c:v>0.39800000000000002</c:v>
                </c:pt>
                <c:pt idx="3">
                  <c:v>0.40200000000000002</c:v>
                </c:pt>
                <c:pt idx="4">
                  <c:v>0.33800000000000002</c:v>
                </c:pt>
                <c:pt idx="5">
                  <c:v>0.36499999999999999</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5"/>
          <c:min val="0"/>
        </c:scaling>
        <c:delete val="1"/>
        <c:axPos val="l"/>
        <c:numFmt formatCode="0.00%" sourceLinked="0"/>
        <c:majorTickMark val="none"/>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3744831157836679"/>
          <c:w val="0.94952681843907805"/>
          <c:h val="0.68926961193800118"/>
        </c:manualLayout>
      </c:layout>
      <c:barChart>
        <c:barDir val="col"/>
        <c:grouping val="clustered"/>
        <c:varyColors val="0"/>
        <c:ser>
          <c:idx val="0"/>
          <c:order val="0"/>
          <c:tx>
            <c:strRef>
              <c:f>Sheet1!$B$1</c:f>
              <c:strCache>
                <c:ptCount val="1"/>
                <c:pt idx="0">
                  <c:v>LA County</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2022</c:v>
                </c:pt>
                <c:pt idx="1">
                  <c:v>California, 2024</c:v>
                </c:pt>
                <c:pt idx="2">
                  <c:v>United States, 2024</c:v>
                </c:pt>
              </c:strCache>
            </c:strRef>
          </c:cat>
          <c:val>
            <c:numRef>
              <c:f>Sheet1!$B$2:$B$4</c:f>
              <c:numCache>
                <c:formatCode>General</c:formatCode>
                <c:ptCount val="3"/>
                <c:pt idx="0">
                  <c:v>6.3E-2</c:v>
                </c:pt>
                <c:pt idx="1">
                  <c:v>7.4999999999999997E-2</c:v>
                </c:pt>
                <c:pt idx="2">
                  <c:v>0.109</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scaling>
        <c:delete val="1"/>
        <c:axPos val="l"/>
        <c:numFmt formatCode="0.00%" sourceLinked="0"/>
        <c:majorTickMark val="none"/>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6784009903474828"/>
          <c:h val="0.66127088180166715"/>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4-2574-4E19-8A8D-582110568CBE}"/>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2574-4E19-8A8D-582110568CBE}"/>
              </c:ext>
            </c:extLst>
          </c:dPt>
          <c:dPt>
            <c:idx val="2"/>
            <c:invertIfNegative val="0"/>
            <c:bubble3D val="0"/>
            <c:spPr>
              <a:solidFill>
                <a:srgbClr val="9C6A6A"/>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rgbClr val="9C6A6A"/>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rgbClr val="9C6A6A"/>
              </a:solidFill>
              <a:ln>
                <a:noFill/>
              </a:ln>
              <a:effectLst/>
            </c:spPr>
            <c:extLst>
              <c:ext xmlns:c16="http://schemas.microsoft.com/office/drawing/2014/chart" uri="{C3380CC4-5D6E-409C-BE32-E72D297353CC}">
                <c16:uniqueId val="{00000009-83DB-40FB-BCE6-13A0CEF706BE}"/>
              </c:ext>
            </c:extLst>
          </c:dPt>
          <c:dPt>
            <c:idx val="6"/>
            <c:invertIfNegative val="0"/>
            <c:bubble3D val="0"/>
            <c:extLst>
              <c:ext xmlns:c16="http://schemas.microsoft.com/office/drawing/2014/chart" uri="{C3380CC4-5D6E-409C-BE32-E72D297353CC}">
                <c16:uniqueId val="{0000000B-E009-465C-AB95-D77A924B0863}"/>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C-EA34-4A98-8F9A-A4E30F8EE4AD}"/>
              </c:ext>
            </c:extLst>
          </c:dPt>
          <c:dLbls>
            <c:dLbl>
              <c:idx val="4"/>
              <c:layout>
                <c:manualLayout>
                  <c:x val="-9.4085974207478457E-3"/>
                  <c:y val="1.2726695516515349E-2"/>
                </c:manualLayout>
              </c:layout>
              <c:tx>
                <c:rich>
                  <a:bodyPr rot="0" spcFirstLastPara="1" vertOverflow="ellipsis" vert="horz" wrap="square" lIns="38100" tIns="19050" rIns="38100" bIns="1905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197" b="0" i="0" u="none" strike="noStrike" kern="1200" baseline="0">
                        <a:solidFill>
                          <a:prstClr val="white"/>
                        </a:solidFill>
                        <a:latin typeface="Calibri" panose="020F0502020204030204" pitchFamily="34" charset="0"/>
                        <a:ea typeface="+mn-ea"/>
                        <a:cs typeface="Calibri" panose="020F0502020204030204" pitchFamily="34" charset="0"/>
                      </a:defRPr>
                    </a:pPr>
                    <a:r>
                      <a:rPr lang="en-US" sz="1197" b="0" i="0" u="none" strike="noStrike" kern="1200" baseline="0" dirty="0">
                        <a:solidFill>
                          <a:schemeClr val="tx1"/>
                        </a:solidFill>
                        <a:latin typeface="Calibri" panose="020F0502020204030204" pitchFamily="34" charset="0"/>
                        <a:cs typeface="Calibri" panose="020F0502020204030204" pitchFamily="34" charset="0"/>
                      </a:rPr>
                      <a:t>Not available, estimate not stable</a:t>
                    </a:r>
                  </a:p>
                  <a:p>
                    <a:pPr marL="0" marR="0" lvl="0" indent="0" algn="l" defTabSz="914400" rtl="0" eaLnBrk="1" fontAlgn="auto" latinLnBrk="0" hangingPunct="1">
                      <a:lnSpc>
                        <a:spcPct val="100000"/>
                      </a:lnSpc>
                      <a:spcBef>
                        <a:spcPts val="0"/>
                      </a:spcBef>
                      <a:spcAft>
                        <a:spcPts val="0"/>
                      </a:spcAft>
                      <a:buClrTx/>
                      <a:buSzTx/>
                      <a:buFontTx/>
                      <a:buNone/>
                      <a:tabLst/>
                      <a:defRPr>
                        <a:solidFill>
                          <a:prstClr val="white"/>
                        </a:solidFill>
                      </a:defRPr>
                    </a:pPr>
                    <a:endParaRPr lang="en-US" b="0" dirty="0"/>
                  </a:p>
                </c:rich>
              </c:tx>
              <c:numFmt formatCode="0%" sourceLinked="0"/>
              <c:spPr>
                <a:noFill/>
                <a:ln>
                  <a:noFill/>
                </a:ln>
                <a:effectLst/>
              </c:spPr>
              <c:txPr>
                <a:bodyPr rot="0" spcFirstLastPara="1" vertOverflow="ellipsis" vert="horz" wrap="square" lIns="38100" tIns="19050" rIns="38100" bIns="1905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197" b="0" i="0" u="none" strike="noStrike" kern="1200" baseline="0">
                      <a:solidFill>
                        <a:prstClr val="white"/>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0.50318364341267607"/>
                      <c:h val="0.15638563450694176"/>
                    </c:manualLayout>
                  </c15:layout>
                  <c15:showDataLabelsRange val="0"/>
                </c:ext>
                <c:ext xmlns:c16="http://schemas.microsoft.com/office/drawing/2014/chart" uri="{C3380CC4-5D6E-409C-BE32-E72D297353CC}">
                  <c16:uniqueId val="{00000009-83DB-40FB-BCE6-13A0CEF706BE}"/>
                </c:ext>
              </c:extLst>
            </c:dLbl>
            <c:dLbl>
              <c:idx val="5"/>
              <c:layout>
                <c:manualLayout>
                  <c:x val="-7.0563554612555627E-3"/>
                  <c:y val="2.5453391033030885E-3"/>
                </c:manualLayout>
              </c:layout>
              <c:tx>
                <c:rich>
                  <a:bodyPr rot="0" spcFirstLastPara="1" vertOverflow="ellipsis" vert="horz" wrap="square" lIns="38100" tIns="19050" rIns="38100" bIns="19050" anchor="ctr" anchorCtr="0">
                    <a:spAutoFit/>
                  </a:bodyPr>
                  <a:lstStyle/>
                  <a:p>
                    <a:pPr algn="l">
                      <a:defRPr sz="1197" b="0" i="0" u="none" strike="noStrike" kern="1200" baseline="0">
                        <a:solidFill>
                          <a:schemeClr val="tx1"/>
                        </a:solidFill>
                        <a:latin typeface="Calibri" panose="020F0502020204030204" pitchFamily="34" charset="0"/>
                        <a:ea typeface="+mn-ea"/>
                        <a:cs typeface="Calibri" panose="020F0502020204030204" pitchFamily="34" charset="0"/>
                      </a:defRPr>
                    </a:pPr>
                    <a:r>
                      <a:rPr lang="en-US" b="0" dirty="0">
                        <a:solidFill>
                          <a:schemeClr val="tx1"/>
                        </a:solidFill>
                      </a:rPr>
                      <a:t>Not</a:t>
                    </a:r>
                    <a:r>
                      <a:rPr lang="en-US" b="0" baseline="0" dirty="0">
                        <a:solidFill>
                          <a:schemeClr val="tx1"/>
                        </a:solidFill>
                      </a:rPr>
                      <a:t> available, estimate not stable</a:t>
                    </a:r>
                    <a:endParaRPr lang="en-US" b="0" dirty="0">
                      <a:solidFill>
                        <a:schemeClr val="tx1"/>
                      </a:solidFill>
                    </a:endParaRPr>
                  </a:p>
                </c:rich>
              </c:tx>
              <c:numFmt formatCode="0%" sourceLinked="0"/>
              <c:spPr>
                <a:noFill/>
                <a:ln>
                  <a:noFill/>
                </a:ln>
                <a:effectLst/>
              </c:spPr>
              <c:txPr>
                <a:bodyPr rot="0" spcFirstLastPara="1" vertOverflow="ellipsis" vert="horz" wrap="square" lIns="38100" tIns="19050" rIns="38100" bIns="19050" anchor="ctr" anchorCtr="0">
                  <a:spAutoFit/>
                </a:bodyPr>
                <a:lstStyle/>
                <a:p>
                  <a:pPr algn="l">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0.44437990953300194"/>
                      <c:h val="0.11919823020768364"/>
                    </c:manualLayout>
                  </c15:layout>
                  <c15:showDataLabelsRange val="0"/>
                </c:ext>
                <c:ext xmlns:c16="http://schemas.microsoft.com/office/drawing/2014/chart" uri="{C3380CC4-5D6E-409C-BE32-E72D297353CC}">
                  <c16:uniqueId val="{0000000B-83DB-40FB-BCE6-13A0CEF706B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College graduate</c:v>
                </c:pt>
                <c:pt idx="1">
                  <c:v>High School or less</c:v>
                </c:pt>
                <c:pt idx="2">
                  <c:v>White</c:v>
                </c:pt>
                <c:pt idx="3">
                  <c:v>Latinx</c:v>
                </c:pt>
                <c:pt idx="4">
                  <c:v>Black</c:v>
                </c:pt>
                <c:pt idx="5">
                  <c:v>Asian</c:v>
                </c:pt>
                <c:pt idx="6">
                  <c:v>$50,000 - $99,999</c:v>
                </c:pt>
                <c:pt idx="7">
                  <c:v>Less than $15,000</c:v>
                </c:pt>
              </c:strCache>
            </c:strRef>
          </c:cat>
          <c:val>
            <c:numRef>
              <c:f>Sheet1!$B$2:$B$9</c:f>
              <c:numCache>
                <c:formatCode>General</c:formatCode>
                <c:ptCount val="8"/>
                <c:pt idx="0">
                  <c:v>1.7000000000000001E-2</c:v>
                </c:pt>
                <c:pt idx="1">
                  <c:v>0.14599999999999999</c:v>
                </c:pt>
                <c:pt idx="2">
                  <c:v>6.3E-2</c:v>
                </c:pt>
                <c:pt idx="3">
                  <c:v>0.107</c:v>
                </c:pt>
                <c:pt idx="4">
                  <c:v>0</c:v>
                </c:pt>
                <c:pt idx="5">
                  <c:v>0</c:v>
                </c:pt>
                <c:pt idx="6">
                  <c:v>4.4999999999999998E-2</c:v>
                </c:pt>
                <c:pt idx="7">
                  <c:v>0.185</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30826305957445E-2"/>
          <c:y val="5.0906782066061772E-2"/>
          <c:w val="0.94952681843907805"/>
          <c:h val="0.68926961193800118"/>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2012</c:v>
                </c:pt>
                <c:pt idx="1">
                  <c:v>2014</c:v>
                </c:pt>
                <c:pt idx="2">
                  <c:v>2016</c:v>
                </c:pt>
                <c:pt idx="3">
                  <c:v>2018</c:v>
                </c:pt>
                <c:pt idx="4">
                  <c:v>2020</c:v>
                </c:pt>
                <c:pt idx="5">
                  <c:v>2022</c:v>
                </c:pt>
              </c:numCache>
            </c:numRef>
          </c:cat>
          <c:val>
            <c:numRef>
              <c:f>Sheet1!$B$2:$B$7</c:f>
              <c:numCache>
                <c:formatCode>General</c:formatCode>
                <c:ptCount val="6"/>
                <c:pt idx="0">
                  <c:v>6.8000000000000005E-2</c:v>
                </c:pt>
                <c:pt idx="1">
                  <c:v>6.5000000000000002E-2</c:v>
                </c:pt>
                <c:pt idx="2">
                  <c:v>9.2999999999999999E-2</c:v>
                </c:pt>
                <c:pt idx="3">
                  <c:v>5.8000000000000003E-2</c:v>
                </c:pt>
                <c:pt idx="4">
                  <c:v>0.106</c:v>
                </c:pt>
                <c:pt idx="5">
                  <c:v>6.3E-2</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15000000000000002"/>
          <c:min val="0"/>
        </c:scaling>
        <c:delete val="1"/>
        <c:axPos val="l"/>
        <c:numFmt formatCode="0.00%" sourceLinked="0"/>
        <c:majorTickMark val="out"/>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3744831157836679"/>
          <c:w val="0.94952681843907805"/>
          <c:h val="0.66890689911157641"/>
        </c:manualLayout>
      </c:layout>
      <c:barChart>
        <c:barDir val="col"/>
        <c:grouping val="clustered"/>
        <c:varyColors val="0"/>
        <c:ser>
          <c:idx val="0"/>
          <c:order val="0"/>
          <c:tx>
            <c:strRef>
              <c:f>Sheet1!$B$1</c:f>
              <c:strCache>
                <c:ptCount val="1"/>
                <c:pt idx="0">
                  <c:v>LA County</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Sheet1!$B$2:$B$4</c:f>
              <c:numCache>
                <c:formatCode>General</c:formatCode>
                <c:ptCount val="3"/>
                <c:pt idx="0">
                  <c:v>0.377</c:v>
                </c:pt>
                <c:pt idx="1">
                  <c:v>0.32</c:v>
                </c:pt>
                <c:pt idx="2">
                  <c:v>0.30299999999999999</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California</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Sheet1!$C$2:$C$4</c:f>
              <c:numCache>
                <c:formatCode>General</c:formatCode>
                <c:ptCount val="3"/>
                <c:pt idx="0">
                  <c:v>0.40699999999999997</c:v>
                </c:pt>
                <c:pt idx="1">
                  <c:v>0.32300000000000001</c:v>
                </c:pt>
                <c:pt idx="2">
                  <c:v>0.27</c:v>
                </c:pt>
              </c:numCache>
            </c:numRef>
          </c:val>
          <c:extLst>
            <c:ext xmlns:c16="http://schemas.microsoft.com/office/drawing/2014/chart" uri="{C3380CC4-5D6E-409C-BE32-E72D297353CC}">
              <c16:uniqueId val="{00000001-B108-4740-84C4-9455AC6AC073}"/>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5"/>
          <c:min val="0"/>
        </c:scaling>
        <c:delete val="1"/>
        <c:axPos val="l"/>
        <c:numFmt formatCode="0.00%" sourceLinked="0"/>
        <c:majorTickMark val="none"/>
        <c:minorTickMark val="none"/>
        <c:tickLblPos val="nextTo"/>
        <c:crossAx val="656469688"/>
        <c:crosses val="autoZero"/>
        <c:crossBetween val="between"/>
      </c:valAx>
      <c:spPr>
        <a:noFill/>
        <a:ln>
          <a:noFill/>
        </a:ln>
        <a:effectLst/>
      </c:spPr>
    </c:plotArea>
    <c:legend>
      <c:legendPos val="b"/>
      <c:layout>
        <c:manualLayout>
          <c:xMode val="edge"/>
          <c:yMode val="edge"/>
          <c:x val="0.33182323258508134"/>
          <c:y val="0.87664284603384057"/>
          <c:w val="0.33635353482983732"/>
          <c:h val="5.208765907367293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71294480394464721"/>
          <c:h val="0.66127088180166715"/>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4-2574-4E19-8A8D-582110568CBE}"/>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2574-4E19-8A8D-582110568CBE}"/>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4-5C37-479F-98C9-E5E9233D5C7D}"/>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3-5C37-479F-98C9-E5E9233D5C7D}"/>
              </c:ext>
            </c:extLst>
          </c:dPt>
          <c:dPt>
            <c:idx val="9"/>
            <c:invertIfNegative val="0"/>
            <c:bubble3D val="0"/>
            <c:spPr>
              <a:solidFill>
                <a:schemeClr val="accent5"/>
              </a:solidFill>
              <a:ln>
                <a:noFill/>
              </a:ln>
              <a:effectLst/>
            </c:spPr>
            <c:extLst>
              <c:ext xmlns:c16="http://schemas.microsoft.com/office/drawing/2014/chart" uri="{C3380CC4-5D6E-409C-BE32-E72D297353CC}">
                <c16:uniqueId val="{00000002-5C37-479F-98C9-E5E9233D5C7D}"/>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01-5C37-479F-98C9-E5E9233D5C7D}"/>
              </c:ext>
            </c:extLst>
          </c:dPt>
          <c:dPt>
            <c:idx val="11"/>
            <c:invertIfNegative val="0"/>
            <c:bubble3D val="0"/>
            <c:spPr>
              <a:solidFill>
                <a:schemeClr val="accent5"/>
              </a:solidFill>
              <a:ln>
                <a:noFill/>
              </a:ln>
              <a:effectLst/>
            </c:spPr>
            <c:extLst>
              <c:ext xmlns:c16="http://schemas.microsoft.com/office/drawing/2014/chart" uri="{C3380CC4-5D6E-409C-BE32-E72D297353CC}">
                <c16:uniqueId val="{00000000-5C37-479F-98C9-E5E9233D5C7D}"/>
              </c:ext>
            </c:extLst>
          </c:dPt>
          <c:dPt>
            <c:idx val="12"/>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9-923E-466C-9F90-FC5387EB0E2D}"/>
              </c:ext>
            </c:extLst>
          </c:dPt>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18-64 Years</c:v>
                </c:pt>
                <c:pt idx="1">
                  <c:v>65+ Years</c:v>
                </c:pt>
                <c:pt idx="2">
                  <c:v>English Only</c:v>
                </c:pt>
                <c:pt idx="3">
                  <c:v>English Plus Other</c:v>
                </c:pt>
                <c:pt idx="4">
                  <c:v>No English</c:v>
                </c:pt>
                <c:pt idx="5">
                  <c:v>College Graduate</c:v>
                </c:pt>
                <c:pt idx="6">
                  <c:v>Some College</c:v>
                </c:pt>
                <c:pt idx="7">
                  <c:v>High School</c:v>
                </c:pt>
                <c:pt idx="8">
                  <c:v>&lt; High School</c:v>
                </c:pt>
                <c:pt idx="9">
                  <c:v>White</c:v>
                </c:pt>
                <c:pt idx="10">
                  <c:v>Latinx</c:v>
                </c:pt>
                <c:pt idx="11">
                  <c:v>Black</c:v>
                </c:pt>
                <c:pt idx="12">
                  <c:v>Asian</c:v>
                </c:pt>
                <c:pt idx="13">
                  <c:v>&gt; 200% FPL</c:v>
                </c:pt>
                <c:pt idx="14">
                  <c:v>&lt; 200% FPL</c:v>
                </c:pt>
              </c:strCache>
            </c:strRef>
          </c:cat>
          <c:val>
            <c:numRef>
              <c:f>Sheet1!$B$2:$B$16</c:f>
              <c:numCache>
                <c:formatCode>General</c:formatCode>
                <c:ptCount val="15"/>
                <c:pt idx="0">
                  <c:v>0.28499999999999998</c:v>
                </c:pt>
                <c:pt idx="1">
                  <c:v>0.377</c:v>
                </c:pt>
                <c:pt idx="2">
                  <c:v>0.218</c:v>
                </c:pt>
                <c:pt idx="3">
                  <c:v>0.28899999999999998</c:v>
                </c:pt>
                <c:pt idx="4">
                  <c:v>0.505</c:v>
                </c:pt>
                <c:pt idx="5">
                  <c:v>0.17699999999999999</c:v>
                </c:pt>
                <c:pt idx="6">
                  <c:v>0.25900000000000001</c:v>
                </c:pt>
                <c:pt idx="7">
                  <c:v>0.35499999999999998</c:v>
                </c:pt>
                <c:pt idx="8">
                  <c:v>0.57299999999999995</c:v>
                </c:pt>
                <c:pt idx="9">
                  <c:v>0.189</c:v>
                </c:pt>
                <c:pt idx="10">
                  <c:v>0.377</c:v>
                </c:pt>
                <c:pt idx="11">
                  <c:v>0.32600000000000001</c:v>
                </c:pt>
                <c:pt idx="12">
                  <c:v>0.33700000000000002</c:v>
                </c:pt>
                <c:pt idx="13">
                  <c:v>0.215</c:v>
                </c:pt>
                <c:pt idx="14">
                  <c:v>0.46</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3744831157836679"/>
          <c:w val="0.94952681843907805"/>
          <c:h val="0.68926961193800118"/>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2016</c:v>
                </c:pt>
                <c:pt idx="1">
                  <c:v>2017</c:v>
                </c:pt>
                <c:pt idx="2">
                  <c:v>2018</c:v>
                </c:pt>
                <c:pt idx="3">
                  <c:v>2019</c:v>
                </c:pt>
                <c:pt idx="4">
                  <c:v>2020</c:v>
                </c:pt>
                <c:pt idx="5">
                  <c:v>2021</c:v>
                </c:pt>
                <c:pt idx="6">
                  <c:v>2022</c:v>
                </c:pt>
              </c:numCache>
            </c:numRef>
          </c:cat>
          <c:val>
            <c:numRef>
              <c:f>Sheet1!$B$2:$B$8</c:f>
              <c:numCache>
                <c:formatCode>General</c:formatCode>
                <c:ptCount val="7"/>
                <c:pt idx="0">
                  <c:v>0.30399999999999999</c:v>
                </c:pt>
                <c:pt idx="1">
                  <c:v>0.27300000000000002</c:v>
                </c:pt>
                <c:pt idx="2">
                  <c:v>0.28399999999999997</c:v>
                </c:pt>
                <c:pt idx="3">
                  <c:v>0.26400000000000001</c:v>
                </c:pt>
                <c:pt idx="4">
                  <c:v>0.28499999999999998</c:v>
                </c:pt>
                <c:pt idx="5">
                  <c:v>0.29599999999999999</c:v>
                </c:pt>
                <c:pt idx="6">
                  <c:v>0.30299999999999999</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5"/>
          <c:min val="0"/>
        </c:scaling>
        <c:delete val="1"/>
        <c:axPos val="l"/>
        <c:numFmt formatCode="0.00%" sourceLinked="0"/>
        <c:majorTickMark val="none"/>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1-4 Years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2023-2024</c:v>
                </c:pt>
                <c:pt idx="1">
                  <c:v>California, 2023-2024</c:v>
                </c:pt>
                <c:pt idx="2">
                  <c:v>United States, 2023-2024</c:v>
                </c:pt>
              </c:strCache>
            </c:strRef>
          </c:cat>
          <c:val>
            <c:numRef>
              <c:f>Sheet1!$B$2:$B$4</c:f>
              <c:numCache>
                <c:formatCode>General</c:formatCode>
                <c:ptCount val="3"/>
                <c:pt idx="0">
                  <c:v>0.70299999999999996</c:v>
                </c:pt>
                <c:pt idx="1">
                  <c:v>0.63300000000000001</c:v>
                </c:pt>
                <c:pt idx="2">
                  <c:v>0.64800000000000002</c:v>
                </c:pt>
              </c:numCache>
            </c:numRef>
          </c:val>
          <c:extLst>
            <c:ext xmlns:c16="http://schemas.microsoft.com/office/drawing/2014/chart" uri="{C3380CC4-5D6E-409C-BE32-E72D297353CC}">
              <c16:uniqueId val="{00000000-AA7A-4D2D-A652-0007D812D130}"/>
            </c:ext>
          </c:extLst>
        </c:ser>
        <c:ser>
          <c:idx val="1"/>
          <c:order val="1"/>
          <c:tx>
            <c:strRef>
              <c:f>Sheet1!$C$1</c:f>
              <c:strCache>
                <c:ptCount val="1"/>
                <c:pt idx="0">
                  <c:v>5-11 Years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2023-2024</c:v>
                </c:pt>
                <c:pt idx="1">
                  <c:v>California, 2023-2024</c:v>
                </c:pt>
                <c:pt idx="2">
                  <c:v>United States, 2023-2024</c:v>
                </c:pt>
              </c:strCache>
            </c:strRef>
          </c:cat>
          <c:val>
            <c:numRef>
              <c:f>Sheet1!$C$2:$C$4</c:f>
              <c:numCache>
                <c:formatCode>General</c:formatCode>
                <c:ptCount val="3"/>
                <c:pt idx="0">
                  <c:v>0.93400000000000005</c:v>
                </c:pt>
                <c:pt idx="1">
                  <c:v>0.93600000000000005</c:v>
                </c:pt>
                <c:pt idx="2">
                  <c:v>0.90900000000000003</c:v>
                </c:pt>
              </c:numCache>
            </c:numRef>
          </c:val>
          <c:extLst>
            <c:ext xmlns:c16="http://schemas.microsoft.com/office/drawing/2014/chart" uri="{C3380CC4-5D6E-409C-BE32-E72D297353CC}">
              <c16:uniqueId val="{00000000-FCF2-423D-8BF4-EBEDF7D4C884}"/>
            </c:ext>
          </c:extLst>
        </c:ser>
        <c:dLbls>
          <c:showLegendKey val="0"/>
          <c:showVal val="0"/>
          <c:showCatName val="0"/>
          <c:showSerName val="0"/>
          <c:showPercent val="0"/>
          <c:showBubbleSize val="0"/>
        </c:dLbls>
        <c:gapWidth val="78"/>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legend>
      <c:legendPos val="b"/>
      <c:layout>
        <c:manualLayout>
          <c:xMode val="edge"/>
          <c:yMode val="edge"/>
          <c:x val="0.33144188367214256"/>
          <c:y val="0.94362985666035559"/>
          <c:w val="0.33711605200724831"/>
          <c:h val="5.637014333964442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71294480394464721"/>
          <c:h val="0.66127088180166715"/>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4-2574-4E19-8A8D-582110568CBE}"/>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2574-4E19-8A8D-582110568CBE}"/>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9-6220-4353-AA94-6DF8308B7A60}"/>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B-6220-4353-AA94-6DF8308B7A60}"/>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6220-4353-AA94-6DF8308B7A60}"/>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B-6220-4353-AA94-6DF8308B7A60}"/>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English Speaking</c:v>
                </c:pt>
                <c:pt idx="1">
                  <c:v>Spanish Speaking</c:v>
                </c:pt>
                <c:pt idx="2">
                  <c:v>White</c:v>
                </c:pt>
                <c:pt idx="3">
                  <c:v>Latinx</c:v>
                </c:pt>
                <c:pt idx="4">
                  <c:v>Black</c:v>
                </c:pt>
                <c:pt idx="5">
                  <c:v>Asian</c:v>
                </c:pt>
                <c:pt idx="6">
                  <c:v>Not Disadvantaged</c:v>
                </c:pt>
                <c:pt idx="7">
                  <c:v>Disadvantaged</c:v>
                </c:pt>
              </c:strCache>
            </c:strRef>
          </c:cat>
          <c:val>
            <c:numRef>
              <c:f>Sheet1!$B$2:$B$9</c:f>
              <c:numCache>
                <c:formatCode>General</c:formatCode>
                <c:ptCount val="8"/>
                <c:pt idx="0">
                  <c:v>0.47399999999999998</c:v>
                </c:pt>
                <c:pt idx="1">
                  <c:v>0.69599999999999995</c:v>
                </c:pt>
                <c:pt idx="2">
                  <c:v>0.315</c:v>
                </c:pt>
                <c:pt idx="3">
                  <c:v>0.625</c:v>
                </c:pt>
                <c:pt idx="4">
                  <c:v>0.503</c:v>
                </c:pt>
                <c:pt idx="5">
                  <c:v>0.48099999999999998</c:v>
                </c:pt>
                <c:pt idx="6">
                  <c:v>0.34100000000000003</c:v>
                </c:pt>
                <c:pt idx="7">
                  <c:v>0.63800000000000001</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57668960722257"/>
          <c:y val="0.18268874411838898"/>
          <c:w val="0.68942331039277749"/>
          <c:h val="0.64542319522893166"/>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4-2574-4E19-8A8D-582110568CBE}"/>
              </c:ext>
            </c:extLst>
          </c:dPt>
          <c:dPt>
            <c:idx val="1"/>
            <c:invertIfNegative val="0"/>
            <c:bubble3D val="0"/>
            <c:extLst>
              <c:ext xmlns:c16="http://schemas.microsoft.com/office/drawing/2014/chart" uri="{C3380CC4-5D6E-409C-BE32-E72D297353CC}">
                <c16:uniqueId val="{00000003-2574-4E19-8A8D-582110568CBE}"/>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3"/>
              </a:solidFill>
              <a:ln>
                <a:noFill/>
              </a:ln>
              <a:effectLst/>
            </c:spPr>
            <c:extLst>
              <c:ext xmlns:c16="http://schemas.microsoft.com/office/drawing/2014/chart" uri="{C3380CC4-5D6E-409C-BE32-E72D297353CC}">
                <c16:uniqueId val="{00000004-5C37-479F-98C9-E5E9233D5C7D}"/>
              </c:ext>
            </c:extLst>
          </c:dPt>
          <c:dPt>
            <c:idx val="8"/>
            <c:invertIfNegative val="0"/>
            <c:bubble3D val="0"/>
            <c:spPr>
              <a:solidFill>
                <a:schemeClr val="accent3"/>
              </a:solidFill>
              <a:ln>
                <a:noFill/>
              </a:ln>
              <a:effectLst/>
            </c:spPr>
            <c:extLst>
              <c:ext xmlns:c16="http://schemas.microsoft.com/office/drawing/2014/chart" uri="{C3380CC4-5D6E-409C-BE32-E72D297353CC}">
                <c16:uniqueId val="{00000003-5C37-479F-98C9-E5E9233D5C7D}"/>
              </c:ext>
            </c:extLst>
          </c:dPt>
          <c:dPt>
            <c:idx val="9"/>
            <c:invertIfNegative val="0"/>
            <c:bubble3D val="0"/>
            <c:spPr>
              <a:solidFill>
                <a:schemeClr val="accent3"/>
              </a:solidFill>
              <a:ln>
                <a:noFill/>
              </a:ln>
              <a:effectLst/>
            </c:spPr>
            <c:extLst>
              <c:ext xmlns:c16="http://schemas.microsoft.com/office/drawing/2014/chart" uri="{C3380CC4-5D6E-409C-BE32-E72D297353CC}">
                <c16:uniqueId val="{00000002-5C37-479F-98C9-E5E9233D5C7D}"/>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83DB-40FB-BCE6-13A0CEF706BE}"/>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B-83DB-40FB-BCE6-13A0CEF706BE}"/>
                </c:ext>
              </c:extLst>
            </c:dLbl>
            <c:dLbl>
              <c:idx val="6"/>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5C37-479F-98C9-E5E9233D5C7D}"/>
                </c:ext>
              </c:extLst>
            </c:dLbl>
            <c:dLbl>
              <c:idx val="7"/>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5C37-479F-98C9-E5E9233D5C7D}"/>
                </c:ext>
              </c:extLst>
            </c:dLbl>
            <c:dLbl>
              <c:idx val="8"/>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5C37-479F-98C9-E5E9233D5C7D}"/>
                </c:ext>
              </c:extLst>
            </c:dLbl>
            <c:dLbl>
              <c:idx val="9"/>
              <c:layout>
                <c:manualLayout>
                  <c:x val="-7.9631923815549344E-2"/>
                  <c:y val="0"/>
                </c:manualLayout>
              </c:layout>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C37-479F-98C9-E5E9233D5C7D}"/>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Spanish Only</c:v>
                </c:pt>
                <c:pt idx="1">
                  <c:v>English Only</c:v>
                </c:pt>
                <c:pt idx="2">
                  <c:v>White</c:v>
                </c:pt>
                <c:pt idx="3">
                  <c:v>Latinx</c:v>
                </c:pt>
                <c:pt idx="4">
                  <c:v>Black</c:v>
                </c:pt>
                <c:pt idx="5">
                  <c:v>Asian</c:v>
                </c:pt>
                <c:pt idx="6">
                  <c:v>Greater than 300% FPL</c:v>
                </c:pt>
                <c:pt idx="7">
                  <c:v>200-299% FPL</c:v>
                </c:pt>
                <c:pt idx="8">
                  <c:v>100-199% FPL</c:v>
                </c:pt>
                <c:pt idx="9">
                  <c:v>Less than 100% FPL</c:v>
                </c:pt>
              </c:strCache>
            </c:strRef>
          </c:cat>
          <c:val>
            <c:numRef>
              <c:f>Sheet1!$B$2:$B$11</c:f>
              <c:numCache>
                <c:formatCode>General</c:formatCode>
                <c:ptCount val="10"/>
                <c:pt idx="0">
                  <c:v>0.86299999999999999</c:v>
                </c:pt>
                <c:pt idx="1">
                  <c:v>0.84499999999999997</c:v>
                </c:pt>
                <c:pt idx="2">
                  <c:v>0.84</c:v>
                </c:pt>
                <c:pt idx="3">
                  <c:v>0.86199999999999999</c:v>
                </c:pt>
                <c:pt idx="4">
                  <c:v>0.79400000000000004</c:v>
                </c:pt>
                <c:pt idx="5">
                  <c:v>0.79900000000000004</c:v>
                </c:pt>
                <c:pt idx="6">
                  <c:v>0.82399999999999995</c:v>
                </c:pt>
                <c:pt idx="7">
                  <c:v>0.86599999999999999</c:v>
                </c:pt>
                <c:pt idx="8">
                  <c:v>0.84</c:v>
                </c:pt>
                <c:pt idx="9">
                  <c:v>0.81799999999999995</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overlap val="2"/>
        <c:axId val="656469688"/>
        <c:axId val="656467720"/>
      </c:barChart>
      <c:catAx>
        <c:axId val="65646968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min val="0"/>
        </c:scaling>
        <c:delete val="1"/>
        <c:axPos val="b"/>
        <c:numFmt formatCode="0.00%" sourceLinked="0"/>
        <c:majorTickMark val="out"/>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30826305957445E-2"/>
          <c:y val="0.14253898978497295"/>
          <c:w val="0.94952681843907805"/>
          <c:h val="0.67654291642148567"/>
        </c:manualLayout>
      </c:layout>
      <c:barChart>
        <c:barDir val="col"/>
        <c:grouping val="clustered"/>
        <c:varyColors val="0"/>
        <c:ser>
          <c:idx val="0"/>
          <c:order val="0"/>
          <c:tx>
            <c:strRef>
              <c:f>Sheet1!$B$1</c:f>
              <c:strCache>
                <c:ptCount val="1"/>
                <c:pt idx="0">
                  <c:v>1-4 Years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8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#,##0.0</c:formatCode>
                <c:ptCount val="12"/>
                <c:pt idx="0">
                  <c:v>0.53100000000000003</c:v>
                </c:pt>
                <c:pt idx="1">
                  <c:v>0.59199999999999997</c:v>
                </c:pt>
                <c:pt idx="2">
                  <c:v>0.57799999999999996</c:v>
                </c:pt>
                <c:pt idx="3">
                  <c:v>0.74099999999999999</c:v>
                </c:pt>
                <c:pt idx="4">
                  <c:v>0.69899999999999995</c:v>
                </c:pt>
                <c:pt idx="5">
                  <c:v>0.58399999999999996</c:v>
                </c:pt>
                <c:pt idx="6">
                  <c:v>0.63500000000000001</c:v>
                </c:pt>
                <c:pt idx="7" formatCode="General">
                  <c:v>0.65700000000000003</c:v>
                </c:pt>
                <c:pt idx="8" formatCode="General">
                  <c:v>0.55000000000000004</c:v>
                </c:pt>
                <c:pt idx="9" formatCode="General">
                  <c:v>0.60899999999999999</c:v>
                </c:pt>
                <c:pt idx="10" formatCode="General">
                  <c:v>0.70599999999999996</c:v>
                </c:pt>
                <c:pt idx="11" formatCode="General">
                  <c:v>0.69899999999999995</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5-11 Years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#,##0.0</c:formatCode>
                <c:ptCount val="12"/>
                <c:pt idx="0">
                  <c:v>0.872</c:v>
                </c:pt>
                <c:pt idx="1">
                  <c:v>0.98</c:v>
                </c:pt>
                <c:pt idx="2">
                  <c:v>0.94799999999999995</c:v>
                </c:pt>
                <c:pt idx="3">
                  <c:v>0.91300000000000003</c:v>
                </c:pt>
                <c:pt idx="4">
                  <c:v>0.96</c:v>
                </c:pt>
                <c:pt idx="5">
                  <c:v>0.94499999999999995</c:v>
                </c:pt>
                <c:pt idx="6">
                  <c:v>0.92700000000000005</c:v>
                </c:pt>
                <c:pt idx="7" formatCode="General">
                  <c:v>0.93200000000000005</c:v>
                </c:pt>
                <c:pt idx="8" formatCode="General">
                  <c:v>0.89</c:v>
                </c:pt>
                <c:pt idx="9" formatCode="General">
                  <c:v>0.92800000000000005</c:v>
                </c:pt>
                <c:pt idx="10" formatCode="General">
                  <c:v>0.92600000000000005</c:v>
                </c:pt>
                <c:pt idx="11" formatCode="General">
                  <c:v>0.94099999999999995</c:v>
                </c:pt>
              </c:numCache>
            </c:numRef>
          </c:val>
          <c:extLst>
            <c:ext xmlns:c16="http://schemas.microsoft.com/office/drawing/2014/chart" uri="{C3380CC4-5D6E-409C-BE32-E72D297353CC}">
              <c16:uniqueId val="{00000001-46FC-459B-B552-8636CEC094B1}"/>
            </c:ext>
          </c:extLst>
        </c:ser>
        <c:dLbls>
          <c:showLegendKey val="0"/>
          <c:showVal val="0"/>
          <c:showCatName val="0"/>
          <c:showSerName val="0"/>
          <c:showPercent val="0"/>
          <c:showBubbleSize val="0"/>
        </c:dLbls>
        <c:gapWidth val="59"/>
        <c:overlap val="-5"/>
        <c:axId val="656469688"/>
        <c:axId val="656467720"/>
      </c:bar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1.1000000000000001"/>
          <c:min val="0"/>
        </c:scaling>
        <c:delete val="1"/>
        <c:axPos val="l"/>
        <c:numFmt formatCode="0.00%" sourceLinked="0"/>
        <c:majorTickMark val="out"/>
        <c:minorTickMark val="none"/>
        <c:tickLblPos val="nextTo"/>
        <c:crossAx val="656469688"/>
        <c:crosses val="autoZero"/>
        <c:crossBetween val="between"/>
      </c:valAx>
      <c:spPr>
        <a:noFill/>
        <a:ln>
          <a:noFill/>
        </a:ln>
        <a:effectLst/>
      </c:spPr>
    </c:plotArea>
    <c:legend>
      <c:legendPos val="b"/>
      <c:layout>
        <c:manualLayout>
          <c:xMode val="edge"/>
          <c:yMode val="edge"/>
          <c:x val="0.32500881112895719"/>
          <c:y val="0.89955089796356835"/>
          <c:w val="0.33621678394064036"/>
          <c:h val="5.208765907367293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12-17 Years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c:v>
                </c:pt>
                <c:pt idx="1">
                  <c:v>California</c:v>
                </c:pt>
                <c:pt idx="2">
                  <c:v>United States</c:v>
                </c:pt>
              </c:strCache>
            </c:strRef>
          </c:cat>
          <c:val>
            <c:numRef>
              <c:f>Sheet1!$B$2:$B$4</c:f>
              <c:numCache>
                <c:formatCode>General</c:formatCode>
                <c:ptCount val="3"/>
                <c:pt idx="0">
                  <c:v>0.91600000000000004</c:v>
                </c:pt>
                <c:pt idx="1">
                  <c:v>0.90500000000000003</c:v>
                </c:pt>
                <c:pt idx="2">
                  <c:v>0.89600000000000002</c:v>
                </c:pt>
              </c:numCache>
            </c:numRef>
          </c:val>
          <c:extLst>
            <c:ext xmlns:c16="http://schemas.microsoft.com/office/drawing/2014/chart" uri="{C3380CC4-5D6E-409C-BE32-E72D297353CC}">
              <c16:uniqueId val="{00000000-AA7A-4D2D-A652-0007D812D130}"/>
            </c:ext>
          </c:extLst>
        </c:ser>
        <c:dLbls>
          <c:showLegendKey val="0"/>
          <c:showVal val="0"/>
          <c:showCatName val="0"/>
          <c:showSerName val="0"/>
          <c:showPercent val="0"/>
          <c:showBubbleSize val="0"/>
        </c:dLbls>
        <c:gapWidth val="78"/>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57668960722257"/>
          <c:y val="0.18268874411838898"/>
          <c:w val="0.68942331039277749"/>
          <c:h val="0.64542319522893166"/>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4-2574-4E19-8A8D-582110568CBE}"/>
              </c:ext>
            </c:extLst>
          </c:dPt>
          <c:dPt>
            <c:idx val="1"/>
            <c:invertIfNegative val="0"/>
            <c:bubble3D val="0"/>
            <c:extLst>
              <c:ext xmlns:c16="http://schemas.microsoft.com/office/drawing/2014/chart" uri="{C3380CC4-5D6E-409C-BE32-E72D297353CC}">
                <c16:uniqueId val="{00000003-2574-4E19-8A8D-582110568CBE}"/>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3"/>
              </a:solidFill>
              <a:ln>
                <a:noFill/>
              </a:ln>
              <a:effectLst/>
            </c:spPr>
            <c:extLst>
              <c:ext xmlns:c16="http://schemas.microsoft.com/office/drawing/2014/chart" uri="{C3380CC4-5D6E-409C-BE32-E72D297353CC}">
                <c16:uniqueId val="{00000004-5C37-479F-98C9-E5E9233D5C7D}"/>
              </c:ext>
            </c:extLst>
          </c:dPt>
          <c:dLbls>
            <c:dLbl>
              <c:idx val="0"/>
              <c:layout>
                <c:manualLayout>
                  <c:x val="-7.9206034537136663E-2"/>
                  <c:y val="-1.6602165994737253E-16"/>
                </c:manualLayout>
              </c:layout>
              <c:tx>
                <c:rich>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fld id="{15C1360A-779E-4082-9B64-2A31FED859C6}" type="VALUE">
                      <a:rPr lang="en-US" smtClean="0"/>
                      <a:pPr>
                        <a:defRPr b="1">
                          <a:solidFill>
                            <a:schemeClr val="tx1"/>
                          </a:solidFill>
                        </a:defRPr>
                      </a:pPr>
                      <a:t>[VALUE]</a:t>
                    </a:fld>
                    <a:endParaRPr lang="en-US"/>
                  </a:p>
                </c:rich>
              </c:tx>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6.2686569340989776E-2"/>
                      <c:h val="7.2944722883533625E-2"/>
                    </c:manualLayout>
                  </c15:layout>
                  <c15:dlblFieldTable/>
                  <c15:showDataLabelsRange val="0"/>
                </c:ex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83DB-40FB-BCE6-13A0CEF706BE}"/>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B-83DB-40FB-BCE6-13A0CEF706BE}"/>
                </c:ext>
              </c:extLst>
            </c:dLbl>
            <c:dLbl>
              <c:idx val="6"/>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5C37-479F-98C9-E5E9233D5C7D}"/>
                </c:ext>
              </c:extLst>
            </c:dLbl>
            <c:dLbl>
              <c:idx val="7"/>
              <c:layout>
                <c:manualLayout>
                  <c:x val="-7.9631923815549344E-2"/>
                  <c:y val="0"/>
                </c:manualLayout>
              </c:layout>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C37-479F-98C9-E5E9233D5C7D}"/>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Spanish Only</c:v>
                </c:pt>
                <c:pt idx="1">
                  <c:v>English Only</c:v>
                </c:pt>
                <c:pt idx="2">
                  <c:v>White</c:v>
                </c:pt>
                <c:pt idx="3">
                  <c:v>Latinx</c:v>
                </c:pt>
                <c:pt idx="4">
                  <c:v>Black</c:v>
                </c:pt>
                <c:pt idx="5">
                  <c:v>Asian</c:v>
                </c:pt>
                <c:pt idx="6">
                  <c:v>Greater than 200% FPL</c:v>
                </c:pt>
                <c:pt idx="7">
                  <c:v>Less than 200% FPL</c:v>
                </c:pt>
              </c:strCache>
            </c:strRef>
          </c:cat>
          <c:val>
            <c:numRef>
              <c:f>Sheet1!$B$2:$B$9</c:f>
              <c:numCache>
                <c:formatCode>General</c:formatCode>
                <c:ptCount val="8"/>
                <c:pt idx="0">
                  <c:v>0.88100000000000001</c:v>
                </c:pt>
                <c:pt idx="1">
                  <c:v>0.90300000000000002</c:v>
                </c:pt>
                <c:pt idx="2">
                  <c:v>0.91700000000000004</c:v>
                </c:pt>
                <c:pt idx="3">
                  <c:v>0.92100000000000004</c:v>
                </c:pt>
                <c:pt idx="4">
                  <c:v>0.82899999999999996</c:v>
                </c:pt>
                <c:pt idx="5">
                  <c:v>0.93100000000000005</c:v>
                </c:pt>
                <c:pt idx="6">
                  <c:v>0.92100000000000004</c:v>
                </c:pt>
                <c:pt idx="7">
                  <c:v>0.872</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overlap val="2"/>
        <c:axId val="656469688"/>
        <c:axId val="656467720"/>
      </c:barChart>
      <c:catAx>
        <c:axId val="65646968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min val="0"/>
        </c:scaling>
        <c:delete val="1"/>
        <c:axPos val="b"/>
        <c:numFmt formatCode="0.00%" sourceLinked="0"/>
        <c:majorTickMark val="out"/>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30826305957445E-2"/>
          <c:y val="0.2214445019873687"/>
          <c:w val="0.94952681843907805"/>
          <c:h val="0.59763740421908995"/>
        </c:manualLayout>
      </c:layout>
      <c:lineChart>
        <c:grouping val="standard"/>
        <c:varyColors val="0"/>
        <c:ser>
          <c:idx val="0"/>
          <c:order val="0"/>
          <c:tx>
            <c:strRef>
              <c:f>Sheet1!$B$1</c:f>
              <c:strCache>
                <c:ptCount val="1"/>
                <c:pt idx="0">
                  <c:v>12-17 Years</c:v>
                </c:pt>
              </c:strCache>
            </c:strRef>
          </c:tx>
          <c:spPr>
            <a:ln w="28575" cap="rnd">
              <a:solidFill>
                <a:schemeClr val="accent1"/>
              </a:solidFill>
              <a:round/>
            </a:ln>
            <a:effectLst/>
          </c:spPr>
          <c:marker>
            <c:symbol val="none"/>
          </c:marker>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2009</c:v>
                </c:pt>
                <c:pt idx="1">
                  <c:v>2011</c:v>
                </c:pt>
                <c:pt idx="2">
                  <c:v>2012</c:v>
                </c:pt>
                <c:pt idx="3">
                  <c:v>2013</c:v>
                </c:pt>
                <c:pt idx="4">
                  <c:v>2014</c:v>
                </c:pt>
                <c:pt idx="5">
                  <c:v>2017</c:v>
                </c:pt>
                <c:pt idx="6">
                  <c:v>2018</c:v>
                </c:pt>
                <c:pt idx="7">
                  <c:v>2019</c:v>
                </c:pt>
                <c:pt idx="8">
                  <c:v>2020</c:v>
                </c:pt>
                <c:pt idx="9">
                  <c:v>2021</c:v>
                </c:pt>
                <c:pt idx="10">
                  <c:v>2022</c:v>
                </c:pt>
                <c:pt idx="11">
                  <c:v>2023</c:v>
                </c:pt>
                <c:pt idx="12">
                  <c:v>2024</c:v>
                </c:pt>
              </c:numCache>
            </c:numRef>
          </c:cat>
          <c:val>
            <c:numRef>
              <c:f>Sheet1!$B$2:$B$14</c:f>
              <c:numCache>
                <c:formatCode>General</c:formatCode>
                <c:ptCount val="13"/>
                <c:pt idx="0">
                  <c:v>0.878</c:v>
                </c:pt>
                <c:pt idx="1">
                  <c:v>0.89599999999999991</c:v>
                </c:pt>
                <c:pt idx="2">
                  <c:v>0.91800000000000015</c:v>
                </c:pt>
                <c:pt idx="3">
                  <c:v>0.92300000000000015</c:v>
                </c:pt>
                <c:pt idx="4">
                  <c:v>0.89399999999999991</c:v>
                </c:pt>
                <c:pt idx="5">
                  <c:v>0.93799999999999994</c:v>
                </c:pt>
                <c:pt idx="6">
                  <c:v>0.89200000000000002</c:v>
                </c:pt>
                <c:pt idx="7">
                  <c:v>0.95799999999999996</c:v>
                </c:pt>
                <c:pt idx="8">
                  <c:v>0.91800000000000004</c:v>
                </c:pt>
                <c:pt idx="9">
                  <c:v>0.85</c:v>
                </c:pt>
                <c:pt idx="10">
                  <c:v>0.85899999999999999</c:v>
                </c:pt>
                <c:pt idx="11">
                  <c:v>0.88600000000000001</c:v>
                </c:pt>
                <c:pt idx="12">
                  <c:v>0.93500000000000005</c:v>
                </c:pt>
              </c:numCache>
            </c:numRef>
          </c:val>
          <c:smooth val="0"/>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smooth val="0"/>
        <c:axId val="656469688"/>
        <c:axId val="656467720"/>
      </c:line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1.1000000000000001"/>
          <c:min val="0"/>
        </c:scaling>
        <c:delete val="1"/>
        <c:axPos val="l"/>
        <c:numFmt formatCode="0.00%" sourceLinked="0"/>
        <c:majorTickMark val="out"/>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Series 1</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2023-2024 (CHIS)</c:v>
                </c:pt>
                <c:pt idx="1">
                  <c:v>California
2023-2024 (CHIS)</c:v>
                </c:pt>
                <c:pt idx="2">
                  <c:v>United States
2022 (BRFSS)</c:v>
                </c:pt>
              </c:strCache>
            </c:strRef>
          </c:cat>
          <c:val>
            <c:numRef>
              <c:f>Sheet1!$B$2:$B$4</c:f>
              <c:numCache>
                <c:formatCode>General</c:formatCode>
                <c:ptCount val="3"/>
                <c:pt idx="0">
                  <c:v>0.67600000000000005</c:v>
                </c:pt>
                <c:pt idx="1">
                  <c:v>0.70399999999999996</c:v>
                </c:pt>
                <c:pt idx="2">
                  <c:v>0.65900000000000003</c:v>
                </c:pt>
              </c:numCache>
            </c:numRef>
          </c:val>
          <c:extLst>
            <c:ext xmlns:c16="http://schemas.microsoft.com/office/drawing/2014/chart" uri="{C3380CC4-5D6E-409C-BE32-E72D297353CC}">
              <c16:uniqueId val="{00000000-AA7A-4D2D-A652-0007D812D130}"/>
            </c:ext>
          </c:extLst>
        </c:ser>
        <c:dLbls>
          <c:showLegendKey val="0"/>
          <c:showVal val="0"/>
          <c:showCatName val="0"/>
          <c:showSerName val="0"/>
          <c:showPercent val="0"/>
          <c:showBubbleSize val="0"/>
        </c:dLbls>
        <c:gapWidth val="30"/>
        <c:overlap val="-27"/>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71294480394464721"/>
          <c:h val="0.66127088180166715"/>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4-2574-4E19-8A8D-582110568CBE}"/>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2574-4E19-8A8D-582110568CBE}"/>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3"/>
              </a:solidFill>
              <a:ln>
                <a:no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4-5C37-479F-98C9-E5E9233D5C7D}"/>
              </c:ext>
            </c:extLst>
          </c:dPt>
          <c:dPt>
            <c:idx val="8"/>
            <c:invertIfNegative val="0"/>
            <c:bubble3D val="0"/>
            <c:spPr>
              <a:solidFill>
                <a:schemeClr val="accent5"/>
              </a:solidFill>
              <a:ln>
                <a:noFill/>
              </a:ln>
              <a:effectLst/>
            </c:spPr>
            <c:extLst>
              <c:ext xmlns:c16="http://schemas.microsoft.com/office/drawing/2014/chart" uri="{C3380CC4-5D6E-409C-BE32-E72D297353CC}">
                <c16:uniqueId val="{00000003-5C37-479F-98C9-E5E9233D5C7D}"/>
              </c:ext>
            </c:extLst>
          </c:dPt>
          <c:dPt>
            <c:idx val="9"/>
            <c:invertIfNegative val="0"/>
            <c:bubble3D val="0"/>
            <c:spPr>
              <a:solidFill>
                <a:schemeClr val="accent5"/>
              </a:solidFill>
              <a:ln>
                <a:noFill/>
              </a:ln>
              <a:effectLst/>
            </c:spPr>
            <c:extLst>
              <c:ext xmlns:c16="http://schemas.microsoft.com/office/drawing/2014/chart" uri="{C3380CC4-5D6E-409C-BE32-E72D297353CC}">
                <c16:uniqueId val="{00000002-5C37-479F-98C9-E5E9233D5C7D}"/>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01-5C37-479F-98C9-E5E9233D5C7D}"/>
              </c:ext>
            </c:extLst>
          </c:dPt>
          <c:dPt>
            <c:idx val="11"/>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00-5C37-479F-98C9-E5E9233D5C7D}"/>
              </c:ext>
            </c:extLst>
          </c:dPt>
          <c:dPt>
            <c:idx val="14"/>
            <c:invertIfNegative val="0"/>
            <c:bubble3D val="0"/>
            <c:spPr>
              <a:solidFill>
                <a:schemeClr val="accent6"/>
              </a:solidFill>
              <a:ln>
                <a:noFill/>
              </a:ln>
              <a:effectLst/>
            </c:spPr>
            <c:extLst>
              <c:ext xmlns:c16="http://schemas.microsoft.com/office/drawing/2014/chart" uri="{C3380CC4-5D6E-409C-BE32-E72D297353CC}">
                <c16:uniqueId val="{00000001-0BCC-4193-B56F-41E72AC275E6}"/>
              </c:ext>
            </c:extLst>
          </c:dPt>
          <c:dPt>
            <c:idx val="15"/>
            <c:invertIfNegative val="0"/>
            <c:bubble3D val="0"/>
            <c:spPr>
              <a:solidFill>
                <a:schemeClr val="accent6"/>
              </a:solidFill>
              <a:ln>
                <a:noFill/>
              </a:ln>
              <a:effectLst/>
            </c:spPr>
            <c:extLst>
              <c:ext xmlns:c16="http://schemas.microsoft.com/office/drawing/2014/chart" uri="{C3380CC4-5D6E-409C-BE32-E72D297353CC}">
                <c16:uniqueId val="{00000000-0BCC-4193-B56F-41E72AC275E6}"/>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83DB-40FB-BCE6-13A0CEF706BE}"/>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B-83DB-40FB-BCE6-13A0CEF706BE}"/>
                </c:ext>
              </c:extLst>
            </c:dLbl>
            <c:dLbl>
              <c:idx val="6"/>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5C37-479F-98C9-E5E9233D5C7D}"/>
                </c:ext>
              </c:extLst>
            </c:dLbl>
            <c:dLbl>
              <c:idx val="7"/>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5C37-479F-98C9-E5E9233D5C7D}"/>
                </c:ext>
              </c:extLst>
            </c:dLbl>
            <c:dLbl>
              <c:idx val="8"/>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5C37-479F-98C9-E5E9233D5C7D}"/>
                </c:ext>
              </c:extLst>
            </c:dLbl>
            <c:dLbl>
              <c:idx val="9"/>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5C37-479F-98C9-E5E9233D5C7D}"/>
                </c:ext>
              </c:extLst>
            </c:dLbl>
            <c:dLbl>
              <c:idx val="1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5C37-479F-98C9-E5E9233D5C7D}"/>
                </c:ext>
              </c:extLst>
            </c:dLbl>
            <c:dLbl>
              <c:idx val="1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5C37-479F-98C9-E5E9233D5C7D}"/>
                </c:ext>
              </c:extLst>
            </c:dLbl>
            <c:dLbl>
              <c:idx val="1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0BCC-4193-B56F-41E72AC275E6}"/>
                </c:ext>
              </c:extLst>
            </c:dLbl>
            <c:dLbl>
              <c:idx val="15"/>
              <c:layout>
                <c:manualLayout>
                  <c:x val="-7.9631923815549344E-2"/>
                  <c:y val="0"/>
                </c:manualLayout>
              </c:layout>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CC-4193-B56F-41E72AC275E6}"/>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18-24 Years</c:v>
                </c:pt>
                <c:pt idx="1">
                  <c:v>25-34 Years</c:v>
                </c:pt>
                <c:pt idx="2">
                  <c:v>35-44 Years</c:v>
                </c:pt>
                <c:pt idx="3">
                  <c:v>45-54 Years</c:v>
                </c:pt>
                <c:pt idx="4">
                  <c:v>55-64 Years</c:v>
                </c:pt>
                <c:pt idx="5">
                  <c:v>65+ Years</c:v>
                </c:pt>
                <c:pt idx="6">
                  <c:v>College Graduate</c:v>
                </c:pt>
                <c:pt idx="7">
                  <c:v>Less than High School</c:v>
                </c:pt>
                <c:pt idx="8">
                  <c:v>White</c:v>
                </c:pt>
                <c:pt idx="9">
                  <c:v>Latinx</c:v>
                </c:pt>
                <c:pt idx="10">
                  <c:v>Black</c:v>
                </c:pt>
                <c:pt idx="11">
                  <c:v>Asian</c:v>
                </c:pt>
                <c:pt idx="12">
                  <c:v>Greater than 200% FPL</c:v>
                </c:pt>
                <c:pt idx="13">
                  <c:v>Less than 200% FPL</c:v>
                </c:pt>
                <c:pt idx="14">
                  <c:v>Male</c:v>
                </c:pt>
                <c:pt idx="15">
                  <c:v>Female</c:v>
                </c:pt>
              </c:strCache>
            </c:strRef>
          </c:cat>
          <c:val>
            <c:numRef>
              <c:f>Sheet1!$B$2:$B$17</c:f>
              <c:numCache>
                <c:formatCode>General</c:formatCode>
                <c:ptCount val="16"/>
                <c:pt idx="0">
                  <c:v>0.66700000000000004</c:v>
                </c:pt>
                <c:pt idx="1">
                  <c:v>0.64900000000000002</c:v>
                </c:pt>
                <c:pt idx="2">
                  <c:v>0.68799999999999994</c:v>
                </c:pt>
                <c:pt idx="3">
                  <c:v>0.71399999999999997</c:v>
                </c:pt>
                <c:pt idx="4">
                  <c:v>0.73</c:v>
                </c:pt>
                <c:pt idx="5">
                  <c:v>0.753</c:v>
                </c:pt>
                <c:pt idx="6">
                  <c:v>0.78700000000000003</c:v>
                </c:pt>
                <c:pt idx="7">
                  <c:v>0.54800000000000004</c:v>
                </c:pt>
                <c:pt idx="8">
                  <c:v>0.76900000000000002</c:v>
                </c:pt>
                <c:pt idx="9">
                  <c:v>0.60699999999999998</c:v>
                </c:pt>
                <c:pt idx="10">
                  <c:v>0.66600000000000004</c:v>
                </c:pt>
                <c:pt idx="11">
                  <c:v>0.73699999999999999</c:v>
                </c:pt>
                <c:pt idx="12">
                  <c:v>0.76600000000000001</c:v>
                </c:pt>
                <c:pt idx="13">
                  <c:v>0.56000000000000005</c:v>
                </c:pt>
                <c:pt idx="14">
                  <c:v>0.68600000000000005</c:v>
                </c:pt>
                <c:pt idx="15">
                  <c:v>0.72099999999999997</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119297356950349E-2"/>
          <c:y val="0.17308305902461002"/>
          <c:w val="0.91740752108212764"/>
          <c:h val="0.68926961193800118"/>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2013</c:v>
                </c:pt>
                <c:pt idx="1">
                  <c:v>2014</c:v>
                </c:pt>
                <c:pt idx="2">
                  <c:v>2016</c:v>
                </c:pt>
                <c:pt idx="3">
                  <c:v>2017</c:v>
                </c:pt>
                <c:pt idx="4">
                  <c:v>2018</c:v>
                </c:pt>
                <c:pt idx="5">
                  <c:v>2019</c:v>
                </c:pt>
                <c:pt idx="6">
                  <c:v>2020</c:v>
                </c:pt>
                <c:pt idx="7">
                  <c:v>2021</c:v>
                </c:pt>
                <c:pt idx="8">
                  <c:v>2022</c:v>
                </c:pt>
                <c:pt idx="9">
                  <c:v>2023</c:v>
                </c:pt>
                <c:pt idx="10">
                  <c:v>2024</c:v>
                </c:pt>
              </c:numCache>
            </c:numRef>
          </c:cat>
          <c:val>
            <c:numRef>
              <c:f>Sheet1!$B$2:$B$12</c:f>
              <c:numCache>
                <c:formatCode>General</c:formatCode>
                <c:ptCount val="11"/>
                <c:pt idx="0">
                  <c:v>0.64400000000000002</c:v>
                </c:pt>
                <c:pt idx="1">
                  <c:v>0.64800000000000002</c:v>
                </c:pt>
                <c:pt idx="2">
                  <c:v>0.67700000000000005</c:v>
                </c:pt>
                <c:pt idx="3">
                  <c:v>0.70099999999999996</c:v>
                </c:pt>
                <c:pt idx="4">
                  <c:v>0.70899999999999996</c:v>
                </c:pt>
                <c:pt idx="5">
                  <c:v>0.67500000000000004</c:v>
                </c:pt>
                <c:pt idx="6">
                  <c:v>0.63200000000000001</c:v>
                </c:pt>
                <c:pt idx="7">
                  <c:v>0.6</c:v>
                </c:pt>
                <c:pt idx="8">
                  <c:v>0.67300000000000004</c:v>
                </c:pt>
                <c:pt idx="9">
                  <c:v>0.66800000000000004</c:v>
                </c:pt>
                <c:pt idx="10">
                  <c:v>0.68400000000000005</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8"/>
          <c:min val="0"/>
        </c:scaling>
        <c:delete val="1"/>
        <c:axPos val="l"/>
        <c:numFmt formatCode="0.00%" sourceLinked="0"/>
        <c:majorTickMark val="out"/>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Series 1</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2023-2024</c:v>
                </c:pt>
                <c:pt idx="1">
                  <c:v>California, 2023-2024</c:v>
                </c:pt>
                <c:pt idx="2">
                  <c:v>United States, 2022</c:v>
                </c:pt>
              </c:strCache>
            </c:strRef>
          </c:cat>
          <c:val>
            <c:numRef>
              <c:f>Sheet1!$B$2:$B$4</c:f>
              <c:numCache>
                <c:formatCode>General</c:formatCode>
                <c:ptCount val="3"/>
                <c:pt idx="0">
                  <c:v>0.63100000000000001</c:v>
                </c:pt>
                <c:pt idx="1">
                  <c:v>0.65400000000000003</c:v>
                </c:pt>
                <c:pt idx="2">
                  <c:v>0.59699999999999998</c:v>
                </c:pt>
              </c:numCache>
            </c:numRef>
          </c:val>
          <c:extLst>
            <c:ext xmlns:c16="http://schemas.microsoft.com/office/drawing/2014/chart" uri="{C3380CC4-5D6E-409C-BE32-E72D297353CC}">
              <c16:uniqueId val="{00000000-AA7A-4D2D-A652-0007D812D130}"/>
            </c:ext>
          </c:extLst>
        </c:ser>
        <c:dLbls>
          <c:showLegendKey val="0"/>
          <c:showVal val="0"/>
          <c:showCatName val="0"/>
          <c:showSerName val="0"/>
          <c:showPercent val="0"/>
          <c:showBubbleSize val="0"/>
        </c:dLbls>
        <c:gapWidth val="30"/>
        <c:overlap val="-27"/>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30826305957445E-2"/>
          <c:y val="0.12981229426845753"/>
          <c:w val="0.94952681843907805"/>
          <c:h val="0.68926961193800118"/>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2013</c:v>
                </c:pt>
                <c:pt idx="1">
                  <c:v>2014</c:v>
                </c:pt>
                <c:pt idx="2">
                  <c:v>2016</c:v>
                </c:pt>
                <c:pt idx="3">
                  <c:v>2017</c:v>
                </c:pt>
                <c:pt idx="4">
                  <c:v>2018</c:v>
                </c:pt>
                <c:pt idx="5">
                  <c:v>2019</c:v>
                </c:pt>
                <c:pt idx="6">
                  <c:v>2020</c:v>
                </c:pt>
                <c:pt idx="7">
                  <c:v>2021</c:v>
                </c:pt>
                <c:pt idx="8">
                  <c:v>2022</c:v>
                </c:pt>
                <c:pt idx="9">
                  <c:v>2023</c:v>
                </c:pt>
                <c:pt idx="10">
                  <c:v>2024</c:v>
                </c:pt>
              </c:numCache>
            </c:numRef>
          </c:cat>
          <c:val>
            <c:numRef>
              <c:f>Sheet1!$B$2:$B$12</c:f>
              <c:numCache>
                <c:formatCode>General</c:formatCode>
                <c:ptCount val="11"/>
                <c:pt idx="0">
                  <c:v>0.65700000000000003</c:v>
                </c:pt>
                <c:pt idx="1">
                  <c:v>0.60199999999999998</c:v>
                </c:pt>
                <c:pt idx="2">
                  <c:v>0.64900000000000002</c:v>
                </c:pt>
                <c:pt idx="3">
                  <c:v>0.65200000000000002</c:v>
                </c:pt>
                <c:pt idx="4">
                  <c:v>0.69399999999999995</c:v>
                </c:pt>
                <c:pt idx="5">
                  <c:v>0.65600000000000003</c:v>
                </c:pt>
                <c:pt idx="6">
                  <c:v>0.57999999999999996</c:v>
                </c:pt>
                <c:pt idx="7">
                  <c:v>0.61</c:v>
                </c:pt>
                <c:pt idx="8">
                  <c:v>0.63400000000000001</c:v>
                </c:pt>
                <c:pt idx="9">
                  <c:v>0.63400000000000001</c:v>
                </c:pt>
                <c:pt idx="10">
                  <c:v>0.629</c:v>
                </c:pt>
              </c:numCache>
            </c:numRef>
          </c:val>
          <c:extLst>
            <c:ext xmlns:c16="http://schemas.microsoft.com/office/drawing/2014/chart" uri="{C3380CC4-5D6E-409C-BE32-E72D297353CC}">
              <c16:uniqueId val="{00000000-16CF-4BAA-B2C9-3D6A2FC46F8F}"/>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8"/>
          <c:min val="0"/>
        </c:scaling>
        <c:delete val="1"/>
        <c:axPos val="l"/>
        <c:numFmt formatCode="0.00%" sourceLinked="0"/>
        <c:majorTickMark val="out"/>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3490297247506369"/>
          <c:w val="0.96227263559446519"/>
          <c:h val="0.71981368117763833"/>
        </c:manualLayout>
      </c:layout>
      <c:barChart>
        <c:barDir val="col"/>
        <c:grouping val="clustered"/>
        <c:varyColors val="0"/>
        <c:ser>
          <c:idx val="0"/>
          <c:order val="0"/>
          <c:tx>
            <c:strRef>
              <c:f>Sheet1!$B$1</c:f>
              <c:strCache>
                <c:ptCount val="1"/>
                <c:pt idx="0">
                  <c:v>2005</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4-2574-4E19-8A8D-582110568CBE}"/>
              </c:ext>
            </c:extLst>
          </c:dPt>
          <c:dPt>
            <c:idx val="1"/>
            <c:invertIfNegative val="0"/>
            <c:bubble3D val="0"/>
            <c:extLst>
              <c:ext xmlns:c16="http://schemas.microsoft.com/office/drawing/2014/chart" uri="{C3380CC4-5D6E-409C-BE32-E72D297353CC}">
                <c16:uniqueId val="{00000003-2574-4E19-8A8D-582110568CBE}"/>
              </c:ext>
            </c:extLst>
          </c:dPt>
          <c:dPt>
            <c:idx val="2"/>
            <c:invertIfNegative val="0"/>
            <c:bubble3D val="0"/>
            <c:extLst>
              <c:ext xmlns:c16="http://schemas.microsoft.com/office/drawing/2014/chart" uri="{C3380CC4-5D6E-409C-BE32-E72D297353CC}">
                <c16:uniqueId val="{00000002-2574-4E19-8A8D-582110568CBE}"/>
              </c:ext>
            </c:extLst>
          </c:dPt>
          <c:dPt>
            <c:idx val="3"/>
            <c:invertIfNegative val="0"/>
            <c:bubble3D val="0"/>
            <c:extLst>
              <c:ext xmlns:c16="http://schemas.microsoft.com/office/drawing/2014/chart" uri="{C3380CC4-5D6E-409C-BE32-E72D297353CC}">
                <c16:uniqueId val="{00000001-2574-4E19-8A8D-582110568CBE}"/>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Kindergarten</c:v>
                </c:pt>
                <c:pt idx="1">
                  <c:v>Third Grade</c:v>
                </c:pt>
                <c:pt idx="2">
                  <c:v>Both Grades</c:v>
                </c:pt>
              </c:strCache>
            </c:strRef>
          </c:cat>
          <c:val>
            <c:numRef>
              <c:f>Sheet1!$B$2:$B$4</c:f>
              <c:numCache>
                <c:formatCode>General</c:formatCode>
                <c:ptCount val="3"/>
                <c:pt idx="0">
                  <c:v>0.55900000000000005</c:v>
                </c:pt>
                <c:pt idx="1">
                  <c:v>0.74199999999999999</c:v>
                </c:pt>
                <c:pt idx="2">
                  <c:v>0.65600000000000003</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Smile Survey 2020</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Kindergarten</c:v>
                </c:pt>
                <c:pt idx="1">
                  <c:v>Third Grade</c:v>
                </c:pt>
                <c:pt idx="2">
                  <c:v>Both Grades</c:v>
                </c:pt>
              </c:strCache>
            </c:strRef>
          </c:cat>
          <c:val>
            <c:numRef>
              <c:f>Sheet1!$C$2:$C$4</c:f>
              <c:numCache>
                <c:formatCode>General</c:formatCode>
                <c:ptCount val="3"/>
                <c:pt idx="0">
                  <c:v>0.46800000000000003</c:v>
                </c:pt>
                <c:pt idx="1">
                  <c:v>0.64700000000000002</c:v>
                </c:pt>
                <c:pt idx="2">
                  <c:v>0.55000000000000004</c:v>
                </c:pt>
              </c:numCache>
            </c:numRef>
          </c:val>
          <c:extLst>
            <c:ext xmlns:c16="http://schemas.microsoft.com/office/drawing/2014/chart" uri="{C3380CC4-5D6E-409C-BE32-E72D297353CC}">
              <c16:uniqueId val="{00000000-D4FA-4B8B-BED1-2DD1A52FD701}"/>
            </c:ext>
          </c:extLst>
        </c:ser>
        <c:ser>
          <c:idx val="2"/>
          <c:order val="2"/>
          <c:tx>
            <c:strRef>
              <c:f>Sheet1!$D$1</c:f>
              <c:strCache>
                <c:ptCount val="1"/>
                <c:pt idx="0">
                  <c:v>Smile Survey 2025</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Kindergarten</c:v>
                </c:pt>
                <c:pt idx="1">
                  <c:v>Third Grade</c:v>
                </c:pt>
                <c:pt idx="2">
                  <c:v>Both Grades</c:v>
                </c:pt>
              </c:strCache>
            </c:strRef>
          </c:cat>
          <c:val>
            <c:numRef>
              <c:f>Sheet1!$D$2:$D$4</c:f>
              <c:numCache>
                <c:formatCode>General</c:formatCode>
                <c:ptCount val="3"/>
                <c:pt idx="1">
                  <c:v>0.63600000000000001</c:v>
                </c:pt>
              </c:numCache>
            </c:numRef>
          </c:val>
          <c:extLst>
            <c:ext xmlns:c16="http://schemas.microsoft.com/office/drawing/2014/chart" uri="{C3380CC4-5D6E-409C-BE32-E72D297353CC}">
              <c16:uniqueId val="{00000004-8035-4235-B65E-6586AA2234E8}"/>
            </c:ext>
          </c:extLst>
        </c:ser>
        <c:dLbls>
          <c:showLegendKey val="0"/>
          <c:showVal val="0"/>
          <c:showCatName val="0"/>
          <c:showSerName val="0"/>
          <c:showPercent val="0"/>
          <c:showBubbleSize val="0"/>
        </c:dLbls>
        <c:gapWidth val="66"/>
        <c:overlap val="-5"/>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l"/>
        <c:numFmt formatCode="0.00%" sourceLinked="0"/>
        <c:majorTickMark val="none"/>
        <c:minorTickMark val="none"/>
        <c:tickLblPos val="nextTo"/>
        <c:crossAx val="65646968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Sheet1!$B$2:$B$3</c:f>
              <c:numCache>
                <c:formatCode>General</c:formatCode>
                <c:ptCount val="2"/>
                <c:pt idx="0">
                  <c:v>0.48199999999999998</c:v>
                </c:pt>
                <c:pt idx="1">
                  <c:v>0.47899999999999998</c:v>
                </c:pt>
              </c:numCache>
            </c:numRef>
          </c:val>
          <c:extLst>
            <c:ext xmlns:c16="http://schemas.microsoft.com/office/drawing/2014/chart" uri="{C3380CC4-5D6E-409C-BE32-E72D297353CC}">
              <c16:uniqueId val="{00000000-AA7A-4D2D-A652-0007D812D130}"/>
            </c:ext>
          </c:extLst>
        </c:ser>
        <c:dLbls>
          <c:showLegendKey val="0"/>
          <c:showVal val="0"/>
          <c:showCatName val="0"/>
          <c:showSerName val="0"/>
          <c:showPercent val="0"/>
          <c:showBubbleSize val="0"/>
        </c:dLbls>
        <c:gapWidth val="30"/>
        <c:overlap val="-27"/>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71294480394464721"/>
          <c:h val="0.66127088180166715"/>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4-2574-4E19-8A8D-582110568CBE}"/>
              </c:ext>
            </c:extLst>
          </c:dPt>
          <c:dPt>
            <c:idx val="1"/>
            <c:invertIfNegative val="0"/>
            <c:bubble3D val="0"/>
            <c:extLst>
              <c:ext xmlns:c16="http://schemas.microsoft.com/office/drawing/2014/chart" uri="{C3380CC4-5D6E-409C-BE32-E72D297353CC}">
                <c16:uniqueId val="{00000003-2574-4E19-8A8D-582110568CBE}"/>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4-5C37-479F-98C9-E5E9233D5C7D}"/>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3-5C37-479F-98C9-E5E9233D5C7D}"/>
              </c:ext>
            </c:extLst>
          </c:dPt>
          <c:dPt>
            <c:idx val="9"/>
            <c:invertIfNegative val="0"/>
            <c:bubble3D val="0"/>
            <c:spPr>
              <a:solidFill>
                <a:schemeClr val="accent5"/>
              </a:solidFill>
              <a:ln>
                <a:noFill/>
              </a:ln>
              <a:effectLst/>
            </c:spPr>
            <c:extLst>
              <c:ext xmlns:c16="http://schemas.microsoft.com/office/drawing/2014/chart" uri="{C3380CC4-5D6E-409C-BE32-E72D297353CC}">
                <c16:uniqueId val="{00000002-5C37-479F-98C9-E5E9233D5C7D}"/>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01-5C37-479F-98C9-E5E9233D5C7D}"/>
              </c:ext>
            </c:extLst>
          </c:dPt>
          <c:dPt>
            <c:idx val="11"/>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00-5C37-479F-98C9-E5E9233D5C7D}"/>
              </c:ext>
            </c:extLst>
          </c:dPt>
          <c:dPt>
            <c:idx val="14"/>
            <c:invertIfNegative val="0"/>
            <c:bubble3D val="0"/>
            <c:spPr>
              <a:solidFill>
                <a:schemeClr val="accent6"/>
              </a:solidFill>
              <a:ln>
                <a:noFill/>
              </a:ln>
              <a:effectLst/>
            </c:spPr>
            <c:extLst>
              <c:ext xmlns:c16="http://schemas.microsoft.com/office/drawing/2014/chart" uri="{C3380CC4-5D6E-409C-BE32-E72D297353CC}">
                <c16:uniqueId val="{00000001-0BCC-4193-B56F-41E72AC275E6}"/>
              </c:ext>
            </c:extLst>
          </c:dPt>
          <c:dPt>
            <c:idx val="15"/>
            <c:invertIfNegative val="0"/>
            <c:bubble3D val="0"/>
            <c:spPr>
              <a:solidFill>
                <a:schemeClr val="accent6"/>
              </a:solidFill>
              <a:ln>
                <a:noFill/>
              </a:ln>
              <a:effectLst/>
            </c:spPr>
            <c:extLst>
              <c:ext xmlns:c16="http://schemas.microsoft.com/office/drawing/2014/chart" uri="{C3380CC4-5D6E-409C-BE32-E72D297353CC}">
                <c16:uniqueId val="{00000000-0BCC-4193-B56F-41E72AC275E6}"/>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83DB-40FB-BCE6-13A0CEF706BE}"/>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B-83DB-40FB-BCE6-13A0CEF706BE}"/>
                </c:ext>
              </c:extLst>
            </c:dLbl>
            <c:dLbl>
              <c:idx val="6"/>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5C37-479F-98C9-E5E9233D5C7D}"/>
                </c:ext>
              </c:extLst>
            </c:dLbl>
            <c:dLbl>
              <c:idx val="7"/>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5C37-479F-98C9-E5E9233D5C7D}"/>
                </c:ext>
              </c:extLst>
            </c:dLbl>
            <c:dLbl>
              <c:idx val="8"/>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5C37-479F-98C9-E5E9233D5C7D}"/>
                </c:ext>
              </c:extLst>
            </c:dLbl>
            <c:dLbl>
              <c:idx val="9"/>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5C37-479F-98C9-E5E9233D5C7D}"/>
                </c:ext>
              </c:extLst>
            </c:dLbl>
            <c:dLbl>
              <c:idx val="1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5C37-479F-98C9-E5E9233D5C7D}"/>
                </c:ext>
              </c:extLst>
            </c:dLbl>
            <c:dLbl>
              <c:idx val="1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5C37-479F-98C9-E5E9233D5C7D}"/>
                </c:ext>
              </c:extLst>
            </c:dLbl>
            <c:dLbl>
              <c:idx val="1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0BCC-4193-B56F-41E72AC275E6}"/>
                </c:ext>
              </c:extLst>
            </c:dLbl>
            <c:dLbl>
              <c:idx val="15"/>
              <c:layout>
                <c:manualLayout>
                  <c:x val="-7.9631923815549344E-2"/>
                  <c:y val="0"/>
                </c:manualLayout>
              </c:layout>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CC-4193-B56F-41E72AC275E6}"/>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Private Insurance</c:v>
                </c:pt>
                <c:pt idx="1">
                  <c:v>Medi-Cal</c:v>
                </c:pt>
                <c:pt idx="2">
                  <c:v>College Graduate</c:v>
                </c:pt>
                <c:pt idx="3">
                  <c:v>Some College</c:v>
                </c:pt>
                <c:pt idx="4">
                  <c:v>High School or Less</c:v>
                </c:pt>
                <c:pt idx="5">
                  <c:v>White</c:v>
                </c:pt>
                <c:pt idx="6">
                  <c:v>Latinx</c:v>
                </c:pt>
                <c:pt idx="7">
                  <c:v>Black</c:v>
                </c:pt>
                <c:pt idx="8">
                  <c:v>Asian</c:v>
                </c:pt>
                <c:pt idx="9">
                  <c:v>&gt; 200% FPL</c:v>
                </c:pt>
                <c:pt idx="10">
                  <c:v>101-200% FPL</c:v>
                </c:pt>
                <c:pt idx="11">
                  <c:v>0-100% FPL</c:v>
                </c:pt>
              </c:strCache>
            </c:strRef>
          </c:cat>
          <c:val>
            <c:numRef>
              <c:f>Sheet1!$B$2:$B$13</c:f>
              <c:numCache>
                <c:formatCode>General</c:formatCode>
                <c:ptCount val="12"/>
                <c:pt idx="0">
                  <c:v>0.55200000000000005</c:v>
                </c:pt>
                <c:pt idx="1">
                  <c:v>0.42</c:v>
                </c:pt>
                <c:pt idx="2">
                  <c:v>0.60899999999999999</c:v>
                </c:pt>
                <c:pt idx="3">
                  <c:v>0.373</c:v>
                </c:pt>
                <c:pt idx="4">
                  <c:v>0.42199999999999999</c:v>
                </c:pt>
                <c:pt idx="5">
                  <c:v>0.58799999999999997</c:v>
                </c:pt>
                <c:pt idx="6">
                  <c:v>0.441</c:v>
                </c:pt>
                <c:pt idx="7">
                  <c:v>0.41199999999999998</c:v>
                </c:pt>
                <c:pt idx="8">
                  <c:v>0.51200000000000001</c:v>
                </c:pt>
                <c:pt idx="9">
                  <c:v>0.59</c:v>
                </c:pt>
                <c:pt idx="10">
                  <c:v>0.35199999999999998</c:v>
                </c:pt>
                <c:pt idx="11">
                  <c:v>0.42799999999999999</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304455351195973E-2"/>
          <c:y val="0.20117097623976049"/>
          <c:w val="0.82116957959308212"/>
          <c:h val="0.69012580789463973"/>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2012</c:v>
                </c:pt>
                <c:pt idx="1">
                  <c:v>2015-2016</c:v>
                </c:pt>
                <c:pt idx="2">
                  <c:v>2017-2018</c:v>
                </c:pt>
                <c:pt idx="3">
                  <c:v>2019-2020</c:v>
                </c:pt>
                <c:pt idx="4">
                  <c:v>2020-2021</c:v>
                </c:pt>
                <c:pt idx="5">
                  <c:v>2022-2023</c:v>
                </c:pt>
              </c:strCache>
            </c:strRef>
          </c:cat>
          <c:val>
            <c:numRef>
              <c:f>Sheet1!$B$2:$B$7</c:f>
              <c:numCache>
                <c:formatCode>General</c:formatCode>
                <c:ptCount val="6"/>
                <c:pt idx="0">
                  <c:v>0.40100000000000002</c:v>
                </c:pt>
                <c:pt idx="1">
                  <c:v>0.374</c:v>
                </c:pt>
                <c:pt idx="2">
                  <c:v>0.39300000000000002</c:v>
                </c:pt>
                <c:pt idx="3">
                  <c:v>0.41</c:v>
                </c:pt>
                <c:pt idx="4">
                  <c:v>0.37</c:v>
                </c:pt>
                <c:pt idx="5">
                  <c:v>0.48199999999999998</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150"/>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5"/>
          <c:min val="0"/>
        </c:scaling>
        <c:delete val="1"/>
        <c:axPos val="l"/>
        <c:numFmt formatCode="0.00%" sourceLinked="0"/>
        <c:majorTickMark val="none"/>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CY2023</c:v>
                </c:pt>
                <c:pt idx="1">
                  <c:v>California, CY2023</c:v>
                </c:pt>
                <c:pt idx="2">
                  <c:v>United States, FY2024</c:v>
                </c:pt>
              </c:strCache>
            </c:strRef>
          </c:cat>
          <c:val>
            <c:numRef>
              <c:f>Sheet1!$B$2:$B$4</c:f>
              <c:numCache>
                <c:formatCode>General</c:formatCode>
                <c:ptCount val="3"/>
                <c:pt idx="0">
                  <c:v>0.51</c:v>
                </c:pt>
                <c:pt idx="1">
                  <c:v>0.48599999999999999</c:v>
                </c:pt>
                <c:pt idx="2">
                  <c:v>0.46899999999999997</c:v>
                </c:pt>
              </c:numCache>
            </c:numRef>
          </c:val>
          <c:extLst>
            <c:ext xmlns:c16="http://schemas.microsoft.com/office/drawing/2014/chart" uri="{C3380CC4-5D6E-409C-BE32-E72D297353CC}">
              <c16:uniqueId val="{00000000-AA7A-4D2D-A652-0007D812D130}"/>
            </c:ext>
          </c:extLst>
        </c:ser>
        <c:dLbls>
          <c:showLegendKey val="0"/>
          <c:showVal val="0"/>
          <c:showCatName val="0"/>
          <c:showSerName val="0"/>
          <c:showPercent val="0"/>
          <c:showBubbleSize val="0"/>
        </c:dLbls>
        <c:gapWidth val="30"/>
        <c:overlap val="-27"/>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Series 1</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&lt;1</c:v>
                </c:pt>
                <c:pt idx="1">
                  <c:v>1-2</c:v>
                </c:pt>
                <c:pt idx="2">
                  <c:v>3-5</c:v>
                </c:pt>
                <c:pt idx="3">
                  <c:v>6-9</c:v>
                </c:pt>
                <c:pt idx="4">
                  <c:v>10-14</c:v>
                </c:pt>
                <c:pt idx="5">
                  <c:v>15-18</c:v>
                </c:pt>
                <c:pt idx="6">
                  <c:v>19-20</c:v>
                </c:pt>
                <c:pt idx="7">
                  <c:v>21-34</c:v>
                </c:pt>
                <c:pt idx="8">
                  <c:v>35-44</c:v>
                </c:pt>
                <c:pt idx="9">
                  <c:v>45-64</c:v>
                </c:pt>
                <c:pt idx="10">
                  <c:v>65-74</c:v>
                </c:pt>
                <c:pt idx="11">
                  <c:v>75+</c:v>
                </c:pt>
              </c:strCache>
            </c:strRef>
          </c:cat>
          <c:val>
            <c:numRef>
              <c:f>Sheet1!$B$2:$B$13</c:f>
              <c:numCache>
                <c:formatCode>0.00%</c:formatCode>
                <c:ptCount val="12"/>
                <c:pt idx="0">
                  <c:v>0.12089999999999999</c:v>
                </c:pt>
                <c:pt idx="1">
                  <c:v>0.41860000000000003</c:v>
                </c:pt>
                <c:pt idx="2">
                  <c:v>0.56520000000000004</c:v>
                </c:pt>
                <c:pt idx="3">
                  <c:v>0.6018</c:v>
                </c:pt>
                <c:pt idx="4">
                  <c:v>0.57289999999999996</c:v>
                </c:pt>
                <c:pt idx="5">
                  <c:v>0.49270000000000003</c:v>
                </c:pt>
                <c:pt idx="6">
                  <c:v>0.33110000000000001</c:v>
                </c:pt>
                <c:pt idx="7">
                  <c:v>0.22650000000000001</c:v>
                </c:pt>
                <c:pt idx="8">
                  <c:v>0.23649999999999999</c:v>
                </c:pt>
                <c:pt idx="9">
                  <c:v>0.29039999999999999</c:v>
                </c:pt>
                <c:pt idx="10">
                  <c:v>0.28339999999999999</c:v>
                </c:pt>
                <c:pt idx="11">
                  <c:v>0.24909999999999999</c:v>
                </c:pt>
              </c:numCache>
            </c:numRef>
          </c:val>
          <c:extLst>
            <c:ext xmlns:c16="http://schemas.microsoft.com/office/drawing/2014/chart" uri="{C3380CC4-5D6E-409C-BE32-E72D297353CC}">
              <c16:uniqueId val="{00000000-AA7A-4D2D-A652-0007D812D130}"/>
            </c:ext>
          </c:extLst>
        </c:ser>
        <c:dLbls>
          <c:showLegendKey val="0"/>
          <c:showVal val="0"/>
          <c:showCatName val="0"/>
          <c:showSerName val="0"/>
          <c:showPercent val="0"/>
          <c:showBubbleSize val="0"/>
        </c:dLbls>
        <c:gapWidth val="30"/>
        <c:overlap val="-27"/>
        <c:axId val="877336272"/>
        <c:axId val="877335944"/>
      </c:barChart>
      <c:catAx>
        <c:axId val="877336272"/>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dirty="0"/>
                  <a:t>Age in Years</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scaling>
        <c:delete val="1"/>
        <c:axPos val="l"/>
        <c:numFmt formatCode="0.00%" sourceLinked="1"/>
        <c:majorTickMark val="none"/>
        <c:minorTickMark val="none"/>
        <c:tickLblPos val="nextTo"/>
        <c:crossAx val="877336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7810489341671695"/>
          <c:w val="0.94952681843907805"/>
          <c:h val="0.70031245537422582"/>
        </c:manualLayout>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0-5 Years</c:v>
                </c:pt>
                <c:pt idx="1">
                  <c:v>6-9 Years</c:v>
                </c:pt>
                <c:pt idx="2">
                  <c:v>10-14 Years</c:v>
                </c:pt>
                <c:pt idx="3">
                  <c:v>15-20 Years</c:v>
                </c:pt>
                <c:pt idx="4">
                  <c:v>21+ Years</c:v>
                </c:pt>
              </c:strCache>
            </c:strRef>
          </c:cat>
          <c:val>
            <c:numRef>
              <c:f>Sheet1!$B$2:$B$6</c:f>
              <c:numCache>
                <c:formatCode>General</c:formatCode>
                <c:ptCount val="5"/>
                <c:pt idx="0">
                  <c:v>0.37510310180209455</c:v>
                </c:pt>
                <c:pt idx="1">
                  <c:v>0.60602164465058395</c:v>
                </c:pt>
                <c:pt idx="2">
                  <c:v>0.53155258378353365</c:v>
                </c:pt>
                <c:pt idx="3">
                  <c:v>0.40466696326077761</c:v>
                </c:pt>
                <c:pt idx="4">
                  <c:v>9.9947206448539161E-2</c:v>
                </c:pt>
              </c:numCache>
            </c:numRef>
          </c:val>
          <c:extLst>
            <c:ext xmlns:c16="http://schemas.microsoft.com/office/drawing/2014/chart" uri="{C3380CC4-5D6E-409C-BE32-E72D297353CC}">
              <c16:uniqueId val="{00000000-AA7A-4D2D-A652-0007D812D130}"/>
            </c:ext>
          </c:extLst>
        </c:ser>
        <c:ser>
          <c:idx val="1"/>
          <c:order val="1"/>
          <c:tx>
            <c:strRef>
              <c:f>Sheet1!$C$1</c:f>
              <c:strCache>
                <c:ptCount val="1"/>
                <c:pt idx="0">
                  <c:v>2019</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0-5 Years</c:v>
                </c:pt>
                <c:pt idx="1">
                  <c:v>6-9 Years</c:v>
                </c:pt>
                <c:pt idx="2">
                  <c:v>10-14 Years</c:v>
                </c:pt>
                <c:pt idx="3">
                  <c:v>15-20 Years</c:v>
                </c:pt>
                <c:pt idx="4">
                  <c:v>21+ Years</c:v>
                </c:pt>
              </c:strCache>
            </c:strRef>
          </c:cat>
          <c:val>
            <c:numRef>
              <c:f>Sheet1!$C$2:$C$6</c:f>
              <c:numCache>
                <c:formatCode>General</c:formatCode>
                <c:ptCount val="5"/>
                <c:pt idx="0">
                  <c:v>0.43284685784014643</c:v>
                </c:pt>
                <c:pt idx="1">
                  <c:v>0.65573122664295613</c:v>
                </c:pt>
                <c:pt idx="2">
                  <c:v>0.60182168859104823</c:v>
                </c:pt>
                <c:pt idx="3">
                  <c:v>0.45068541250492294</c:v>
                </c:pt>
                <c:pt idx="4">
                  <c:v>0.26315201043014214</c:v>
                </c:pt>
              </c:numCache>
            </c:numRef>
          </c:val>
          <c:extLst>
            <c:ext xmlns:c16="http://schemas.microsoft.com/office/drawing/2014/chart" uri="{C3380CC4-5D6E-409C-BE32-E72D297353CC}">
              <c16:uniqueId val="{00000001-4BCA-47B4-BBC0-219A7ABD065B}"/>
            </c:ext>
          </c:extLst>
        </c:ser>
        <c:ser>
          <c:idx val="2"/>
          <c:order val="2"/>
          <c:tx>
            <c:strRef>
              <c:f>Sheet1!$D$1</c:f>
              <c:strCache>
                <c:ptCount val="1"/>
                <c:pt idx="0">
                  <c:v>2020</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0-5 Years</c:v>
                </c:pt>
                <c:pt idx="1">
                  <c:v>6-9 Years</c:v>
                </c:pt>
                <c:pt idx="2">
                  <c:v>10-14 Years</c:v>
                </c:pt>
                <c:pt idx="3">
                  <c:v>15-20 Years</c:v>
                </c:pt>
                <c:pt idx="4">
                  <c:v>21+ Years</c:v>
                </c:pt>
              </c:strCache>
            </c:strRef>
          </c:cat>
          <c:val>
            <c:numRef>
              <c:f>Sheet1!$D$2:$D$6</c:f>
              <c:numCache>
                <c:formatCode>General</c:formatCode>
                <c:ptCount val="5"/>
                <c:pt idx="0">
                  <c:v>0.35141276350704631</c:v>
                </c:pt>
                <c:pt idx="1">
                  <c:v>0.53443907177094108</c:v>
                </c:pt>
                <c:pt idx="2">
                  <c:v>0.49251054096581515</c:v>
                </c:pt>
                <c:pt idx="3">
                  <c:v>0.37776368120197856</c:v>
                </c:pt>
                <c:pt idx="4">
                  <c:v>0.21617400170806395</c:v>
                </c:pt>
              </c:numCache>
            </c:numRef>
          </c:val>
          <c:extLst>
            <c:ext xmlns:c16="http://schemas.microsoft.com/office/drawing/2014/chart" uri="{C3380CC4-5D6E-409C-BE32-E72D297353CC}">
              <c16:uniqueId val="{00000000-A871-4BAA-95A1-B081B9339C1C}"/>
            </c:ext>
          </c:extLst>
        </c:ser>
        <c:ser>
          <c:idx val="3"/>
          <c:order val="3"/>
          <c:tx>
            <c:strRef>
              <c:f>Sheet1!$E$1</c:f>
              <c:strCache>
                <c:ptCount val="1"/>
                <c:pt idx="0">
                  <c:v>2023</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0-5 Years</c:v>
                </c:pt>
                <c:pt idx="1">
                  <c:v>6-9 Years</c:v>
                </c:pt>
                <c:pt idx="2">
                  <c:v>10-14 Years</c:v>
                </c:pt>
                <c:pt idx="3">
                  <c:v>15-20 Years</c:v>
                </c:pt>
                <c:pt idx="4">
                  <c:v>21+ Years</c:v>
                </c:pt>
              </c:strCache>
            </c:strRef>
          </c:cat>
          <c:val>
            <c:numRef>
              <c:f>Sheet1!$E$2:$E$6</c:f>
              <c:numCache>
                <c:formatCode>0.00%</c:formatCode>
                <c:ptCount val="5"/>
                <c:pt idx="0" formatCode="General">
                  <c:v>0.46018836220894932</c:v>
                </c:pt>
                <c:pt idx="1">
                  <c:v>0.6018</c:v>
                </c:pt>
                <c:pt idx="2">
                  <c:v>0.57289999999999996</c:v>
                </c:pt>
                <c:pt idx="3" formatCode="General">
                  <c:v>0.44053462567066992</c:v>
                </c:pt>
                <c:pt idx="4" formatCode="General">
                  <c:v>0.25612083428154092</c:v>
                </c:pt>
              </c:numCache>
            </c:numRef>
          </c:val>
          <c:extLst>
            <c:ext xmlns:c16="http://schemas.microsoft.com/office/drawing/2014/chart" uri="{C3380CC4-5D6E-409C-BE32-E72D297353CC}">
              <c16:uniqueId val="{00000000-0FB0-4230-BC10-250E5A846A51}"/>
            </c:ext>
          </c:extLst>
        </c:ser>
        <c:dLbls>
          <c:showLegendKey val="0"/>
          <c:showVal val="0"/>
          <c:showCatName val="0"/>
          <c:showSerName val="0"/>
          <c:showPercent val="0"/>
          <c:showBubbleSize val="0"/>
        </c:dLbls>
        <c:gapWidth val="81"/>
        <c:axId val="877336272"/>
        <c:axId val="877335944"/>
      </c:barChart>
      <c:catAx>
        <c:axId val="877336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scaling>
        <c:delete val="1"/>
        <c:axPos val="l"/>
        <c:numFmt formatCode="General" sourceLinked="1"/>
        <c:majorTickMark val="none"/>
        <c:minorTickMark val="none"/>
        <c:tickLblPos val="nextTo"/>
        <c:crossAx val="877336272"/>
        <c:crosses val="autoZero"/>
        <c:crossBetween val="between"/>
      </c:valAx>
      <c:spPr>
        <a:noFill/>
        <a:ln>
          <a:noFill/>
        </a:ln>
        <a:effectLst/>
      </c:spPr>
    </c:plotArea>
    <c:legend>
      <c:legendPos val="b"/>
      <c:layout>
        <c:manualLayout>
          <c:xMode val="edge"/>
          <c:yMode val="edge"/>
          <c:x val="0.34627240018404459"/>
          <c:y val="0.94216949355613144"/>
          <c:w val="0.4130178536686"/>
          <c:h val="5.611219897026534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6646678405620843"/>
          <c:w val="0.94952681843907805"/>
          <c:h val="0.71195061326438314"/>
        </c:manualLayout>
      </c:layout>
      <c:barChart>
        <c:barDir val="col"/>
        <c:grouping val="clustered"/>
        <c:varyColors val="0"/>
        <c:ser>
          <c:idx val="0"/>
          <c:order val="0"/>
          <c:tx>
            <c:strRef>
              <c:f>Sheet1!$B$1</c:f>
              <c:strCache>
                <c:ptCount val="1"/>
                <c:pt idx="0">
                  <c:v>1-4 Years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Sheet1!$B$2:$B$3</c:f>
              <c:numCache>
                <c:formatCode>General</c:formatCode>
                <c:ptCount val="2"/>
                <c:pt idx="0">
                  <c:v>0.17100000000000001</c:v>
                </c:pt>
                <c:pt idx="1">
                  <c:v>0.14499999999999999</c:v>
                </c:pt>
              </c:numCache>
            </c:numRef>
          </c:val>
          <c:extLst>
            <c:ext xmlns:c16="http://schemas.microsoft.com/office/drawing/2014/chart" uri="{C3380CC4-5D6E-409C-BE32-E72D297353CC}">
              <c16:uniqueId val="{00000000-AA7A-4D2D-A652-0007D812D130}"/>
            </c:ext>
          </c:extLst>
        </c:ser>
        <c:ser>
          <c:idx val="1"/>
          <c:order val="1"/>
          <c:tx>
            <c:strRef>
              <c:f>Sheet1!$C$1</c:f>
              <c:strCache>
                <c:ptCount val="1"/>
                <c:pt idx="0">
                  <c:v>5-11 Years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Sheet1!$C$2:$C$3</c:f>
              <c:numCache>
                <c:formatCode>General</c:formatCode>
                <c:ptCount val="2"/>
                <c:pt idx="0">
                  <c:v>0.23699999999999999</c:v>
                </c:pt>
                <c:pt idx="1">
                  <c:v>0.19</c:v>
                </c:pt>
              </c:numCache>
            </c:numRef>
          </c:val>
          <c:extLst>
            <c:ext xmlns:c16="http://schemas.microsoft.com/office/drawing/2014/chart" uri="{C3380CC4-5D6E-409C-BE32-E72D297353CC}">
              <c16:uniqueId val="{00000000-FCF2-423D-8BF4-EBEDF7D4C884}"/>
            </c:ext>
          </c:extLst>
        </c:ser>
        <c:dLbls>
          <c:showLegendKey val="0"/>
          <c:showVal val="0"/>
          <c:showCatName val="0"/>
          <c:showSerName val="0"/>
          <c:showPercent val="0"/>
          <c:showBubbleSize val="0"/>
        </c:dLbls>
        <c:gapWidth val="78"/>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legend>
      <c:legendPos val="b"/>
      <c:layout>
        <c:manualLayout>
          <c:xMode val="edge"/>
          <c:yMode val="edge"/>
          <c:x val="0.33144188367214256"/>
          <c:y val="0.94362985666035559"/>
          <c:w val="0.33711605200724831"/>
          <c:h val="5.637014333964442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57668960722257"/>
          <c:y val="0.18268874411838898"/>
          <c:w val="0.68942331039277749"/>
          <c:h val="0.64542319522893166"/>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4-2574-4E19-8A8D-582110568CBE}"/>
              </c:ext>
            </c:extLst>
          </c:dPt>
          <c:dPt>
            <c:idx val="1"/>
            <c:invertIfNegative val="0"/>
            <c:bubble3D val="0"/>
            <c:extLst>
              <c:ext xmlns:c16="http://schemas.microsoft.com/office/drawing/2014/chart" uri="{C3380CC4-5D6E-409C-BE32-E72D297353CC}">
                <c16:uniqueId val="{00000003-2574-4E19-8A8D-582110568CBE}"/>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3"/>
              </a:solidFill>
              <a:ln>
                <a:noFill/>
              </a:ln>
              <a:effectLst/>
            </c:spPr>
            <c:extLst>
              <c:ext xmlns:c16="http://schemas.microsoft.com/office/drawing/2014/chart" uri="{C3380CC4-5D6E-409C-BE32-E72D297353CC}">
                <c16:uniqueId val="{00000004-5C37-479F-98C9-E5E9233D5C7D}"/>
              </c:ext>
            </c:extLst>
          </c:dPt>
          <c:dPt>
            <c:idx val="8"/>
            <c:invertIfNegative val="0"/>
            <c:bubble3D val="0"/>
            <c:spPr>
              <a:solidFill>
                <a:schemeClr val="accent3"/>
              </a:solidFill>
              <a:ln>
                <a:noFill/>
              </a:ln>
              <a:effectLst/>
            </c:spPr>
            <c:extLst>
              <c:ext xmlns:c16="http://schemas.microsoft.com/office/drawing/2014/chart" uri="{C3380CC4-5D6E-409C-BE32-E72D297353CC}">
                <c16:uniqueId val="{00000003-5C37-479F-98C9-E5E9233D5C7D}"/>
              </c:ext>
            </c:extLst>
          </c:dPt>
          <c:dPt>
            <c:idx val="9"/>
            <c:invertIfNegative val="0"/>
            <c:bubble3D val="0"/>
            <c:spPr>
              <a:solidFill>
                <a:schemeClr val="accent3"/>
              </a:solidFill>
              <a:ln>
                <a:noFill/>
              </a:ln>
              <a:effectLst/>
            </c:spPr>
            <c:extLst>
              <c:ext xmlns:c16="http://schemas.microsoft.com/office/drawing/2014/chart" uri="{C3380CC4-5D6E-409C-BE32-E72D297353CC}">
                <c16:uniqueId val="{00000002-5C37-479F-98C9-E5E9233D5C7D}"/>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83DB-40FB-BCE6-13A0CEF706BE}"/>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B-83DB-40FB-BCE6-13A0CEF706BE}"/>
                </c:ext>
              </c:extLst>
            </c:dLbl>
            <c:dLbl>
              <c:idx val="6"/>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5C37-479F-98C9-E5E9233D5C7D}"/>
                </c:ext>
              </c:extLst>
            </c:dLbl>
            <c:dLbl>
              <c:idx val="7"/>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5C37-479F-98C9-E5E9233D5C7D}"/>
                </c:ext>
              </c:extLst>
            </c:dLbl>
            <c:dLbl>
              <c:idx val="8"/>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5C37-479F-98C9-E5E9233D5C7D}"/>
                </c:ext>
              </c:extLst>
            </c:dLbl>
            <c:dLbl>
              <c:idx val="9"/>
              <c:layout>
                <c:manualLayout>
                  <c:x val="-7.9631923815549344E-2"/>
                  <c:y val="0"/>
                </c:manualLayout>
              </c:layout>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C37-479F-98C9-E5E9233D5C7D}"/>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Spanish Only</c:v>
                </c:pt>
                <c:pt idx="1">
                  <c:v>English Only</c:v>
                </c:pt>
                <c:pt idx="2">
                  <c:v>White</c:v>
                </c:pt>
                <c:pt idx="3">
                  <c:v>Latinx</c:v>
                </c:pt>
                <c:pt idx="4">
                  <c:v>Black</c:v>
                </c:pt>
                <c:pt idx="5">
                  <c:v>Asian</c:v>
                </c:pt>
                <c:pt idx="6">
                  <c:v>Greater than 300% FPL</c:v>
                </c:pt>
                <c:pt idx="7">
                  <c:v>200-299% FPL</c:v>
                </c:pt>
                <c:pt idx="8">
                  <c:v>100-199% FPL</c:v>
                </c:pt>
                <c:pt idx="9">
                  <c:v>Less than 100% FPL</c:v>
                </c:pt>
              </c:strCache>
            </c:strRef>
          </c:cat>
          <c:val>
            <c:numRef>
              <c:f>Sheet1!$B$2:$B$11</c:f>
              <c:numCache>
                <c:formatCode>General</c:formatCode>
                <c:ptCount val="10"/>
                <c:pt idx="0">
                  <c:v>0.38600000000000001</c:v>
                </c:pt>
                <c:pt idx="1">
                  <c:v>0.111</c:v>
                </c:pt>
                <c:pt idx="2">
                  <c:v>8.1000000000000003E-2</c:v>
                </c:pt>
                <c:pt idx="3">
                  <c:v>0.3</c:v>
                </c:pt>
                <c:pt idx="4">
                  <c:v>0.23300000000000001</c:v>
                </c:pt>
                <c:pt idx="5">
                  <c:v>7.3999999999999996E-2</c:v>
                </c:pt>
                <c:pt idx="6">
                  <c:v>0.12</c:v>
                </c:pt>
                <c:pt idx="7">
                  <c:v>0.154</c:v>
                </c:pt>
                <c:pt idx="8">
                  <c:v>0.30299999999999999</c:v>
                </c:pt>
                <c:pt idx="9">
                  <c:v>0.32700000000000001</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7"/>
            <c:spPr>
              <a:solidFill>
                <a:schemeClr val="accent1"/>
              </a:solidFill>
              <a:ln w="9525">
                <a:solidFill>
                  <a:schemeClr val="accent1"/>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Sheet1!$B$2:$B$9</c:f>
              <c:numCache>
                <c:formatCode>General</c:formatCode>
                <c:ptCount val="8"/>
                <c:pt idx="0">
                  <c:v>9.6000000000000002E-2</c:v>
                </c:pt>
                <c:pt idx="1">
                  <c:v>8.6999999999999994E-2</c:v>
                </c:pt>
                <c:pt idx="2">
                  <c:v>0.21299999999999999</c:v>
                </c:pt>
                <c:pt idx="3">
                  <c:v>0.13600000000000001</c:v>
                </c:pt>
                <c:pt idx="4">
                  <c:v>0.153</c:v>
                </c:pt>
                <c:pt idx="5">
                  <c:v>0.17899999999999999</c:v>
                </c:pt>
                <c:pt idx="6">
                  <c:v>0.217</c:v>
                </c:pt>
                <c:pt idx="7">
                  <c:v>0.215</c:v>
                </c:pt>
              </c:numCache>
            </c:numRef>
          </c:val>
          <c:smooth val="0"/>
          <c:extLst>
            <c:ext xmlns:c16="http://schemas.microsoft.com/office/drawing/2014/chart" uri="{C3380CC4-5D6E-409C-BE32-E72D297353CC}">
              <c16:uniqueId val="{00000000-8240-4B91-A660-912998C43AA7}"/>
            </c:ext>
          </c:extLst>
        </c:ser>
        <c:dLbls>
          <c:showLegendKey val="0"/>
          <c:showVal val="0"/>
          <c:showCatName val="0"/>
          <c:showSerName val="0"/>
          <c:showPercent val="0"/>
          <c:showBubbleSize val="0"/>
        </c:dLbls>
        <c:marker val="1"/>
        <c:smooth val="0"/>
        <c:axId val="704013856"/>
        <c:axId val="704021536"/>
      </c:lineChart>
      <c:catAx>
        <c:axId val="704013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704021536"/>
        <c:crosses val="autoZero"/>
        <c:auto val="1"/>
        <c:lblAlgn val="ctr"/>
        <c:lblOffset val="100"/>
        <c:noMultiLvlLbl val="0"/>
      </c:catAx>
      <c:valAx>
        <c:axId val="7040215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040138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5-11 Years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Sheet1!$B$2:$B$3</c:f>
              <c:numCache>
                <c:formatCode>General</c:formatCode>
                <c:ptCount val="2"/>
                <c:pt idx="0">
                  <c:v>5.7000000000000002E-2</c:v>
                </c:pt>
                <c:pt idx="1">
                  <c:v>7.0999999999999994E-2</c:v>
                </c:pt>
              </c:numCache>
            </c:numRef>
          </c:val>
          <c:extLst>
            <c:ext xmlns:c16="http://schemas.microsoft.com/office/drawing/2014/chart" uri="{C3380CC4-5D6E-409C-BE32-E72D297353CC}">
              <c16:uniqueId val="{00000000-AA7A-4D2D-A652-0007D812D130}"/>
            </c:ext>
          </c:extLst>
        </c:ser>
        <c:ser>
          <c:idx val="1"/>
          <c:order val="1"/>
          <c:tx>
            <c:strRef>
              <c:f>Sheet1!$C$1</c:f>
              <c:strCache>
                <c:ptCount val="1"/>
                <c:pt idx="0">
                  <c:v>12-17 Years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Sheet1!$C$2:$C$3</c:f>
              <c:numCache>
                <c:formatCode>General</c:formatCode>
                <c:ptCount val="2"/>
                <c:pt idx="0">
                  <c:v>0.13700000000000001</c:v>
                </c:pt>
                <c:pt idx="1">
                  <c:v>0.11700000000000001</c:v>
                </c:pt>
              </c:numCache>
            </c:numRef>
          </c:val>
          <c:extLst>
            <c:ext xmlns:c16="http://schemas.microsoft.com/office/drawing/2014/chart" uri="{C3380CC4-5D6E-409C-BE32-E72D297353CC}">
              <c16:uniqueId val="{00000000-FCF2-423D-8BF4-EBEDF7D4C884}"/>
            </c:ext>
          </c:extLst>
        </c:ser>
        <c:dLbls>
          <c:showLegendKey val="0"/>
          <c:showVal val="0"/>
          <c:showCatName val="0"/>
          <c:showSerName val="0"/>
          <c:showPercent val="0"/>
          <c:showBubbleSize val="0"/>
        </c:dLbls>
        <c:gapWidth val="78"/>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legend>
      <c:legendPos val="b"/>
      <c:layout>
        <c:manualLayout>
          <c:xMode val="edge"/>
          <c:yMode val="edge"/>
          <c:x val="0.33144188367214256"/>
          <c:y val="0.94362985666035559"/>
          <c:w val="0.33711605200724831"/>
          <c:h val="5.637014333964442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
          <c:w val="0.94952681843907805"/>
          <c:h val="0.87762470558242967"/>
        </c:manualLayout>
      </c:layout>
      <c:barChart>
        <c:barDir val="col"/>
        <c:grouping val="clustered"/>
        <c:varyColors val="0"/>
        <c:ser>
          <c:idx val="0"/>
          <c:order val="0"/>
          <c:tx>
            <c:strRef>
              <c:f>Sheet1!$B$1</c:f>
              <c:strCache>
                <c:ptCount val="1"/>
                <c:pt idx="0">
                  <c:v>LA County</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Kindergarten</c:v>
                </c:pt>
                <c:pt idx="1">
                  <c:v>Third Grade</c:v>
                </c:pt>
              </c:strCache>
            </c:strRef>
          </c:cat>
          <c:val>
            <c:numRef>
              <c:f>Sheet1!$B$2:$B$3</c:f>
              <c:numCache>
                <c:formatCode>General</c:formatCode>
                <c:ptCount val="2"/>
                <c:pt idx="0">
                  <c:v>0.19</c:v>
                </c:pt>
                <c:pt idx="1">
                  <c:v>0.186</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California</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Kindergarten</c:v>
                </c:pt>
                <c:pt idx="1">
                  <c:v>Third Grade</c:v>
                </c:pt>
              </c:strCache>
            </c:strRef>
          </c:cat>
          <c:val>
            <c:numRef>
              <c:f>Sheet1!$C$2:$C$3</c:f>
              <c:numCache>
                <c:formatCode>General</c:formatCode>
                <c:ptCount val="2"/>
                <c:pt idx="1">
                  <c:v>0.219</c:v>
                </c:pt>
              </c:numCache>
            </c:numRef>
          </c:val>
          <c:extLst>
            <c:ext xmlns:c16="http://schemas.microsoft.com/office/drawing/2014/chart" uri="{C3380CC4-5D6E-409C-BE32-E72D297353CC}">
              <c16:uniqueId val="{00000001-6BC3-4DB8-8B3C-10AF422F0C31}"/>
            </c:ext>
          </c:extLst>
        </c:ser>
        <c:ser>
          <c:idx val="2"/>
          <c:order val="2"/>
          <c:tx>
            <c:strRef>
              <c:f>Sheet1!$D$1</c:f>
              <c:strCache>
                <c:ptCount val="1"/>
                <c:pt idx="0">
                  <c:v>United States</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Kindergarten</c:v>
                </c:pt>
                <c:pt idx="1">
                  <c:v>Third Grade</c:v>
                </c:pt>
              </c:strCache>
            </c:strRef>
          </c:cat>
          <c:val>
            <c:numRef>
              <c:f>Sheet1!$D$2:$D$3</c:f>
              <c:numCache>
                <c:formatCode>General</c:formatCode>
                <c:ptCount val="2"/>
                <c:pt idx="0">
                  <c:v>0.16</c:v>
                </c:pt>
                <c:pt idx="1">
                  <c:v>0.18</c:v>
                </c:pt>
              </c:numCache>
            </c:numRef>
          </c:val>
          <c:extLst>
            <c:ext xmlns:c16="http://schemas.microsoft.com/office/drawing/2014/chart" uri="{C3380CC4-5D6E-409C-BE32-E72D297353CC}">
              <c16:uniqueId val="{00000002-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5"/>
        </c:scaling>
        <c:delete val="1"/>
        <c:axPos val="l"/>
        <c:numFmt formatCode="0.00%" sourceLinked="0"/>
        <c:majorTickMark val="none"/>
        <c:minorTickMark val="none"/>
        <c:tickLblPos val="nextTo"/>
        <c:crossAx val="656469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8296251140305037"/>
          <c:w val="0.94952681843907805"/>
          <c:h val="0.69545488591754123"/>
        </c:manualLayout>
      </c:layout>
      <c:barChart>
        <c:barDir val="col"/>
        <c:grouping val="clustered"/>
        <c:varyColors val="0"/>
        <c:ser>
          <c:idx val="0"/>
          <c:order val="0"/>
          <c:tx>
            <c:strRef>
              <c:f>Sheet1!$B$1</c:f>
              <c:strCache>
                <c:ptCount val="1"/>
                <c:pt idx="0">
                  <c:v>1-4 Years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Sheet1!$B$2:$B$3</c:f>
              <c:numCache>
                <c:formatCode>General</c:formatCode>
                <c:ptCount val="2"/>
                <c:pt idx="0">
                  <c:v>0.05</c:v>
                </c:pt>
                <c:pt idx="1">
                  <c:v>3.7999999999999999E-2</c:v>
                </c:pt>
              </c:numCache>
            </c:numRef>
          </c:val>
          <c:extLst>
            <c:ext xmlns:c16="http://schemas.microsoft.com/office/drawing/2014/chart" uri="{C3380CC4-5D6E-409C-BE32-E72D297353CC}">
              <c16:uniqueId val="{00000000-AA7A-4D2D-A652-0007D812D130}"/>
            </c:ext>
          </c:extLst>
        </c:ser>
        <c:ser>
          <c:idx val="1"/>
          <c:order val="1"/>
          <c:tx>
            <c:strRef>
              <c:f>Sheet1!$C$1</c:f>
              <c:strCache>
                <c:ptCount val="1"/>
                <c:pt idx="0">
                  <c:v>5-11 Years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Sheet1!$C$2:$C$3</c:f>
              <c:numCache>
                <c:formatCode>General</c:formatCode>
                <c:ptCount val="2"/>
                <c:pt idx="0">
                  <c:v>9.4E-2</c:v>
                </c:pt>
                <c:pt idx="1">
                  <c:v>8.7999999999999995E-2</c:v>
                </c:pt>
              </c:numCache>
            </c:numRef>
          </c:val>
          <c:extLst>
            <c:ext xmlns:c16="http://schemas.microsoft.com/office/drawing/2014/chart" uri="{C3380CC4-5D6E-409C-BE32-E72D297353CC}">
              <c16:uniqueId val="{00000000-FCF2-423D-8BF4-EBEDF7D4C884}"/>
            </c:ext>
          </c:extLst>
        </c:ser>
        <c:dLbls>
          <c:showLegendKey val="0"/>
          <c:showVal val="0"/>
          <c:showCatName val="0"/>
          <c:showSerName val="0"/>
          <c:showPercent val="0"/>
          <c:showBubbleSize val="0"/>
        </c:dLbls>
        <c:gapWidth val="78"/>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legend>
      <c:legendPos val="b"/>
      <c:layout>
        <c:manualLayout>
          <c:xMode val="edge"/>
          <c:yMode val="edge"/>
          <c:x val="0.33144188367214256"/>
          <c:y val="0.94362985666035559"/>
          <c:w val="0.33711605200724831"/>
          <c:h val="5.637014333964442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57668960722257"/>
          <c:y val="0.18268874411838898"/>
          <c:w val="0.68942331039277749"/>
          <c:h val="0.64542319522893166"/>
        </c:manualLayout>
      </c:layout>
      <c:barChart>
        <c:barDir val="bar"/>
        <c:grouping val="clustered"/>
        <c:varyColors val="0"/>
        <c:ser>
          <c:idx val="0"/>
          <c:order val="0"/>
          <c:tx>
            <c:strRef>
              <c:f>Sheet1!$B$1</c:f>
              <c:strCache>
                <c:ptCount val="1"/>
                <c:pt idx="0">
                  <c:v>Column3</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4-2574-4E19-8A8D-582110568CBE}"/>
              </c:ext>
            </c:extLst>
          </c:dPt>
          <c:dPt>
            <c:idx val="1"/>
            <c:invertIfNegative val="0"/>
            <c:bubble3D val="0"/>
            <c:extLst>
              <c:ext xmlns:c16="http://schemas.microsoft.com/office/drawing/2014/chart" uri="{C3380CC4-5D6E-409C-BE32-E72D297353CC}">
                <c16:uniqueId val="{00000003-2574-4E19-8A8D-582110568CBE}"/>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3"/>
              </a:solidFill>
              <a:ln>
                <a:noFill/>
              </a:ln>
              <a:effectLst/>
            </c:spPr>
            <c:extLst>
              <c:ext xmlns:c16="http://schemas.microsoft.com/office/drawing/2014/chart" uri="{C3380CC4-5D6E-409C-BE32-E72D297353CC}">
                <c16:uniqueId val="{00000004-5C37-479F-98C9-E5E9233D5C7D}"/>
              </c:ext>
            </c:extLst>
          </c:dPt>
          <c:dPt>
            <c:idx val="8"/>
            <c:invertIfNegative val="0"/>
            <c:bubble3D val="0"/>
            <c:spPr>
              <a:solidFill>
                <a:schemeClr val="accent3"/>
              </a:solidFill>
              <a:ln>
                <a:noFill/>
              </a:ln>
              <a:effectLst/>
            </c:spPr>
            <c:extLst>
              <c:ext xmlns:c16="http://schemas.microsoft.com/office/drawing/2014/chart" uri="{C3380CC4-5D6E-409C-BE32-E72D297353CC}">
                <c16:uniqueId val="{00000003-5C37-479F-98C9-E5E9233D5C7D}"/>
              </c:ext>
            </c:extLst>
          </c:dPt>
          <c:dPt>
            <c:idx val="9"/>
            <c:invertIfNegative val="0"/>
            <c:bubble3D val="0"/>
            <c:spPr>
              <a:solidFill>
                <a:schemeClr val="accent3"/>
              </a:solidFill>
              <a:ln>
                <a:noFill/>
              </a:ln>
              <a:effectLst/>
            </c:spPr>
            <c:extLst>
              <c:ext xmlns:c16="http://schemas.microsoft.com/office/drawing/2014/chart" uri="{C3380CC4-5D6E-409C-BE32-E72D297353CC}">
                <c16:uniqueId val="{00000002-5C37-479F-98C9-E5E9233D5C7D}"/>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83DB-40FB-BCE6-13A0CEF706BE}"/>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B-83DB-40FB-BCE6-13A0CEF706BE}"/>
                </c:ext>
              </c:extLst>
            </c:dLbl>
            <c:dLbl>
              <c:idx val="6"/>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5C37-479F-98C9-E5E9233D5C7D}"/>
                </c:ext>
              </c:extLst>
            </c:dLbl>
            <c:dLbl>
              <c:idx val="7"/>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5C37-479F-98C9-E5E9233D5C7D}"/>
                </c:ext>
              </c:extLst>
            </c:dLbl>
            <c:dLbl>
              <c:idx val="8"/>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5C37-479F-98C9-E5E9233D5C7D}"/>
                </c:ext>
              </c:extLst>
            </c:dLbl>
            <c:dLbl>
              <c:idx val="9"/>
              <c:layout>
                <c:manualLayout>
                  <c:x val="-7.9631923815549344E-2"/>
                  <c:y val="0"/>
                </c:manualLayout>
              </c:layout>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C37-479F-98C9-E5E9233D5C7D}"/>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Spanish Only</c:v>
                </c:pt>
                <c:pt idx="1">
                  <c:v>English Only</c:v>
                </c:pt>
                <c:pt idx="2">
                  <c:v>White</c:v>
                </c:pt>
                <c:pt idx="3">
                  <c:v>Latinx</c:v>
                </c:pt>
                <c:pt idx="4">
                  <c:v>Black</c:v>
                </c:pt>
                <c:pt idx="5">
                  <c:v>Asian</c:v>
                </c:pt>
                <c:pt idx="6">
                  <c:v>Greater than 300% FPL</c:v>
                </c:pt>
                <c:pt idx="7">
                  <c:v>200-299% FPL</c:v>
                </c:pt>
                <c:pt idx="8">
                  <c:v>100-199% FPL</c:v>
                </c:pt>
                <c:pt idx="9">
                  <c:v>Less than 100% FPL</c:v>
                </c:pt>
              </c:strCache>
            </c:strRef>
          </c:cat>
          <c:val>
            <c:numRef>
              <c:f>Sheet1!$B$2:$B$11</c:f>
              <c:numCache>
                <c:formatCode>General</c:formatCode>
                <c:ptCount val="10"/>
                <c:pt idx="0">
                  <c:v>6.2E-2</c:v>
                </c:pt>
                <c:pt idx="1">
                  <c:v>4.9000000000000002E-2</c:v>
                </c:pt>
                <c:pt idx="2">
                  <c:v>3.9E-2</c:v>
                </c:pt>
                <c:pt idx="3">
                  <c:v>0.105</c:v>
                </c:pt>
                <c:pt idx="4">
                  <c:v>5.3999999999999999E-2</c:v>
                </c:pt>
                <c:pt idx="5">
                  <c:v>0.06</c:v>
                </c:pt>
                <c:pt idx="6">
                  <c:v>5.1999999999999998E-2</c:v>
                </c:pt>
                <c:pt idx="7">
                  <c:v>8.5000000000000006E-2</c:v>
                </c:pt>
                <c:pt idx="8">
                  <c:v>0.127</c:v>
                </c:pt>
                <c:pt idx="9">
                  <c:v>0.10100000000000001</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119297356950349E-2"/>
          <c:y val="2.5453391033030885E-3"/>
          <c:w val="0.94952681843907805"/>
          <c:h val="0.82766330655182307"/>
        </c:manualLayout>
      </c:layout>
      <c:lineChart>
        <c:grouping val="standard"/>
        <c:varyColors val="0"/>
        <c:dLbls>
          <c:showLegendKey val="0"/>
          <c:showVal val="0"/>
          <c:showCatName val="0"/>
          <c:showSerName val="0"/>
          <c:showPercent val="0"/>
          <c:showBubbleSize val="0"/>
        </c:dLbls>
        <c:marker val="1"/>
        <c:smooth val="0"/>
        <c:axId val="656469688"/>
        <c:axId val="656467720"/>
      </c:lineChart>
      <c:catAx>
        <c:axId val="656469688"/>
        <c:scaling>
          <c:orientation val="minMax"/>
        </c:scaling>
        <c:delete val="1"/>
        <c:axPos val="b"/>
        <c:numFmt formatCode="General" sourceLinked="1"/>
        <c:majorTickMark val="none"/>
        <c:minorTickMark val="none"/>
        <c:tickLblPos val="nextTo"/>
        <c:crossAx val="656467720"/>
        <c:crosses val="autoZero"/>
        <c:auto val="1"/>
        <c:lblAlgn val="ctr"/>
        <c:lblOffset val="100"/>
        <c:noMultiLvlLbl val="0"/>
      </c:catAx>
      <c:valAx>
        <c:axId val="656467720"/>
        <c:scaling>
          <c:orientation val="minMax"/>
          <c:max val="0.5"/>
          <c:min val="0"/>
        </c:scaling>
        <c:delete val="1"/>
        <c:axPos val="l"/>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967628520152398E-2"/>
          <c:y val="4.8971701828127573E-2"/>
          <c:w val="0.90909861433704875"/>
          <c:h val="0.83637465607021133"/>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6"/>
            <c:spPr>
              <a:solidFill>
                <a:schemeClr val="accent1"/>
              </a:solidFill>
              <a:ln w="9525">
                <a:solidFill>
                  <a:schemeClr val="accent1"/>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2018*</c:v>
                </c:pt>
                <c:pt idx="1">
                  <c:v>2019</c:v>
                </c:pt>
                <c:pt idx="2">
                  <c:v>2020</c:v>
                </c:pt>
                <c:pt idx="3">
                  <c:v>2021</c:v>
                </c:pt>
                <c:pt idx="4">
                  <c:v>2022</c:v>
                </c:pt>
                <c:pt idx="5">
                  <c:v>2023</c:v>
                </c:pt>
                <c:pt idx="6">
                  <c:v>2024</c:v>
                </c:pt>
              </c:strCache>
            </c:strRef>
          </c:cat>
          <c:val>
            <c:numRef>
              <c:f>Sheet1!$B$2:$B$8</c:f>
              <c:numCache>
                <c:formatCode>General</c:formatCode>
                <c:ptCount val="7"/>
                <c:pt idx="0">
                  <c:v>2.5000000000000001E-2</c:v>
                </c:pt>
                <c:pt idx="1">
                  <c:v>7.4999999999999997E-2</c:v>
                </c:pt>
                <c:pt idx="2">
                  <c:v>5.8999999999999997E-2</c:v>
                </c:pt>
                <c:pt idx="3">
                  <c:v>0.06</c:v>
                </c:pt>
                <c:pt idx="4">
                  <c:v>8.5999999999999993E-2</c:v>
                </c:pt>
                <c:pt idx="5">
                  <c:v>8.2000000000000003E-2</c:v>
                </c:pt>
                <c:pt idx="6">
                  <c:v>7.6999999999999999E-2</c:v>
                </c:pt>
              </c:numCache>
            </c:numRef>
          </c:val>
          <c:smooth val="0"/>
          <c:extLst>
            <c:ext xmlns:c16="http://schemas.microsoft.com/office/drawing/2014/chart" uri="{C3380CC4-5D6E-409C-BE32-E72D297353CC}">
              <c16:uniqueId val="{00000000-A31A-405F-87E2-A804039E6F38}"/>
            </c:ext>
          </c:extLst>
        </c:ser>
        <c:ser>
          <c:idx val="1"/>
          <c:order val="1"/>
          <c:tx>
            <c:strRef>
              <c:f>Sheet1!$C$1</c:f>
              <c:strCache>
                <c:ptCount val="1"/>
                <c:pt idx="0">
                  <c:v>Column1</c:v>
                </c:pt>
              </c:strCache>
            </c:strRef>
          </c:tx>
          <c:spPr>
            <a:ln w="28575" cap="rnd">
              <a:solidFill>
                <a:schemeClr val="accent2"/>
              </a:solidFill>
              <a:round/>
            </a:ln>
            <a:effectLst/>
          </c:spPr>
          <c:marker>
            <c:symbol val="none"/>
          </c:marker>
          <c:cat>
            <c:strRef>
              <c:f>Sheet1!$A$2:$A$8</c:f>
              <c:strCache>
                <c:ptCount val="7"/>
                <c:pt idx="0">
                  <c:v>2018*</c:v>
                </c:pt>
                <c:pt idx="1">
                  <c:v>2019</c:v>
                </c:pt>
                <c:pt idx="2">
                  <c:v>2020</c:v>
                </c:pt>
                <c:pt idx="3">
                  <c:v>2021</c:v>
                </c:pt>
                <c:pt idx="4">
                  <c:v>2022</c:v>
                </c:pt>
                <c:pt idx="5">
                  <c:v>2023</c:v>
                </c:pt>
                <c:pt idx="6">
                  <c:v>2024</c:v>
                </c:pt>
              </c:strCache>
            </c:strRef>
          </c:cat>
          <c:val>
            <c:numRef>
              <c:f>Sheet1!$C$2:$C$8</c:f>
              <c:numCache>
                <c:formatCode>General</c:formatCode>
                <c:ptCount val="7"/>
              </c:numCache>
            </c:numRef>
          </c:val>
          <c:smooth val="0"/>
          <c:extLst>
            <c:ext xmlns:c16="http://schemas.microsoft.com/office/drawing/2014/chart" uri="{C3380CC4-5D6E-409C-BE32-E72D297353CC}">
              <c16:uniqueId val="{00000001-A31A-405F-87E2-A804039E6F38}"/>
            </c:ext>
          </c:extLst>
        </c:ser>
        <c:ser>
          <c:idx val="2"/>
          <c:order val="2"/>
          <c:tx>
            <c:strRef>
              <c:f>Sheet1!$D$1</c:f>
              <c:strCache>
                <c:ptCount val="1"/>
                <c:pt idx="0">
                  <c:v>Column2</c:v>
                </c:pt>
              </c:strCache>
            </c:strRef>
          </c:tx>
          <c:spPr>
            <a:ln w="28575" cap="rnd">
              <a:solidFill>
                <a:schemeClr val="accent3"/>
              </a:solidFill>
              <a:round/>
            </a:ln>
            <a:effectLst/>
          </c:spPr>
          <c:marker>
            <c:symbol val="none"/>
          </c:marker>
          <c:cat>
            <c:strRef>
              <c:f>Sheet1!$A$2:$A$8</c:f>
              <c:strCache>
                <c:ptCount val="7"/>
                <c:pt idx="0">
                  <c:v>2018*</c:v>
                </c:pt>
                <c:pt idx="1">
                  <c:v>2019</c:v>
                </c:pt>
                <c:pt idx="2">
                  <c:v>2020</c:v>
                </c:pt>
                <c:pt idx="3">
                  <c:v>2021</c:v>
                </c:pt>
                <c:pt idx="4">
                  <c:v>2022</c:v>
                </c:pt>
                <c:pt idx="5">
                  <c:v>2023</c:v>
                </c:pt>
                <c:pt idx="6">
                  <c:v>2024</c:v>
                </c:pt>
              </c:strCache>
            </c:strRef>
          </c:cat>
          <c:val>
            <c:numRef>
              <c:f>Sheet1!$D$2:$D$8</c:f>
              <c:numCache>
                <c:formatCode>General</c:formatCode>
                <c:ptCount val="7"/>
              </c:numCache>
            </c:numRef>
          </c:val>
          <c:smooth val="0"/>
          <c:extLst>
            <c:ext xmlns:c16="http://schemas.microsoft.com/office/drawing/2014/chart" uri="{C3380CC4-5D6E-409C-BE32-E72D297353CC}">
              <c16:uniqueId val="{00000002-A31A-405F-87E2-A804039E6F38}"/>
            </c:ext>
          </c:extLst>
        </c:ser>
        <c:dLbls>
          <c:showLegendKey val="0"/>
          <c:showVal val="0"/>
          <c:showCatName val="0"/>
          <c:showSerName val="0"/>
          <c:showPercent val="0"/>
          <c:showBubbleSize val="0"/>
        </c:dLbls>
        <c:marker val="1"/>
        <c:smooth val="0"/>
        <c:axId val="704032096"/>
        <c:axId val="704032576"/>
      </c:lineChart>
      <c:catAx>
        <c:axId val="704032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704032576"/>
        <c:crosses val="autoZero"/>
        <c:auto val="1"/>
        <c:lblAlgn val="ctr"/>
        <c:lblOffset val="100"/>
        <c:noMultiLvlLbl val="0"/>
      </c:catAx>
      <c:valAx>
        <c:axId val="704032576"/>
        <c:scaling>
          <c:orientation val="minMax"/>
          <c:max val="0.25"/>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7040320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090043274773166"/>
          <c:w val="0.94952681843907805"/>
          <c:h val="0.66890689911157641"/>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Sheet1!$B$2:$B$3</c:f>
              <c:numCache>
                <c:formatCode>General</c:formatCode>
                <c:ptCount val="2"/>
                <c:pt idx="0">
                  <c:v>0.88700000000000001</c:v>
                </c:pt>
                <c:pt idx="1">
                  <c:v>0.91700000000000004</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1"/>
          <c:min val="0"/>
        </c:scaling>
        <c:delete val="1"/>
        <c:axPos val="l"/>
        <c:numFmt formatCode="0.00%" sourceLinked="0"/>
        <c:majorTickMark val="none"/>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9050">
      <a:solidFill>
        <a:schemeClr val="accent2"/>
      </a:solid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090043274773166"/>
          <c:w val="0.94952681843907805"/>
          <c:h val="0.66890689911157641"/>
        </c:manualLayout>
      </c:layout>
      <c:lineChart>
        <c:grouping val="standard"/>
        <c:varyColors val="0"/>
        <c:ser>
          <c:idx val="0"/>
          <c:order val="0"/>
          <c:tx>
            <c:strRef>
              <c:f>Sheet1!$B$1</c:f>
              <c:strCache>
                <c:ptCount val="1"/>
                <c:pt idx="0">
                  <c:v>Has Dental Insurance</c:v>
                </c:pt>
              </c:strCache>
            </c:strRef>
          </c:tx>
          <c:spPr>
            <a:ln w="28575" cap="rnd">
              <a:solidFill>
                <a:schemeClr val="accent1"/>
              </a:solidFill>
              <a:round/>
            </a:ln>
            <a:effectLst/>
          </c:spPr>
          <c:marker>
            <c:symbol val="square"/>
            <c:size val="6"/>
            <c:spPr>
              <a:solidFill>
                <a:schemeClr val="accent1"/>
              </a:solidFill>
              <a:ln w="9525">
                <a:solidFill>
                  <a:schemeClr val="accent1"/>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#,##0.000</c:formatCode>
                <c:ptCount val="12"/>
                <c:pt idx="0">
                  <c:v>0.88099999999999989</c:v>
                </c:pt>
                <c:pt idx="1">
                  <c:v>0.89800000000000002</c:v>
                </c:pt>
                <c:pt idx="2">
                  <c:v>0.91500000000000004</c:v>
                </c:pt>
                <c:pt idx="3">
                  <c:v>0.88200000000000001</c:v>
                </c:pt>
                <c:pt idx="4">
                  <c:v>0.86099999999999999</c:v>
                </c:pt>
                <c:pt idx="5">
                  <c:v>0.86799999999999999</c:v>
                </c:pt>
                <c:pt idx="6">
                  <c:v>0.90400000000000003</c:v>
                </c:pt>
                <c:pt idx="7" formatCode="General">
                  <c:v>0.93799999999999994</c:v>
                </c:pt>
                <c:pt idx="8" formatCode="General">
                  <c:v>0.93</c:v>
                </c:pt>
                <c:pt idx="9" formatCode="General">
                  <c:v>0.93600000000000005</c:v>
                </c:pt>
                <c:pt idx="10" formatCode="General">
                  <c:v>0.879</c:v>
                </c:pt>
                <c:pt idx="11" formatCode="General">
                  <c:v>0.89500000000000002</c:v>
                </c:pt>
              </c:numCache>
            </c:numRef>
          </c:val>
          <c:smooth val="0"/>
          <c:extLst>
            <c:ext xmlns:c16="http://schemas.microsoft.com/office/drawing/2014/chart" uri="{C3380CC4-5D6E-409C-BE32-E72D297353CC}">
              <c16:uniqueId val="{00000000-08E3-4407-8C74-CCEE3FECFAC5}"/>
            </c:ext>
          </c:extLst>
        </c:ser>
        <c:ser>
          <c:idx val="1"/>
          <c:order val="1"/>
          <c:tx>
            <c:strRef>
              <c:f>Sheet1!$C$1</c:f>
              <c:strCache>
                <c:ptCount val="1"/>
                <c:pt idx="0">
                  <c:v>No Dental Insurance</c:v>
                </c:pt>
              </c:strCache>
            </c:strRef>
          </c:tx>
          <c:spPr>
            <a:ln w="28575" cap="rnd">
              <a:solidFill>
                <a:schemeClr val="accent2"/>
              </a:solidFill>
              <a:round/>
            </a:ln>
            <a:effectLst/>
          </c:spPr>
          <c:marker>
            <c:symbol val="square"/>
            <c:size val="6"/>
            <c:spPr>
              <a:solidFill>
                <a:schemeClr val="accent2"/>
              </a:solidFill>
              <a:ln w="9525">
                <a:solidFill>
                  <a:schemeClr val="accent2"/>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#,##0.000</c:formatCode>
                <c:ptCount val="12"/>
                <c:pt idx="0">
                  <c:v>0.11900000000000001</c:v>
                </c:pt>
                <c:pt idx="1">
                  <c:v>0.10199999999999999</c:v>
                </c:pt>
                <c:pt idx="2">
                  <c:v>8.5000000000000006E-2</c:v>
                </c:pt>
                <c:pt idx="3">
                  <c:v>0.11800000000000001</c:v>
                </c:pt>
                <c:pt idx="4">
                  <c:v>0.13900000000000001</c:v>
                </c:pt>
                <c:pt idx="5">
                  <c:v>0.13200000000000001</c:v>
                </c:pt>
                <c:pt idx="6">
                  <c:v>9.6000000000000002E-2</c:v>
                </c:pt>
                <c:pt idx="7" formatCode="General">
                  <c:v>6.2000000000000055E-2</c:v>
                </c:pt>
                <c:pt idx="8" formatCode="General">
                  <c:v>7.0000000000000007E-2</c:v>
                </c:pt>
                <c:pt idx="9" formatCode="General">
                  <c:v>6.4000000000000001E-2</c:v>
                </c:pt>
                <c:pt idx="10" formatCode="General">
                  <c:v>0.121</c:v>
                </c:pt>
                <c:pt idx="11" formatCode="General">
                  <c:v>0.1</c:v>
                </c:pt>
              </c:numCache>
            </c:numRef>
          </c:val>
          <c:smooth val="0"/>
          <c:extLst>
            <c:ext xmlns:c16="http://schemas.microsoft.com/office/drawing/2014/chart" uri="{C3380CC4-5D6E-409C-BE32-E72D297353CC}">
              <c16:uniqueId val="{00000001-08E3-4407-8C74-CCEE3FECFAC5}"/>
            </c:ext>
          </c:extLst>
        </c:ser>
        <c:dLbls>
          <c:showLegendKey val="0"/>
          <c:showVal val="1"/>
          <c:showCatName val="0"/>
          <c:showSerName val="0"/>
          <c:showPercent val="0"/>
          <c:showBubbleSize val="0"/>
        </c:dLbls>
        <c:marker val="1"/>
        <c:smooth val="0"/>
        <c:axId val="1105134968"/>
        <c:axId val="1105126112"/>
      </c:lineChart>
      <c:catAx>
        <c:axId val="1105134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05126112"/>
        <c:crosses val="autoZero"/>
        <c:auto val="1"/>
        <c:lblAlgn val="ctr"/>
        <c:lblOffset val="100"/>
        <c:noMultiLvlLbl val="0"/>
      </c:catAx>
      <c:valAx>
        <c:axId val="1105126112"/>
        <c:scaling>
          <c:orientation val="minMax"/>
        </c:scaling>
        <c:delete val="1"/>
        <c:axPos val="l"/>
        <c:numFmt formatCode="#,##0.000" sourceLinked="1"/>
        <c:majorTickMark val="none"/>
        <c:minorTickMark val="none"/>
        <c:tickLblPos val="nextTo"/>
        <c:crossAx val="1105134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9050">
      <a:solidFill>
        <a:schemeClr val="accent2"/>
      </a:solid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3744831157836679"/>
          <c:w val="0.94952681843907805"/>
          <c:h val="0.66890689911157641"/>
        </c:manualLayout>
      </c:layout>
      <c:barChart>
        <c:barDir val="col"/>
        <c:grouping val="clustered"/>
        <c:varyColors val="0"/>
        <c:ser>
          <c:idx val="0"/>
          <c:order val="0"/>
          <c:tx>
            <c:strRef>
              <c:f>Sheet1!$B$1</c:f>
              <c:strCache>
                <c:ptCount val="1"/>
                <c:pt idx="0">
                  <c:v>LA County</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Sheet1!$B$2:$B$3</c:f>
              <c:numCache>
                <c:formatCode>General</c:formatCode>
                <c:ptCount val="2"/>
                <c:pt idx="0">
                  <c:v>0.70199999999999996</c:v>
                </c:pt>
                <c:pt idx="1">
                  <c:v>0.72599999999999998</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0.8"/>
          <c:min val="0"/>
        </c:scaling>
        <c:delete val="1"/>
        <c:axPos val="l"/>
        <c:numFmt formatCode="0.00%" sourceLinked="0"/>
        <c:majorTickMark val="none"/>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2"/>
      </a:solid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76575944698190535"/>
          <c:h val="0.66127088180166715"/>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4-2574-4E19-8A8D-582110568CBE}"/>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2574-4E19-8A8D-582110568CBE}"/>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9-83DB-40FB-BCE6-13A0CEF706BE}"/>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B-83DB-40FB-BCE6-13A0CEF706BE}"/>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5-5C37-479F-98C9-E5E9233D5C7D}"/>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4-5C37-479F-98C9-E5E9233D5C7D}"/>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3-5C37-479F-98C9-E5E9233D5C7D}"/>
              </c:ext>
            </c:extLst>
          </c:dPt>
          <c:dPt>
            <c:idx val="9"/>
            <c:invertIfNegative val="0"/>
            <c:bubble3D val="0"/>
            <c:spPr>
              <a:solidFill>
                <a:schemeClr val="accent5"/>
              </a:solidFill>
              <a:ln>
                <a:noFill/>
              </a:ln>
              <a:effectLst/>
            </c:spPr>
            <c:extLst>
              <c:ext xmlns:c16="http://schemas.microsoft.com/office/drawing/2014/chart" uri="{C3380CC4-5D6E-409C-BE32-E72D297353CC}">
                <c16:uniqueId val="{00000002-5C37-479F-98C9-E5E9233D5C7D}"/>
              </c:ext>
            </c:extLst>
          </c:dPt>
          <c:dPt>
            <c:idx val="10"/>
            <c:invertIfNegative val="0"/>
            <c:bubble3D val="0"/>
            <c:spPr>
              <a:solidFill>
                <a:schemeClr val="accent5"/>
              </a:solidFill>
              <a:ln>
                <a:noFill/>
              </a:ln>
              <a:effectLst/>
            </c:spPr>
            <c:extLst>
              <c:ext xmlns:c16="http://schemas.microsoft.com/office/drawing/2014/chart" uri="{C3380CC4-5D6E-409C-BE32-E72D297353CC}">
                <c16:uniqueId val="{00000001-5C37-479F-98C9-E5E9233D5C7D}"/>
              </c:ext>
            </c:extLst>
          </c:dPt>
          <c:dPt>
            <c:idx val="11"/>
            <c:invertIfNegative val="0"/>
            <c:bubble3D val="0"/>
            <c:spPr>
              <a:solidFill>
                <a:schemeClr val="accent5"/>
              </a:solidFill>
              <a:ln>
                <a:noFill/>
              </a:ln>
              <a:effectLst/>
            </c:spPr>
            <c:extLst>
              <c:ext xmlns:c16="http://schemas.microsoft.com/office/drawing/2014/chart" uri="{C3380CC4-5D6E-409C-BE32-E72D297353CC}">
                <c16:uniqueId val="{00000000-5C37-479F-98C9-E5E9233D5C7D}"/>
              </c:ext>
            </c:extLst>
          </c:dPt>
          <c:dPt>
            <c:idx val="12"/>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9-F46C-4F70-9AF1-FB5A2736F06F}"/>
              </c:ext>
            </c:extLst>
          </c:dPt>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18-64 Years</c:v>
                </c:pt>
                <c:pt idx="1">
                  <c:v>65+ Years</c:v>
                </c:pt>
                <c:pt idx="2">
                  <c:v>English Only</c:v>
                </c:pt>
                <c:pt idx="3">
                  <c:v>English Plus Other</c:v>
                </c:pt>
                <c:pt idx="4">
                  <c:v>No English</c:v>
                </c:pt>
                <c:pt idx="5">
                  <c:v>College Graduate</c:v>
                </c:pt>
                <c:pt idx="6">
                  <c:v>Some College</c:v>
                </c:pt>
                <c:pt idx="7">
                  <c:v>High School</c:v>
                </c:pt>
                <c:pt idx="8">
                  <c:v>&lt; High School</c:v>
                </c:pt>
                <c:pt idx="9">
                  <c:v>White</c:v>
                </c:pt>
                <c:pt idx="10">
                  <c:v>Latinx</c:v>
                </c:pt>
                <c:pt idx="11">
                  <c:v>Black</c:v>
                </c:pt>
                <c:pt idx="12">
                  <c:v>Asian</c:v>
                </c:pt>
                <c:pt idx="13">
                  <c:v>&gt; 200% FPL</c:v>
                </c:pt>
                <c:pt idx="14">
                  <c:v>&lt; 200% FPL</c:v>
                </c:pt>
              </c:strCache>
            </c:strRef>
          </c:cat>
          <c:val>
            <c:numRef>
              <c:f>Sheet1!$B$2:$B$16</c:f>
              <c:numCache>
                <c:formatCode>General</c:formatCode>
                <c:ptCount val="15"/>
                <c:pt idx="0">
                  <c:v>0.71799999999999997</c:v>
                </c:pt>
                <c:pt idx="1">
                  <c:v>0.64500000000000002</c:v>
                </c:pt>
                <c:pt idx="2">
                  <c:v>0.76100000000000001</c:v>
                </c:pt>
                <c:pt idx="3">
                  <c:v>0.70199999999999996</c:v>
                </c:pt>
                <c:pt idx="4">
                  <c:v>0.57399999999999995</c:v>
                </c:pt>
                <c:pt idx="5">
                  <c:v>0.78600000000000003</c:v>
                </c:pt>
                <c:pt idx="6">
                  <c:v>0.72199999999999998</c:v>
                </c:pt>
                <c:pt idx="7">
                  <c:v>0.64200000000000002</c:v>
                </c:pt>
                <c:pt idx="8">
                  <c:v>0.55100000000000005</c:v>
                </c:pt>
                <c:pt idx="9">
                  <c:v>0.73799999999999999</c:v>
                </c:pt>
                <c:pt idx="10">
                  <c:v>0.65800000000000003</c:v>
                </c:pt>
                <c:pt idx="11">
                  <c:v>0.79800000000000004</c:v>
                </c:pt>
                <c:pt idx="12">
                  <c:v>0.69699999999999995</c:v>
                </c:pt>
                <c:pt idx="13">
                  <c:v>0.76600000000000001</c:v>
                </c:pt>
                <c:pt idx="14">
                  <c:v>0.59</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7562839812791312"/>
          <c:w val="0.94952681843907805"/>
          <c:h val="0.68417893373139493"/>
        </c:manualLayout>
      </c:layout>
      <c:lineChart>
        <c:grouping val="standard"/>
        <c:varyColors val="0"/>
        <c:ser>
          <c:idx val="0"/>
          <c:order val="0"/>
          <c:tx>
            <c:strRef>
              <c:f>Sheet1!$B$1</c:f>
              <c:strCache>
                <c:ptCount val="1"/>
                <c:pt idx="0">
                  <c:v>Has Dental Insurance</c:v>
                </c:pt>
              </c:strCache>
            </c:strRef>
          </c:tx>
          <c:spPr>
            <a:ln w="28575" cap="rnd">
              <a:solidFill>
                <a:schemeClr val="accent1"/>
              </a:solidFill>
              <a:round/>
            </a:ln>
            <a:effectLst/>
          </c:spPr>
          <c:marker>
            <c:symbol val="square"/>
            <c:size val="6"/>
            <c:spPr>
              <a:solidFill>
                <a:schemeClr val="accent1"/>
              </a:solidFill>
              <a:ln w="9525">
                <a:solidFill>
                  <a:schemeClr val="accent1"/>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2013</c:v>
                </c:pt>
                <c:pt idx="1">
                  <c:v>2014</c:v>
                </c:pt>
                <c:pt idx="2">
                  <c:v>2016</c:v>
                </c:pt>
                <c:pt idx="3">
                  <c:v>2017</c:v>
                </c:pt>
                <c:pt idx="4">
                  <c:v>2018</c:v>
                </c:pt>
                <c:pt idx="5">
                  <c:v>2019</c:v>
                </c:pt>
                <c:pt idx="6">
                  <c:v>2020</c:v>
                </c:pt>
                <c:pt idx="7">
                  <c:v>2021</c:v>
                </c:pt>
                <c:pt idx="8">
                  <c:v>2022</c:v>
                </c:pt>
                <c:pt idx="9">
                  <c:v>2023</c:v>
                </c:pt>
                <c:pt idx="10">
                  <c:v>2024</c:v>
                </c:pt>
              </c:numCache>
            </c:numRef>
          </c:cat>
          <c:val>
            <c:numRef>
              <c:f>Sheet1!$B$2:$B$12</c:f>
              <c:numCache>
                <c:formatCode>General</c:formatCode>
                <c:ptCount val="11"/>
                <c:pt idx="0">
                  <c:v>0.51700000000000002</c:v>
                </c:pt>
                <c:pt idx="1">
                  <c:v>0.54300000000000004</c:v>
                </c:pt>
                <c:pt idx="2">
                  <c:v>0.56699999999999995</c:v>
                </c:pt>
                <c:pt idx="3">
                  <c:v>0.61099999999999999</c:v>
                </c:pt>
                <c:pt idx="4">
                  <c:v>0.624</c:v>
                </c:pt>
                <c:pt idx="5">
                  <c:v>0.64700000000000002</c:v>
                </c:pt>
                <c:pt idx="6">
                  <c:v>0.65600000000000003</c:v>
                </c:pt>
                <c:pt idx="7">
                  <c:v>0.68</c:v>
                </c:pt>
                <c:pt idx="8">
                  <c:v>0.67600000000000005</c:v>
                </c:pt>
                <c:pt idx="9">
                  <c:v>0.69699999999999995</c:v>
                </c:pt>
                <c:pt idx="10">
                  <c:v>0.70799999999999996</c:v>
                </c:pt>
              </c:numCache>
            </c:numRef>
          </c:val>
          <c:smooth val="0"/>
          <c:extLst>
            <c:ext xmlns:c16="http://schemas.microsoft.com/office/drawing/2014/chart" uri="{C3380CC4-5D6E-409C-BE32-E72D297353CC}">
              <c16:uniqueId val="{00000000-08E3-4407-8C74-CCEE3FECFAC5}"/>
            </c:ext>
          </c:extLst>
        </c:ser>
        <c:ser>
          <c:idx val="1"/>
          <c:order val="1"/>
          <c:tx>
            <c:strRef>
              <c:f>Sheet1!$C$1</c:f>
              <c:strCache>
                <c:ptCount val="1"/>
                <c:pt idx="0">
                  <c:v>No Dental Insurance</c:v>
                </c:pt>
              </c:strCache>
            </c:strRef>
          </c:tx>
          <c:spPr>
            <a:ln w="28575" cap="rnd">
              <a:solidFill>
                <a:schemeClr val="accent2"/>
              </a:solidFill>
              <a:round/>
            </a:ln>
            <a:effectLst/>
          </c:spPr>
          <c:marker>
            <c:symbol val="square"/>
            <c:size val="6"/>
            <c:spPr>
              <a:solidFill>
                <a:schemeClr val="accent2"/>
              </a:solidFill>
              <a:ln w="9525">
                <a:solidFill>
                  <a:schemeClr val="accent2"/>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2013</c:v>
                </c:pt>
                <c:pt idx="1">
                  <c:v>2014</c:v>
                </c:pt>
                <c:pt idx="2">
                  <c:v>2016</c:v>
                </c:pt>
                <c:pt idx="3">
                  <c:v>2017</c:v>
                </c:pt>
                <c:pt idx="4">
                  <c:v>2018</c:v>
                </c:pt>
                <c:pt idx="5">
                  <c:v>2019</c:v>
                </c:pt>
                <c:pt idx="6">
                  <c:v>2020</c:v>
                </c:pt>
                <c:pt idx="7">
                  <c:v>2021</c:v>
                </c:pt>
                <c:pt idx="8">
                  <c:v>2022</c:v>
                </c:pt>
                <c:pt idx="9">
                  <c:v>2023</c:v>
                </c:pt>
                <c:pt idx="10">
                  <c:v>2024</c:v>
                </c:pt>
              </c:numCache>
            </c:numRef>
          </c:cat>
          <c:val>
            <c:numRef>
              <c:f>Sheet1!$C$2:$C$12</c:f>
              <c:numCache>
                <c:formatCode>General</c:formatCode>
                <c:ptCount val="11"/>
                <c:pt idx="0">
                  <c:v>0.48299999999999998</c:v>
                </c:pt>
                <c:pt idx="1">
                  <c:v>0.45700000000000002</c:v>
                </c:pt>
                <c:pt idx="2">
                  <c:v>0.433</c:v>
                </c:pt>
                <c:pt idx="3">
                  <c:v>0.38900000000000001</c:v>
                </c:pt>
                <c:pt idx="4">
                  <c:v>0.376</c:v>
                </c:pt>
                <c:pt idx="5">
                  <c:v>0.35299999999999998</c:v>
                </c:pt>
                <c:pt idx="6">
                  <c:v>0.34399999999999997</c:v>
                </c:pt>
                <c:pt idx="7">
                  <c:v>0.32</c:v>
                </c:pt>
                <c:pt idx="8">
                  <c:v>0.32400000000000001</c:v>
                </c:pt>
                <c:pt idx="9">
                  <c:v>0.30299999999999999</c:v>
                </c:pt>
                <c:pt idx="10">
                  <c:v>0.29199999999999998</c:v>
                </c:pt>
              </c:numCache>
            </c:numRef>
          </c:val>
          <c:smooth val="0"/>
          <c:extLst>
            <c:ext xmlns:c16="http://schemas.microsoft.com/office/drawing/2014/chart" uri="{C3380CC4-5D6E-409C-BE32-E72D297353CC}">
              <c16:uniqueId val="{00000001-08E3-4407-8C74-CCEE3FECFAC5}"/>
            </c:ext>
          </c:extLst>
        </c:ser>
        <c:dLbls>
          <c:showLegendKey val="0"/>
          <c:showVal val="1"/>
          <c:showCatName val="0"/>
          <c:showSerName val="0"/>
          <c:showPercent val="0"/>
          <c:showBubbleSize val="0"/>
        </c:dLbls>
        <c:marker val="1"/>
        <c:smooth val="0"/>
        <c:axId val="1105134968"/>
        <c:axId val="1105126112"/>
      </c:lineChart>
      <c:catAx>
        <c:axId val="1105134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05126112"/>
        <c:crosses val="autoZero"/>
        <c:auto val="1"/>
        <c:lblAlgn val="ctr"/>
        <c:lblOffset val="100"/>
        <c:noMultiLvlLbl val="0"/>
      </c:catAx>
      <c:valAx>
        <c:axId val="1105126112"/>
        <c:scaling>
          <c:orientation val="minMax"/>
        </c:scaling>
        <c:delete val="1"/>
        <c:axPos val="l"/>
        <c:numFmt formatCode="General" sourceLinked="1"/>
        <c:majorTickMark val="none"/>
        <c:minorTickMark val="none"/>
        <c:tickLblPos val="nextTo"/>
        <c:crossAx val="1105134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9050">
      <a:solidFill>
        <a:schemeClr val="accent2"/>
      </a:solid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4447248092708587"/>
          <c:w val="0.94952681843907805"/>
          <c:h val="0.7339449163935059"/>
        </c:manualLayout>
      </c:layout>
      <c:barChart>
        <c:barDir val="col"/>
        <c:grouping val="clustered"/>
        <c:varyColors val="0"/>
        <c:ser>
          <c:idx val="0"/>
          <c:order val="0"/>
          <c:tx>
            <c:strRef>
              <c:f>Sheet1!$B$1</c:f>
              <c:strCache>
                <c:ptCount val="1"/>
                <c:pt idx="0">
                  <c:v>Series 1</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CY2023</c:v>
                </c:pt>
                <c:pt idx="1">
                  <c:v>California, CY2023</c:v>
                </c:pt>
                <c:pt idx="2">
                  <c:v>United States, FY2024</c:v>
                </c:pt>
              </c:strCache>
            </c:strRef>
          </c:cat>
          <c:val>
            <c:numRef>
              <c:f>Sheet1!$B$2:$B$4</c:f>
              <c:numCache>
                <c:formatCode>General</c:formatCode>
                <c:ptCount val="3"/>
                <c:pt idx="0">
                  <c:v>0.48199999999999998</c:v>
                </c:pt>
                <c:pt idx="1">
                  <c:v>0.45700000000000002</c:v>
                </c:pt>
                <c:pt idx="2">
                  <c:v>0.436</c:v>
                </c:pt>
              </c:numCache>
            </c:numRef>
          </c:val>
          <c:extLst>
            <c:ext xmlns:c16="http://schemas.microsoft.com/office/drawing/2014/chart" uri="{C3380CC4-5D6E-409C-BE32-E72D297353CC}">
              <c16:uniqueId val="{00000000-AA7A-4D2D-A652-0007D812D130}"/>
            </c:ext>
          </c:extLst>
        </c:ser>
        <c:dLbls>
          <c:showLegendKey val="0"/>
          <c:showVal val="0"/>
          <c:showCatName val="0"/>
          <c:showSerName val="0"/>
          <c:showPercent val="0"/>
          <c:showBubbleSize val="0"/>
        </c:dLbls>
        <c:gapWidth val="30"/>
        <c:overlap val="-27"/>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71294480394464721"/>
          <c:h val="0.66127088180166715"/>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2"/>
            <c:invertIfNegative val="0"/>
            <c:bubble3D val="0"/>
            <c:spPr>
              <a:solidFill>
                <a:srgbClr val="9C6A6A"/>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rgbClr val="9C6A6A"/>
              </a:solidFill>
              <a:ln>
                <a:noFill/>
              </a:ln>
              <a:effectLst/>
            </c:spPr>
            <c:extLst>
              <c:ext xmlns:c16="http://schemas.microsoft.com/office/drawing/2014/chart" uri="{C3380CC4-5D6E-409C-BE32-E72D297353CC}">
                <c16:uniqueId val="{00000001-2574-4E19-8A8D-582110568CBE}"/>
              </c:ext>
            </c:extLst>
          </c:dPt>
          <c:dPt>
            <c:idx val="4"/>
            <c:invertIfNegative val="0"/>
            <c:bubble3D val="0"/>
            <c:spPr>
              <a:solidFill>
                <a:srgbClr val="9C6A6A"/>
              </a:solidFill>
              <a:ln>
                <a:noFill/>
              </a:ln>
              <a:effectLst/>
            </c:spPr>
            <c:extLst>
              <c:ext xmlns:c16="http://schemas.microsoft.com/office/drawing/2014/chart" uri="{C3380CC4-5D6E-409C-BE32-E72D297353CC}">
                <c16:uniqueId val="{00000005-7938-44C0-AF4C-9681BFC12540}"/>
              </c:ext>
            </c:extLst>
          </c:dPt>
          <c:dPt>
            <c:idx val="5"/>
            <c:invertIfNegative val="0"/>
            <c:bubble3D val="0"/>
            <c:spPr>
              <a:solidFill>
                <a:srgbClr val="9C6A6A"/>
              </a:solidFill>
              <a:ln>
                <a:noFill/>
              </a:ln>
              <a:effectLst/>
            </c:spPr>
            <c:extLst>
              <c:ext xmlns:c16="http://schemas.microsoft.com/office/drawing/2014/chart" uri="{C3380CC4-5D6E-409C-BE32-E72D297353CC}">
                <c16:uniqueId val="{00000007-7938-44C0-AF4C-9681BFC12540}"/>
              </c:ext>
            </c:extLst>
          </c:dPt>
          <c:dLbls>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dLbl>
              <c:idx val="4"/>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5-7938-44C0-AF4C-9681BFC12540}"/>
                </c:ext>
              </c:extLst>
            </c:dLbl>
            <c:dLbl>
              <c:idx val="5"/>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7-7938-44C0-AF4C-9681BFC12540}"/>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English Speaking</c:v>
                </c:pt>
                <c:pt idx="1">
                  <c:v>Spanish Speaking</c:v>
                </c:pt>
                <c:pt idx="2">
                  <c:v>White</c:v>
                </c:pt>
                <c:pt idx="3">
                  <c:v>Latinx</c:v>
                </c:pt>
                <c:pt idx="4">
                  <c:v>Black</c:v>
                </c:pt>
                <c:pt idx="5">
                  <c:v>Asian</c:v>
                </c:pt>
                <c:pt idx="6">
                  <c:v>Not Disadvantaged</c:v>
                </c:pt>
                <c:pt idx="7">
                  <c:v>Disadvantaged</c:v>
                </c:pt>
              </c:strCache>
            </c:strRef>
          </c:cat>
          <c:val>
            <c:numRef>
              <c:f>Sheet1!$B$2:$B$9</c:f>
              <c:numCache>
                <c:formatCode>General</c:formatCode>
                <c:ptCount val="8"/>
                <c:pt idx="0">
                  <c:v>0.191</c:v>
                </c:pt>
                <c:pt idx="1">
                  <c:v>0.20499999999999999</c:v>
                </c:pt>
                <c:pt idx="2">
                  <c:v>0.14000000000000001</c:v>
                </c:pt>
                <c:pt idx="3">
                  <c:v>0.20799999999999999</c:v>
                </c:pt>
                <c:pt idx="4">
                  <c:v>0.22900000000000001</c:v>
                </c:pt>
                <c:pt idx="5">
                  <c:v>0.19600000000000001</c:v>
                </c:pt>
                <c:pt idx="6">
                  <c:v>0.14199999999999999</c:v>
                </c:pt>
                <c:pt idx="7">
                  <c:v>0.22</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none"/>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userShapes r:id="rId4"/>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619818531"/>
          <c:w val="0.94952681843907805"/>
          <c:h val="0.7256970220735014"/>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&lt;1</c:v>
                </c:pt>
                <c:pt idx="1">
                  <c:v>1-2</c:v>
                </c:pt>
                <c:pt idx="2">
                  <c:v>3-5</c:v>
                </c:pt>
                <c:pt idx="3">
                  <c:v>6-9</c:v>
                </c:pt>
                <c:pt idx="4">
                  <c:v>10-14</c:v>
                </c:pt>
                <c:pt idx="5">
                  <c:v>15-18</c:v>
                </c:pt>
                <c:pt idx="6">
                  <c:v>19-20</c:v>
                </c:pt>
                <c:pt idx="7">
                  <c:v>21-34</c:v>
                </c:pt>
                <c:pt idx="8">
                  <c:v>35-44</c:v>
                </c:pt>
                <c:pt idx="9">
                  <c:v>45-64</c:v>
                </c:pt>
                <c:pt idx="10">
                  <c:v>65-74</c:v>
                </c:pt>
                <c:pt idx="11">
                  <c:v>75+</c:v>
                </c:pt>
              </c:strCache>
            </c:strRef>
          </c:cat>
          <c:val>
            <c:numRef>
              <c:f>Sheet1!$B$2:$B$13</c:f>
              <c:numCache>
                <c:formatCode>0.00%</c:formatCode>
                <c:ptCount val="12"/>
                <c:pt idx="0">
                  <c:v>8.77E-2</c:v>
                </c:pt>
                <c:pt idx="1">
                  <c:v>0.39079999999999998</c:v>
                </c:pt>
                <c:pt idx="2">
                  <c:v>0.54890000000000005</c:v>
                </c:pt>
                <c:pt idx="3">
                  <c:v>0.58360000000000001</c:v>
                </c:pt>
                <c:pt idx="4">
                  <c:v>0.54949999999999999</c:v>
                </c:pt>
                <c:pt idx="5">
                  <c:v>0.45379999999999998</c:v>
                </c:pt>
                <c:pt idx="6">
                  <c:v>0.28420000000000001</c:v>
                </c:pt>
                <c:pt idx="7">
                  <c:v>0.15440000000000001</c:v>
                </c:pt>
                <c:pt idx="8">
                  <c:v>0.14219999999999999</c:v>
                </c:pt>
                <c:pt idx="9">
                  <c:v>0.17069999999999999</c:v>
                </c:pt>
                <c:pt idx="10">
                  <c:v>0.152</c:v>
                </c:pt>
                <c:pt idx="11">
                  <c:v>0.1193</c:v>
                </c:pt>
              </c:numCache>
            </c:numRef>
          </c:val>
          <c:extLst>
            <c:ext xmlns:c16="http://schemas.microsoft.com/office/drawing/2014/chart" uri="{C3380CC4-5D6E-409C-BE32-E72D297353CC}">
              <c16:uniqueId val="{00000000-AA7A-4D2D-A652-0007D812D130}"/>
            </c:ext>
          </c:extLst>
        </c:ser>
        <c:dLbls>
          <c:showLegendKey val="0"/>
          <c:showVal val="0"/>
          <c:showCatName val="0"/>
          <c:showSerName val="0"/>
          <c:showPercent val="0"/>
          <c:showBubbleSize val="0"/>
        </c:dLbls>
        <c:gapWidth val="30"/>
        <c:overlap val="-27"/>
        <c:axId val="877336272"/>
        <c:axId val="877335944"/>
      </c:barChart>
      <c:catAx>
        <c:axId val="877336272"/>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dirty="0"/>
                  <a:t>Age in Years</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scaling>
        <c:delete val="1"/>
        <c:axPos val="l"/>
        <c:numFmt formatCode="0.00%" sourceLinked="1"/>
        <c:majorTickMark val="none"/>
        <c:minorTickMark val="none"/>
        <c:tickLblPos val="nextTo"/>
        <c:crossAx val="877336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7810489341671695"/>
          <c:w val="0.94952681843907805"/>
          <c:h val="0.70031245537422582"/>
        </c:manualLayout>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0-5 Years</c:v>
                </c:pt>
                <c:pt idx="1">
                  <c:v>6-9 Years</c:v>
                </c:pt>
                <c:pt idx="2">
                  <c:v>10-14 Years</c:v>
                </c:pt>
                <c:pt idx="3">
                  <c:v>15-20 Years</c:v>
                </c:pt>
                <c:pt idx="4">
                  <c:v>21+ Years</c:v>
                </c:pt>
              </c:strCache>
            </c:strRef>
          </c:cat>
          <c:val>
            <c:numRef>
              <c:f>Sheet1!$B$2:$B$6</c:f>
              <c:numCache>
                <c:formatCode>General</c:formatCode>
                <c:ptCount val="5"/>
                <c:pt idx="0">
                  <c:v>0.3301986219767219</c:v>
                </c:pt>
                <c:pt idx="1">
                  <c:v>0.56506252440499438</c:v>
                </c:pt>
                <c:pt idx="2">
                  <c:v>0.49112420901634601</c:v>
                </c:pt>
                <c:pt idx="3">
                  <c:v>0.34805044296879722</c:v>
                </c:pt>
                <c:pt idx="4">
                  <c:v>1.5671661748843345E-2</c:v>
                </c:pt>
              </c:numCache>
            </c:numRef>
          </c:val>
          <c:extLst>
            <c:ext xmlns:c16="http://schemas.microsoft.com/office/drawing/2014/chart" uri="{C3380CC4-5D6E-409C-BE32-E72D297353CC}">
              <c16:uniqueId val="{00000000-AA7A-4D2D-A652-0007D812D130}"/>
            </c:ext>
          </c:extLst>
        </c:ser>
        <c:ser>
          <c:idx val="1"/>
          <c:order val="1"/>
          <c:tx>
            <c:strRef>
              <c:f>Sheet1!$C$1</c:f>
              <c:strCache>
                <c:ptCount val="1"/>
                <c:pt idx="0">
                  <c:v>2019</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0-5 Years</c:v>
                </c:pt>
                <c:pt idx="1">
                  <c:v>6-9 Years</c:v>
                </c:pt>
                <c:pt idx="2">
                  <c:v>10-14 Years</c:v>
                </c:pt>
                <c:pt idx="3">
                  <c:v>15-20 Years</c:v>
                </c:pt>
                <c:pt idx="4">
                  <c:v>21+ Years</c:v>
                </c:pt>
              </c:strCache>
            </c:strRef>
          </c:cat>
          <c:val>
            <c:numRef>
              <c:f>Sheet1!$C$2:$C$6</c:f>
              <c:numCache>
                <c:formatCode>General</c:formatCode>
                <c:ptCount val="5"/>
                <c:pt idx="0">
                  <c:v>0.40250884685784016</c:v>
                </c:pt>
                <c:pt idx="1">
                  <c:v>0.63250108162062535</c:v>
                </c:pt>
                <c:pt idx="2">
                  <c:v>0.57523837594109373</c:v>
                </c:pt>
                <c:pt idx="3">
                  <c:v>0.39962467200318863</c:v>
                </c:pt>
                <c:pt idx="4">
                  <c:v>0.14478223080276748</c:v>
                </c:pt>
              </c:numCache>
            </c:numRef>
          </c:val>
          <c:extLst>
            <c:ext xmlns:c16="http://schemas.microsoft.com/office/drawing/2014/chart" uri="{C3380CC4-5D6E-409C-BE32-E72D297353CC}">
              <c16:uniqueId val="{00000001-4BCA-47B4-BBC0-219A7ABD065B}"/>
            </c:ext>
          </c:extLst>
        </c:ser>
        <c:ser>
          <c:idx val="2"/>
          <c:order val="2"/>
          <c:tx>
            <c:strRef>
              <c:f>Sheet1!$D$1</c:f>
              <c:strCache>
                <c:ptCount val="1"/>
                <c:pt idx="0">
                  <c:v>2020</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0-5 Years</c:v>
                </c:pt>
                <c:pt idx="1">
                  <c:v>6-9 Years</c:v>
                </c:pt>
                <c:pt idx="2">
                  <c:v>10-14 Years</c:v>
                </c:pt>
                <c:pt idx="3">
                  <c:v>15-20 Years</c:v>
                </c:pt>
                <c:pt idx="4">
                  <c:v>21+ Years</c:v>
                </c:pt>
              </c:strCache>
            </c:strRef>
          </c:cat>
          <c:val>
            <c:numRef>
              <c:f>Sheet1!$D$2:$D$6</c:f>
              <c:numCache>
                <c:formatCode>General</c:formatCode>
                <c:ptCount val="5"/>
                <c:pt idx="0">
                  <c:v>0.32950474812007646</c:v>
                </c:pt>
                <c:pt idx="1">
                  <c:v>0.50739999999999996</c:v>
                </c:pt>
                <c:pt idx="2">
                  <c:v>0.4632</c:v>
                </c:pt>
                <c:pt idx="3">
                  <c:v>0.32895468346851792</c:v>
                </c:pt>
                <c:pt idx="4">
                  <c:v>0.11769590431130741</c:v>
                </c:pt>
              </c:numCache>
            </c:numRef>
          </c:val>
          <c:extLst>
            <c:ext xmlns:c16="http://schemas.microsoft.com/office/drawing/2014/chart" uri="{C3380CC4-5D6E-409C-BE32-E72D297353CC}">
              <c16:uniqueId val="{00000000-867C-4DC1-AADE-1C11D2276829}"/>
            </c:ext>
          </c:extLst>
        </c:ser>
        <c:ser>
          <c:idx val="3"/>
          <c:order val="3"/>
          <c:tx>
            <c:strRef>
              <c:f>Sheet1!$E$1</c:f>
              <c:strCache>
                <c:ptCount val="1"/>
                <c:pt idx="0">
                  <c:v>2023</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0-5 Years</c:v>
                </c:pt>
                <c:pt idx="1">
                  <c:v>6-9 Years</c:v>
                </c:pt>
                <c:pt idx="2">
                  <c:v>10-14 Years</c:v>
                </c:pt>
                <c:pt idx="3">
                  <c:v>15-20 Years</c:v>
                </c:pt>
                <c:pt idx="4">
                  <c:v>21+ Years</c:v>
                </c:pt>
              </c:strCache>
            </c:strRef>
          </c:cat>
          <c:val>
            <c:numRef>
              <c:f>Sheet1!$E$2:$E$6</c:f>
              <c:numCache>
                <c:formatCode>0.00%</c:formatCode>
                <c:ptCount val="5"/>
                <c:pt idx="0" formatCode="General">
                  <c:v>0.4379774360712218</c:v>
                </c:pt>
                <c:pt idx="1">
                  <c:v>0.58360000000000001</c:v>
                </c:pt>
                <c:pt idx="2">
                  <c:v>0.54949999999999999</c:v>
                </c:pt>
                <c:pt idx="3" formatCode="General">
                  <c:v>0.39909220777063503</c:v>
                </c:pt>
                <c:pt idx="4" formatCode="General">
                  <c:v>0.15432021014044056</c:v>
                </c:pt>
              </c:numCache>
            </c:numRef>
          </c:val>
          <c:extLst>
            <c:ext xmlns:c16="http://schemas.microsoft.com/office/drawing/2014/chart" uri="{C3380CC4-5D6E-409C-BE32-E72D297353CC}">
              <c16:uniqueId val="{00000000-418B-48B7-BD5E-D98D2B46829F}"/>
            </c:ext>
          </c:extLst>
        </c:ser>
        <c:dLbls>
          <c:showLegendKey val="0"/>
          <c:showVal val="0"/>
          <c:showCatName val="0"/>
          <c:showSerName val="0"/>
          <c:showPercent val="0"/>
          <c:showBubbleSize val="0"/>
        </c:dLbls>
        <c:gapWidth val="81"/>
        <c:axId val="877336272"/>
        <c:axId val="877335944"/>
      </c:barChart>
      <c:catAx>
        <c:axId val="877336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scaling>
        <c:delete val="1"/>
        <c:axPos val="l"/>
        <c:numFmt formatCode="General" sourceLinked="1"/>
        <c:majorTickMark val="none"/>
        <c:minorTickMark val="none"/>
        <c:tickLblPos val="nextTo"/>
        <c:crossAx val="877336272"/>
        <c:crosses val="autoZero"/>
        <c:crossBetween val="between"/>
      </c:valAx>
      <c:spPr>
        <a:noFill/>
        <a:ln>
          <a:noFill/>
        </a:ln>
        <a:effectLst/>
      </c:spPr>
    </c:plotArea>
    <c:legend>
      <c:legendPos val="b"/>
      <c:layout>
        <c:manualLayout>
          <c:xMode val="edge"/>
          <c:yMode val="edge"/>
          <c:x val="0.34627240018404459"/>
          <c:y val="0.94216949355613144"/>
          <c:w val="0.4130178536686"/>
          <c:h val="5.611219897026534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5272034460050682"/>
          <c:w val="0.94952681843907805"/>
          <c:h val="0.72569705272008489"/>
        </c:manualLayout>
      </c:layout>
      <c:barChart>
        <c:barDir val="col"/>
        <c:grouping val="clustered"/>
        <c:varyColors val="0"/>
        <c:ser>
          <c:idx val="0"/>
          <c:order val="0"/>
          <c:tx>
            <c:strRef>
              <c:f>Sheet1!$B$1</c:f>
              <c:strCache>
                <c:ptCount val="1"/>
                <c:pt idx="0">
                  <c:v>6-9 years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CY2023</c:v>
                </c:pt>
                <c:pt idx="1">
                  <c:v>California, CY2023</c:v>
                </c:pt>
                <c:pt idx="2">
                  <c:v>United States, FY2024</c:v>
                </c:pt>
              </c:strCache>
            </c:strRef>
          </c:cat>
          <c:val>
            <c:numRef>
              <c:f>Sheet1!$B$2:$B$4</c:f>
              <c:numCache>
                <c:formatCode>General</c:formatCode>
                <c:ptCount val="3"/>
                <c:pt idx="0">
                  <c:v>0.193</c:v>
                </c:pt>
                <c:pt idx="1">
                  <c:v>0.16800000000000001</c:v>
                </c:pt>
                <c:pt idx="2">
                  <c:v>0.14899999999999999</c:v>
                </c:pt>
              </c:numCache>
            </c:numRef>
          </c:val>
          <c:extLst>
            <c:ext xmlns:c16="http://schemas.microsoft.com/office/drawing/2014/chart" uri="{C3380CC4-5D6E-409C-BE32-E72D297353CC}">
              <c16:uniqueId val="{00000000-AA7A-4D2D-A652-0007D812D130}"/>
            </c:ext>
          </c:extLst>
        </c:ser>
        <c:ser>
          <c:idx val="1"/>
          <c:order val="1"/>
          <c:tx>
            <c:strRef>
              <c:f>Sheet1!$C$1</c:f>
              <c:strCache>
                <c:ptCount val="1"/>
                <c:pt idx="0">
                  <c:v>10-14 years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CY2023</c:v>
                </c:pt>
                <c:pt idx="1">
                  <c:v>California, CY2023</c:v>
                </c:pt>
                <c:pt idx="2">
                  <c:v>United States, FY2024</c:v>
                </c:pt>
              </c:strCache>
            </c:strRef>
          </c:cat>
          <c:val>
            <c:numRef>
              <c:f>Sheet1!$C$2:$C$4</c:f>
              <c:numCache>
                <c:formatCode>General</c:formatCode>
                <c:ptCount val="3"/>
                <c:pt idx="0">
                  <c:v>0.129</c:v>
                </c:pt>
                <c:pt idx="1">
                  <c:v>0.10100000000000001</c:v>
                </c:pt>
                <c:pt idx="2">
                  <c:v>0.12</c:v>
                </c:pt>
              </c:numCache>
            </c:numRef>
          </c:val>
          <c:extLst>
            <c:ext xmlns:c16="http://schemas.microsoft.com/office/drawing/2014/chart" uri="{C3380CC4-5D6E-409C-BE32-E72D297353CC}">
              <c16:uniqueId val="{00000000-A7A5-4ED3-AFC4-1CD88106E0DB}"/>
            </c:ext>
          </c:extLst>
        </c:ser>
        <c:dLbls>
          <c:showLegendKey val="0"/>
          <c:showVal val="0"/>
          <c:showCatName val="0"/>
          <c:showSerName val="0"/>
          <c:showPercent val="0"/>
          <c:showBubbleSize val="0"/>
        </c:dLbls>
        <c:gapWidth val="92"/>
        <c:overlap val="-5"/>
        <c:axId val="877336272"/>
        <c:axId val="877335944"/>
      </c:barChart>
      <c:catAx>
        <c:axId val="8773362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77335944"/>
        <c:crosses val="autoZero"/>
        <c:auto val="1"/>
        <c:lblAlgn val="ctr"/>
        <c:lblOffset val="100"/>
        <c:noMultiLvlLbl val="0"/>
      </c:catAx>
      <c:valAx>
        <c:axId val="877335944"/>
        <c:scaling>
          <c:orientation val="minMax"/>
          <c:min val="0"/>
        </c:scaling>
        <c:delete val="1"/>
        <c:axPos val="l"/>
        <c:numFmt formatCode="General" sourceLinked="1"/>
        <c:majorTickMark val="out"/>
        <c:minorTickMark val="none"/>
        <c:tickLblPos val="nextTo"/>
        <c:crossAx val="877336272"/>
        <c:crosses val="autoZero"/>
        <c:crossBetween val="between"/>
      </c:valAx>
      <c:spPr>
        <a:noFill/>
        <a:ln>
          <a:noFill/>
        </a:ln>
        <a:effectLst/>
      </c:spPr>
    </c:plotArea>
    <c:legend>
      <c:legendPos val="b"/>
      <c:layout>
        <c:manualLayout>
          <c:xMode val="edge"/>
          <c:yMode val="edge"/>
          <c:x val="0.32422895169875493"/>
          <c:y val="0.94088056876921522"/>
          <c:w val="0.35154209660249008"/>
          <c:h val="5.637014333964442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2013</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6-9 Years</c:v>
                </c:pt>
                <c:pt idx="1">
                  <c:v>10-14 Years</c:v>
                </c:pt>
              </c:strCache>
            </c:strRef>
          </c:cat>
          <c:val>
            <c:numRef>
              <c:f>Sheet1!$B$2:$B$3</c:f>
              <c:numCache>
                <c:formatCode>General</c:formatCode>
                <c:ptCount val="2"/>
                <c:pt idx="0">
                  <c:v>0.2</c:v>
                </c:pt>
                <c:pt idx="1">
                  <c:v>0.11</c:v>
                </c:pt>
              </c:numCache>
            </c:numRef>
          </c:val>
          <c:extLst>
            <c:ext xmlns:c16="http://schemas.microsoft.com/office/drawing/2014/chart" uri="{C3380CC4-5D6E-409C-BE32-E72D297353CC}">
              <c16:uniqueId val="{00000000-BC80-4338-86BE-9668600745A2}"/>
            </c:ext>
          </c:extLst>
        </c:ser>
        <c:ser>
          <c:idx val="1"/>
          <c:order val="1"/>
          <c:tx>
            <c:strRef>
              <c:f>Sheet1!$C$1</c:f>
              <c:strCache>
                <c:ptCount val="1"/>
                <c:pt idx="0">
                  <c:v>2019</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6-9 Years</c:v>
                </c:pt>
                <c:pt idx="1">
                  <c:v>10-14 Years</c:v>
                </c:pt>
              </c:strCache>
            </c:strRef>
          </c:cat>
          <c:val>
            <c:numRef>
              <c:f>Sheet1!$C$2:$C$3</c:f>
              <c:numCache>
                <c:formatCode>General</c:formatCode>
                <c:ptCount val="2"/>
                <c:pt idx="0">
                  <c:v>0.22</c:v>
                </c:pt>
                <c:pt idx="1">
                  <c:v>0.13</c:v>
                </c:pt>
              </c:numCache>
            </c:numRef>
          </c:val>
          <c:extLst>
            <c:ext xmlns:c16="http://schemas.microsoft.com/office/drawing/2014/chart" uri="{C3380CC4-5D6E-409C-BE32-E72D297353CC}">
              <c16:uniqueId val="{00000001-BC80-4338-86BE-9668600745A2}"/>
            </c:ext>
          </c:extLst>
        </c:ser>
        <c:ser>
          <c:idx val="2"/>
          <c:order val="2"/>
          <c:tx>
            <c:strRef>
              <c:f>Sheet1!$D$1</c:f>
              <c:strCache>
                <c:ptCount val="1"/>
                <c:pt idx="0">
                  <c:v>2020</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6-9 Years</c:v>
                </c:pt>
                <c:pt idx="1">
                  <c:v>10-14 Years</c:v>
                </c:pt>
              </c:strCache>
            </c:strRef>
          </c:cat>
          <c:val>
            <c:numRef>
              <c:f>Sheet1!$D$2:$D$3</c:f>
              <c:numCache>
                <c:formatCode>General</c:formatCode>
                <c:ptCount val="2"/>
                <c:pt idx="0">
                  <c:v>0.158</c:v>
                </c:pt>
                <c:pt idx="1">
                  <c:v>0.10100000000000001</c:v>
                </c:pt>
              </c:numCache>
            </c:numRef>
          </c:val>
          <c:extLst>
            <c:ext xmlns:c16="http://schemas.microsoft.com/office/drawing/2014/chart" uri="{C3380CC4-5D6E-409C-BE32-E72D297353CC}">
              <c16:uniqueId val="{00000002-BC80-4338-86BE-9668600745A2}"/>
            </c:ext>
          </c:extLst>
        </c:ser>
        <c:ser>
          <c:idx val="3"/>
          <c:order val="3"/>
          <c:tx>
            <c:strRef>
              <c:f>Sheet1!$E$1</c:f>
              <c:strCache>
                <c:ptCount val="1"/>
                <c:pt idx="0">
                  <c:v>2021</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6-9 Years</c:v>
                </c:pt>
                <c:pt idx="1">
                  <c:v>10-14 Years</c:v>
                </c:pt>
              </c:strCache>
            </c:strRef>
          </c:cat>
          <c:val>
            <c:numRef>
              <c:f>Sheet1!$E$2:$E$3</c:f>
              <c:numCache>
                <c:formatCode>General</c:formatCode>
                <c:ptCount val="2"/>
                <c:pt idx="0">
                  <c:v>0.18</c:v>
                </c:pt>
                <c:pt idx="1">
                  <c:v>0.12</c:v>
                </c:pt>
              </c:numCache>
            </c:numRef>
          </c:val>
          <c:extLst>
            <c:ext xmlns:c16="http://schemas.microsoft.com/office/drawing/2014/chart" uri="{C3380CC4-5D6E-409C-BE32-E72D297353CC}">
              <c16:uniqueId val="{00000003-BC80-4338-86BE-9668600745A2}"/>
            </c:ext>
          </c:extLst>
        </c:ser>
        <c:ser>
          <c:idx val="4"/>
          <c:order val="4"/>
          <c:tx>
            <c:strRef>
              <c:f>Sheet1!$F$1</c:f>
              <c:strCache>
                <c:ptCount val="1"/>
                <c:pt idx="0">
                  <c:v>2022</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6-9 Years</c:v>
                </c:pt>
                <c:pt idx="1">
                  <c:v>10-14 Years</c:v>
                </c:pt>
              </c:strCache>
            </c:strRef>
          </c:cat>
          <c:val>
            <c:numRef>
              <c:f>Sheet1!$F$2:$F$3</c:f>
              <c:numCache>
                <c:formatCode>General</c:formatCode>
                <c:ptCount val="2"/>
                <c:pt idx="0">
                  <c:v>0.19700000000000001</c:v>
                </c:pt>
                <c:pt idx="1">
                  <c:v>0.13100000000000001</c:v>
                </c:pt>
              </c:numCache>
            </c:numRef>
          </c:val>
          <c:extLst>
            <c:ext xmlns:c16="http://schemas.microsoft.com/office/drawing/2014/chart" uri="{C3380CC4-5D6E-409C-BE32-E72D297353CC}">
              <c16:uniqueId val="{00000004-BC80-4338-86BE-9668600745A2}"/>
            </c:ext>
          </c:extLst>
        </c:ser>
        <c:ser>
          <c:idx val="5"/>
          <c:order val="5"/>
          <c:tx>
            <c:strRef>
              <c:f>Sheet1!$G$1</c:f>
              <c:strCache>
                <c:ptCount val="1"/>
                <c:pt idx="0">
                  <c:v>2023</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6-9 Years</c:v>
                </c:pt>
                <c:pt idx="1">
                  <c:v>10-14 Years</c:v>
                </c:pt>
              </c:strCache>
            </c:strRef>
          </c:cat>
          <c:val>
            <c:numRef>
              <c:f>Sheet1!$G$2:$G$3</c:f>
              <c:numCache>
                <c:formatCode>General</c:formatCode>
                <c:ptCount val="2"/>
                <c:pt idx="0">
                  <c:v>0.193</c:v>
                </c:pt>
                <c:pt idx="1">
                  <c:v>0.129</c:v>
                </c:pt>
              </c:numCache>
            </c:numRef>
          </c:val>
          <c:extLst>
            <c:ext xmlns:c16="http://schemas.microsoft.com/office/drawing/2014/chart" uri="{C3380CC4-5D6E-409C-BE32-E72D297353CC}">
              <c16:uniqueId val="{00000000-CA2D-41B6-928E-589A779EA09E}"/>
            </c:ext>
          </c:extLst>
        </c:ser>
        <c:dLbls>
          <c:showLegendKey val="0"/>
          <c:showVal val="0"/>
          <c:showCatName val="0"/>
          <c:showSerName val="0"/>
          <c:showPercent val="0"/>
          <c:showBubbleSize val="0"/>
        </c:dLbls>
        <c:gapWidth val="219"/>
        <c:overlap val="-27"/>
        <c:axId val="1068087983"/>
        <c:axId val="1068103823"/>
      </c:barChart>
      <c:catAx>
        <c:axId val="1068087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068103823"/>
        <c:crosses val="autoZero"/>
        <c:auto val="1"/>
        <c:lblAlgn val="ctr"/>
        <c:lblOffset val="100"/>
        <c:noMultiLvlLbl val="0"/>
      </c:catAx>
      <c:valAx>
        <c:axId val="1068103823"/>
        <c:scaling>
          <c:orientation val="minMax"/>
        </c:scaling>
        <c:delete val="1"/>
        <c:axPos val="l"/>
        <c:numFmt formatCode="General" sourceLinked="1"/>
        <c:majorTickMark val="none"/>
        <c:minorTickMark val="none"/>
        <c:tickLblPos val="nextTo"/>
        <c:crossAx val="10680879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648119729468083E-2"/>
          <c:y val="2.7998730136333975E-2"/>
          <c:w val="0.94952681843907805"/>
          <c:h val="0.76053910683048764"/>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2021</c:v>
                </c:pt>
                <c:pt idx="1">
                  <c:v>California, 2022</c:v>
                </c:pt>
                <c:pt idx="2">
                  <c:v>United States, 2022</c:v>
                </c:pt>
              </c:strCache>
            </c:strRef>
          </c:cat>
          <c:val>
            <c:numRef>
              <c:f>Sheet1!$B$2:$B$4</c:f>
              <c:numCache>
                <c:formatCode>General</c:formatCode>
                <c:ptCount val="3"/>
                <c:pt idx="0">
                  <c:v>0.72</c:v>
                </c:pt>
                <c:pt idx="1">
                  <c:v>0.57699999999999996</c:v>
                </c:pt>
                <c:pt idx="2">
                  <c:v>0.72299999999999998</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1"/>
          <c:min val="0"/>
        </c:scaling>
        <c:delete val="1"/>
        <c:axPos val="l"/>
        <c:numFmt formatCode="0.00%" sourceLinked="0"/>
        <c:majorTickMark val="out"/>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83716979829727"/>
          <c:y val="1.2008201935386396E-2"/>
          <c:w val="0.62344253215105228"/>
          <c:h val="0.73614755532231257"/>
        </c:manualLayout>
      </c:layout>
      <c:pieChart>
        <c:varyColors val="1"/>
        <c:ser>
          <c:idx val="0"/>
          <c:order val="0"/>
          <c:tx>
            <c:strRef>
              <c:f>Sheet1!$B$1</c:f>
              <c:strCache>
                <c:ptCount val="1"/>
                <c:pt idx="0">
                  <c:v>Sales</c:v>
                </c:pt>
              </c:strCache>
            </c:strRef>
          </c:tx>
          <c:dPt>
            <c:idx val="0"/>
            <c:bubble3D val="0"/>
            <c:spPr>
              <a:solidFill>
                <a:srgbClr val="7DC258"/>
              </a:solidFill>
              <a:ln w="19050">
                <a:solidFill>
                  <a:schemeClr val="lt1"/>
                </a:solidFill>
              </a:ln>
              <a:effectLst/>
            </c:spPr>
            <c:extLst>
              <c:ext xmlns:c16="http://schemas.microsoft.com/office/drawing/2014/chart" uri="{C3380CC4-5D6E-409C-BE32-E72D297353CC}">
                <c16:uniqueId val="{00000001-B10F-40ED-A32F-9A091566156E}"/>
              </c:ext>
            </c:extLst>
          </c:dPt>
          <c:dPt>
            <c:idx val="1"/>
            <c:bubble3D val="0"/>
            <c:spPr>
              <a:solidFill>
                <a:srgbClr val="F8F953"/>
              </a:solidFill>
              <a:ln w="19050">
                <a:solidFill>
                  <a:schemeClr val="lt1"/>
                </a:solidFill>
              </a:ln>
              <a:effectLst/>
            </c:spPr>
            <c:extLst>
              <c:ext xmlns:c16="http://schemas.microsoft.com/office/drawing/2014/chart" uri="{C3380CC4-5D6E-409C-BE32-E72D297353CC}">
                <c16:uniqueId val="{00000003-B10F-40ED-A32F-9A091566156E}"/>
              </c:ext>
            </c:extLst>
          </c:dPt>
          <c:dPt>
            <c:idx val="2"/>
            <c:bubble3D val="0"/>
            <c:spPr>
              <a:solidFill>
                <a:srgbClr val="E75958"/>
              </a:solidFill>
              <a:ln w="19050">
                <a:solidFill>
                  <a:schemeClr val="lt1"/>
                </a:solidFill>
              </a:ln>
              <a:effectLst/>
            </c:spPr>
            <c:extLst>
              <c:ext xmlns:c16="http://schemas.microsoft.com/office/drawing/2014/chart" uri="{C3380CC4-5D6E-409C-BE32-E72D297353CC}">
                <c16:uniqueId val="{00000005-B10F-40ED-A32F-9A091566156E}"/>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B10F-40ED-A32F-9A091566156E}"/>
                </c:ext>
              </c:extLst>
            </c:dLbl>
            <c:dLbl>
              <c:idx val="2"/>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B10F-40ED-A32F-9A091566156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Recommended level (0.7 ppm)</c:v>
                </c:pt>
                <c:pt idx="1">
                  <c:v>Mixed water system*</c:v>
                </c:pt>
                <c:pt idx="2">
                  <c:v>Less than recommended (0.7 ppm)</c:v>
                </c:pt>
              </c:strCache>
            </c:strRef>
          </c:cat>
          <c:val>
            <c:numRef>
              <c:f>Sheet1!$B$2:$B$4</c:f>
              <c:numCache>
                <c:formatCode>General</c:formatCode>
                <c:ptCount val="3"/>
                <c:pt idx="0">
                  <c:v>0.72</c:v>
                </c:pt>
                <c:pt idx="1">
                  <c:v>0.05</c:v>
                </c:pt>
                <c:pt idx="2">
                  <c:v>0.23</c:v>
                </c:pt>
              </c:numCache>
            </c:numRef>
          </c:val>
          <c:extLst>
            <c:ext xmlns:c16="http://schemas.microsoft.com/office/drawing/2014/chart" uri="{C3380CC4-5D6E-409C-BE32-E72D297353CC}">
              <c16:uniqueId val="{00000008-B10F-40ED-A32F-9A091566156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648119729468083E-2"/>
          <c:y val="6.6178816685880298E-2"/>
          <c:w val="0.94952681843907805"/>
          <c:h val="0.77326580234700304"/>
        </c:manualLayout>
      </c:layout>
      <c:barChart>
        <c:barDir val="col"/>
        <c:grouping val="clustered"/>
        <c:varyColors val="0"/>
        <c:ser>
          <c:idx val="0"/>
          <c:order val="0"/>
          <c:tx>
            <c:strRef>
              <c:f>Sheet1!$B$1</c:f>
              <c:strCache>
                <c:ptCount val="1"/>
                <c:pt idx="0">
                  <c:v>LA County</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LA County, 2026</c:v>
                </c:pt>
                <c:pt idx="1">
                  <c:v>California, 2024</c:v>
                </c:pt>
                <c:pt idx="2">
                  <c:v>United States, 2024</c:v>
                </c:pt>
              </c:strCache>
            </c:strRef>
          </c:cat>
          <c:val>
            <c:numRef>
              <c:f>Sheet1!$B$2:$B$4</c:f>
              <c:numCache>
                <c:formatCode>0.0</c:formatCode>
                <c:ptCount val="3"/>
                <c:pt idx="0">
                  <c:v>85.9</c:v>
                </c:pt>
                <c:pt idx="1">
                  <c:v>76.599999999999994</c:v>
                </c:pt>
                <c:pt idx="2">
                  <c:v>59.5</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100"/>
          <c:min val="0"/>
        </c:scaling>
        <c:delete val="1"/>
        <c:axPos val="l"/>
        <c:numFmt formatCode="#,##0.0" sourceLinked="0"/>
        <c:majorTickMark val="out"/>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648119729468083E-2"/>
          <c:y val="2.7998730136333975E-2"/>
          <c:w val="0.94952681843907805"/>
          <c:h val="0.76053910683048764"/>
        </c:manualLayout>
      </c:layout>
      <c:barChart>
        <c:barDir val="col"/>
        <c:grouping val="clustered"/>
        <c:varyColors val="0"/>
        <c:ser>
          <c:idx val="0"/>
          <c:order val="0"/>
          <c:tx>
            <c:strRef>
              <c:f>Sheet1!$B$1</c:f>
              <c:strCache>
                <c:ptCount val="1"/>
                <c:pt idx="0">
                  <c:v>LA County</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Enrolled Medi-Cal Provider
May 2026</c:v>
                </c:pt>
                <c:pt idx="1">
                  <c:v>1+ Medi-Cal Patients
CY2022</c:v>
                </c:pt>
                <c:pt idx="2">
                  <c:v>100+ Medi-Cal Patients
CY2022</c:v>
                </c:pt>
              </c:strCache>
            </c:strRef>
          </c:cat>
          <c:val>
            <c:numRef>
              <c:f>Sheet1!$B$2:$B$4</c:f>
              <c:numCache>
                <c:formatCode>General</c:formatCode>
                <c:ptCount val="3"/>
                <c:pt idx="0">
                  <c:v>0.56000000000000005</c:v>
                </c:pt>
                <c:pt idx="1">
                  <c:v>0.46</c:v>
                </c:pt>
                <c:pt idx="2">
                  <c:v>0.39</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ax val="1"/>
          <c:min val="0"/>
        </c:scaling>
        <c:delete val="1"/>
        <c:axPos val="l"/>
        <c:numFmt formatCode="0.00%" sourceLinked="0"/>
        <c:majorTickMark val="out"/>
        <c:minorTickMark val="none"/>
        <c:tickLblPos val="nextTo"/>
        <c:crossAx val="656469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5"/>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895612644886871E-2"/>
          <c:y val="0.1985364500576409"/>
          <c:w val="0.90410438735511311"/>
          <c:h val="0.59000138690918069"/>
        </c:manualLayout>
      </c:layout>
      <c:barChart>
        <c:barDir val="col"/>
        <c:grouping val="clustered"/>
        <c:varyColors val="0"/>
        <c:ser>
          <c:idx val="0"/>
          <c:order val="0"/>
          <c:tx>
            <c:strRef>
              <c:f>Sheet1!$B$1</c:f>
              <c:strCache>
                <c:ptCount val="1"/>
                <c:pt idx="0">
                  <c:v>2012-2016</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Sheet1!$B$2:$B$3</c:f>
              <c:numCache>
                <c:formatCode>0</c:formatCode>
                <c:ptCount val="2"/>
                <c:pt idx="0">
                  <c:v>240</c:v>
                </c:pt>
                <c:pt idx="1">
                  <c:v>353</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2017-2019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LA County</c:v>
                </c:pt>
                <c:pt idx="1">
                  <c:v>California</c:v>
                </c:pt>
              </c:strCache>
            </c:strRef>
          </c:cat>
          <c:val>
            <c:numRef>
              <c:f>Sheet1!$C$2:$C$3</c:f>
              <c:numCache>
                <c:formatCode>General</c:formatCode>
                <c:ptCount val="2"/>
                <c:pt idx="0">
                  <c:v>278</c:v>
                </c:pt>
                <c:pt idx="1">
                  <c:v>360</c:v>
                </c:pt>
              </c:numCache>
            </c:numRef>
          </c:val>
          <c:extLst>
            <c:ext xmlns:c16="http://schemas.microsoft.com/office/drawing/2014/chart" uri="{C3380CC4-5D6E-409C-BE32-E72D297353CC}">
              <c16:uniqueId val="{00000000-85C0-4801-99C0-1443B39C294F}"/>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min val="0"/>
        </c:scaling>
        <c:delete val="1"/>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dirty="0"/>
                  <a:t>Number per 100,000 population</a:t>
                </a:r>
              </a:p>
              <a:p>
                <a:pPr>
                  <a:defRPr/>
                </a:pPr>
                <a:endParaRPr lang="en-US" dirty="0"/>
              </a:p>
            </c:rich>
          </c:tx>
          <c:layout>
            <c:manualLayout>
              <c:xMode val="edge"/>
              <c:yMode val="edge"/>
              <c:x val="2.6452535608974117E-2"/>
              <c:y val="0.264132043374181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numFmt formatCode="#,##0" sourceLinked="0"/>
        <c:majorTickMark val="out"/>
        <c:minorTickMark val="none"/>
        <c:tickLblPos val="nextTo"/>
        <c:crossAx val="656469688"/>
        <c:crosses val="autoZero"/>
        <c:crossBetween val="between"/>
      </c:valAx>
      <c:spPr>
        <a:noFill/>
        <a:ln>
          <a:noFill/>
        </a:ln>
        <a:effectLst/>
      </c:spPr>
    </c:plotArea>
    <c:legend>
      <c:legendPos val="b"/>
      <c:layout>
        <c:manualLayout>
          <c:xMode val="edge"/>
          <c:yMode val="edge"/>
          <c:x val="0.32242318962687599"/>
          <c:y val="0.88936954155035608"/>
          <c:w val="0.35974191114877435"/>
          <c:h val="5.208765907367293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solidFill>
        <a:schemeClr val="accent1"/>
      </a:solid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3490297247506369"/>
          <c:w val="0.96227263559446519"/>
          <c:h val="0.71981368117763833"/>
        </c:manualLayout>
      </c:layout>
      <c:barChart>
        <c:barDir val="col"/>
        <c:grouping val="clustered"/>
        <c:varyColors val="0"/>
        <c:ser>
          <c:idx val="0"/>
          <c:order val="0"/>
          <c:tx>
            <c:strRef>
              <c:f>Sheet1!$B$1</c:f>
              <c:strCache>
                <c:ptCount val="1"/>
                <c:pt idx="0">
                  <c:v>2005</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4-2574-4E19-8A8D-582110568CBE}"/>
              </c:ext>
            </c:extLst>
          </c:dPt>
          <c:dPt>
            <c:idx val="1"/>
            <c:invertIfNegative val="0"/>
            <c:bubble3D val="0"/>
            <c:extLst>
              <c:ext xmlns:c16="http://schemas.microsoft.com/office/drawing/2014/chart" uri="{C3380CC4-5D6E-409C-BE32-E72D297353CC}">
                <c16:uniqueId val="{00000003-2574-4E19-8A8D-582110568CBE}"/>
              </c:ext>
            </c:extLst>
          </c:dPt>
          <c:dPt>
            <c:idx val="2"/>
            <c:invertIfNegative val="0"/>
            <c:bubble3D val="0"/>
            <c:extLst>
              <c:ext xmlns:c16="http://schemas.microsoft.com/office/drawing/2014/chart" uri="{C3380CC4-5D6E-409C-BE32-E72D297353CC}">
                <c16:uniqueId val="{00000002-2574-4E19-8A8D-582110568CBE}"/>
              </c:ext>
            </c:extLst>
          </c:dPt>
          <c:dPt>
            <c:idx val="3"/>
            <c:invertIfNegative val="0"/>
            <c:bubble3D val="0"/>
            <c:extLst>
              <c:ext xmlns:c16="http://schemas.microsoft.com/office/drawing/2014/chart" uri="{C3380CC4-5D6E-409C-BE32-E72D297353CC}">
                <c16:uniqueId val="{00000001-2574-4E19-8A8D-582110568CBE}"/>
              </c:ext>
            </c:extLst>
          </c:dPt>
          <c:dLbls>
            <c:dLbl>
              <c:idx val="0"/>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4-2574-4E19-8A8D-582110568CBE}"/>
                </c:ext>
              </c:extLst>
            </c:dLbl>
            <c:dLbl>
              <c:idx val="1"/>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2574-4E19-8A8D-582110568CBE}"/>
                </c:ext>
              </c:extLst>
            </c:dLbl>
            <c:dLbl>
              <c:idx val="2"/>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2574-4E19-8A8D-582110568CBE}"/>
                </c:ext>
              </c:extLst>
            </c:dLbl>
            <c:dLbl>
              <c:idx val="3"/>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bg2"/>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2574-4E19-8A8D-582110568CBE}"/>
                </c:ext>
              </c:extLst>
            </c:dLbl>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Kindergarten</c:v>
                </c:pt>
                <c:pt idx="1">
                  <c:v>Third Grade</c:v>
                </c:pt>
                <c:pt idx="2">
                  <c:v>Both Grades</c:v>
                </c:pt>
              </c:strCache>
            </c:strRef>
          </c:cat>
          <c:val>
            <c:numRef>
              <c:f>Sheet1!$B$2:$B$4</c:f>
              <c:numCache>
                <c:formatCode>General</c:formatCode>
                <c:ptCount val="3"/>
                <c:pt idx="0">
                  <c:v>0.251</c:v>
                </c:pt>
                <c:pt idx="1">
                  <c:v>0.26700000000000002</c:v>
                </c:pt>
                <c:pt idx="2">
                  <c:v>0.25900000000000001</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Smile Survey 2020</c:v>
                </c:pt>
              </c:strCache>
            </c:strRef>
          </c:tx>
          <c:spPr>
            <a:solidFill>
              <a:srgbClr val="9C6A6A"/>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Kindergarten</c:v>
                </c:pt>
                <c:pt idx="1">
                  <c:v>Third Grade</c:v>
                </c:pt>
                <c:pt idx="2">
                  <c:v>Both Grades</c:v>
                </c:pt>
              </c:strCache>
            </c:strRef>
          </c:cat>
          <c:val>
            <c:numRef>
              <c:f>Sheet1!$C$2:$C$4</c:f>
              <c:numCache>
                <c:formatCode>General</c:formatCode>
                <c:ptCount val="3"/>
                <c:pt idx="0">
                  <c:v>0.188</c:v>
                </c:pt>
                <c:pt idx="1">
                  <c:v>0.20699999999999999</c:v>
                </c:pt>
                <c:pt idx="2">
                  <c:v>0.19700000000000001</c:v>
                </c:pt>
              </c:numCache>
            </c:numRef>
          </c:val>
          <c:extLst>
            <c:ext xmlns:c16="http://schemas.microsoft.com/office/drawing/2014/chart" uri="{C3380CC4-5D6E-409C-BE32-E72D297353CC}">
              <c16:uniqueId val="{00000000-D4FA-4B8B-BED1-2DD1A52FD701}"/>
            </c:ext>
          </c:extLst>
        </c:ser>
        <c:ser>
          <c:idx val="2"/>
          <c:order val="2"/>
          <c:tx>
            <c:strRef>
              <c:f>Sheet1!$D$1</c:f>
              <c:strCache>
                <c:ptCount val="1"/>
                <c:pt idx="0">
                  <c:v>Smile Survey 2025</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Kindergarten</c:v>
                </c:pt>
                <c:pt idx="1">
                  <c:v>Third Grade</c:v>
                </c:pt>
                <c:pt idx="2">
                  <c:v>Both Grades</c:v>
                </c:pt>
              </c:strCache>
            </c:strRef>
          </c:cat>
          <c:val>
            <c:numRef>
              <c:f>Sheet1!$D$2:$D$4</c:f>
              <c:numCache>
                <c:formatCode>General</c:formatCode>
                <c:ptCount val="3"/>
                <c:pt idx="1">
                  <c:v>0.186</c:v>
                </c:pt>
              </c:numCache>
            </c:numRef>
          </c:val>
          <c:extLst>
            <c:ext xmlns:c16="http://schemas.microsoft.com/office/drawing/2014/chart" uri="{C3380CC4-5D6E-409C-BE32-E72D297353CC}">
              <c16:uniqueId val="{00000004-5668-4BCD-A197-C42DEA729D17}"/>
            </c:ext>
          </c:extLst>
        </c:ser>
        <c:dLbls>
          <c:showLegendKey val="0"/>
          <c:showVal val="0"/>
          <c:showCatName val="0"/>
          <c:showSerName val="0"/>
          <c:showPercent val="0"/>
          <c:showBubbleSize val="0"/>
        </c:dLbls>
        <c:gapWidth val="66"/>
        <c:overlap val="-5"/>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l"/>
        <c:numFmt formatCode="0.00%" sourceLinked="0"/>
        <c:majorTickMark val="none"/>
        <c:minorTickMark val="none"/>
        <c:tickLblPos val="nextTo"/>
        <c:crossAx val="65646968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985364500576409"/>
          <c:w val="0.71294480394464721"/>
          <c:h val="0.76125743724600758"/>
        </c:manualLayout>
      </c:layout>
      <c:barChart>
        <c:barDir val="bar"/>
        <c:grouping val="clustered"/>
        <c:varyColors val="0"/>
        <c:ser>
          <c:idx val="0"/>
          <c:order val="0"/>
          <c:tx>
            <c:strRef>
              <c:f>Sheet1!$B$1</c:f>
              <c:strCache>
                <c:ptCount val="1"/>
                <c:pt idx="0">
                  <c:v>LA County</c:v>
                </c:pt>
              </c:strCache>
            </c:strRef>
          </c:tx>
          <c:spPr>
            <a:solidFill>
              <a:schemeClr val="accent1"/>
            </a:solidFill>
            <a:ln>
              <a:noFill/>
            </a:ln>
            <a:effectLst/>
          </c:spPr>
          <c:invertIfNegative val="0"/>
          <c:dPt>
            <c:idx val="0"/>
            <c:invertIfNegative val="0"/>
            <c:bubble3D val="0"/>
            <c:spPr>
              <a:solidFill>
                <a:schemeClr val="accent5"/>
              </a:solidFill>
              <a:ln>
                <a:noFill/>
              </a:ln>
              <a:effectLst/>
            </c:spPr>
            <c:extLst>
              <c:ext xmlns:c16="http://schemas.microsoft.com/office/drawing/2014/chart" uri="{C3380CC4-5D6E-409C-BE32-E72D297353CC}">
                <c16:uniqueId val="{00000004-2574-4E19-8A8D-582110568CBE}"/>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2574-4E19-8A8D-582110568CBE}"/>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2-2574-4E19-8A8D-582110568CB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1-2574-4E19-8A8D-582110568CBE}"/>
              </c:ext>
            </c:extLst>
          </c:dPt>
          <c:dPt>
            <c:idx val="15"/>
            <c:invertIfNegative val="0"/>
            <c:bubble3D val="0"/>
            <c:extLst>
              <c:ext xmlns:c16="http://schemas.microsoft.com/office/drawing/2014/chart" uri="{C3380CC4-5D6E-409C-BE32-E72D297353CC}">
                <c16:uniqueId val="{00000000-0BCC-4193-B56F-41E72AC275E6}"/>
              </c:ext>
            </c:extLst>
          </c:dPt>
          <c:dLbls>
            <c:numFmt formatCode="#,##0" sourceLinked="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White</c:v>
                </c:pt>
                <c:pt idx="1">
                  <c:v>Latinx</c:v>
                </c:pt>
                <c:pt idx="2">
                  <c:v>Black</c:v>
                </c:pt>
                <c:pt idx="3">
                  <c:v>Asian</c:v>
                </c:pt>
                <c:pt idx="4">
                  <c:v>Age 65+</c:v>
                </c:pt>
                <c:pt idx="5">
                  <c:v>Age 35-64</c:v>
                </c:pt>
                <c:pt idx="6">
                  <c:v>Age 18-34</c:v>
                </c:pt>
                <c:pt idx="7">
                  <c:v>Age 14-17</c:v>
                </c:pt>
                <c:pt idx="8">
                  <c:v>Age 10-13</c:v>
                </c:pt>
                <c:pt idx="9">
                  <c:v>Age 6-9</c:v>
                </c:pt>
                <c:pt idx="10">
                  <c:v>Age 3-5</c:v>
                </c:pt>
                <c:pt idx="11">
                  <c:v>Age 1-2</c:v>
                </c:pt>
                <c:pt idx="12">
                  <c:v>Age &lt;1</c:v>
                </c:pt>
              </c:strCache>
            </c:strRef>
          </c:cat>
          <c:val>
            <c:numRef>
              <c:f>Sheet1!$B$2:$B$14</c:f>
              <c:numCache>
                <c:formatCode>General</c:formatCode>
                <c:ptCount val="13"/>
                <c:pt idx="0">
                  <c:v>151</c:v>
                </c:pt>
                <c:pt idx="1">
                  <c:v>270.7</c:v>
                </c:pt>
                <c:pt idx="2">
                  <c:v>513.6</c:v>
                </c:pt>
                <c:pt idx="3">
                  <c:v>41.6</c:v>
                </c:pt>
                <c:pt idx="4">
                  <c:v>155.6</c:v>
                </c:pt>
                <c:pt idx="5">
                  <c:v>275.5</c:v>
                </c:pt>
                <c:pt idx="6">
                  <c:v>403.9</c:v>
                </c:pt>
                <c:pt idx="7">
                  <c:v>161.1</c:v>
                </c:pt>
                <c:pt idx="9">
                  <c:v>228.1</c:v>
                </c:pt>
                <c:pt idx="10">
                  <c:v>253.9</c:v>
                </c:pt>
                <c:pt idx="11">
                  <c:v>345.7</c:v>
                </c:pt>
                <c:pt idx="12">
                  <c:v>288.3</c:v>
                </c:pt>
              </c:numCache>
            </c:numRef>
          </c:val>
          <c:extLst>
            <c:ext xmlns:c16="http://schemas.microsoft.com/office/drawing/2014/chart" uri="{C3380CC4-5D6E-409C-BE32-E72D297353CC}">
              <c16:uniqueId val="{00000000-6BC3-4DB8-8B3C-10AF422F0C31}"/>
            </c:ext>
          </c:extLst>
        </c:ser>
        <c:dLbls>
          <c:showLegendKey val="0"/>
          <c:showVal val="0"/>
          <c:showCatName val="0"/>
          <c:showSerName val="0"/>
          <c:showPercent val="0"/>
          <c:showBubbleSize val="0"/>
        </c:dLbls>
        <c:gapWidth val="66"/>
        <c:axId val="656469688"/>
        <c:axId val="656467720"/>
      </c:barChart>
      <c:catAx>
        <c:axId val="656469688"/>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75"/>
        <c:noMultiLvlLbl val="0"/>
      </c:catAx>
      <c:valAx>
        <c:axId val="656467720"/>
        <c:scaling>
          <c:orientation val="minMax"/>
        </c:scaling>
        <c:delete val="1"/>
        <c:axPos val="b"/>
        <c:numFmt formatCode="0.00%" sourceLinked="0"/>
        <c:majorTickMark val="out"/>
        <c:minorTickMark val="none"/>
        <c:tickLblPos val="nextTo"/>
        <c:crossAx val="656469688"/>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2726695516515443"/>
          <c:w val="0.94952681843907805"/>
          <c:h val="0.7503577504172752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LACounty 2005</c:v>
                </c:pt>
                <c:pt idx="1">
                  <c:v>LA County 2020</c:v>
                </c:pt>
                <c:pt idx="2">
                  <c:v>LA County 2025</c:v>
                </c:pt>
                <c:pt idx="3">
                  <c:v>California</c:v>
                </c:pt>
                <c:pt idx="4">
                  <c:v>United States</c:v>
                </c:pt>
              </c:strCache>
            </c:strRef>
          </c:cat>
          <c:val>
            <c:numRef>
              <c:f>Sheet1!$B$2:$B$6</c:f>
              <c:numCache>
                <c:formatCode>General</c:formatCode>
                <c:ptCount val="5"/>
                <c:pt idx="0">
                  <c:v>0.21</c:v>
                </c:pt>
                <c:pt idx="1">
                  <c:v>0.31</c:v>
                </c:pt>
                <c:pt idx="2">
                  <c:v>0.34799999999999998</c:v>
                </c:pt>
                <c:pt idx="3">
                  <c:v>0.37</c:v>
                </c:pt>
                <c:pt idx="4">
                  <c:v>0.32</c:v>
                </c:pt>
              </c:numCache>
            </c:numRef>
          </c:val>
          <c:extLst>
            <c:ext xmlns:c16="http://schemas.microsoft.com/office/drawing/2014/chart" uri="{C3380CC4-5D6E-409C-BE32-E72D297353CC}">
              <c16:uniqueId val="{00000000-E9BC-48F9-9724-8754B08C0059}"/>
            </c:ext>
          </c:extLst>
        </c:ser>
        <c:dLbls>
          <c:showLegendKey val="0"/>
          <c:showVal val="0"/>
          <c:showCatName val="0"/>
          <c:showSerName val="0"/>
          <c:showPercent val="0"/>
          <c:showBubbleSize val="0"/>
        </c:dLbls>
        <c:gapWidth val="219"/>
        <c:overlap val="-27"/>
        <c:axId val="1078196200"/>
        <c:axId val="1078199480"/>
      </c:barChart>
      <c:catAx>
        <c:axId val="1078196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078199480"/>
        <c:crosses val="autoZero"/>
        <c:auto val="1"/>
        <c:lblAlgn val="ctr"/>
        <c:lblOffset val="100"/>
        <c:noMultiLvlLbl val="0"/>
      </c:catAx>
      <c:valAx>
        <c:axId val="1078199480"/>
        <c:scaling>
          <c:orientation val="minMax"/>
        </c:scaling>
        <c:delete val="1"/>
        <c:axPos val="l"/>
        <c:numFmt formatCode="General" sourceLinked="1"/>
        <c:majorTickMark val="none"/>
        <c:minorTickMark val="none"/>
        <c:tickLblPos val="nextTo"/>
        <c:crossAx val="10781962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36590780460991E-2"/>
          <c:y val="0.13744831157836679"/>
          <c:w val="0.94952681843907805"/>
          <c:h val="0.72235902028094134"/>
        </c:manualLayout>
      </c:layout>
      <c:barChart>
        <c:barDir val="col"/>
        <c:grouping val="clustered"/>
        <c:varyColors val="0"/>
        <c:ser>
          <c:idx val="0"/>
          <c:order val="0"/>
          <c:tx>
            <c:strRef>
              <c:f>Sheet1!$B$1</c:f>
              <c:strCache>
                <c:ptCount val="1"/>
                <c:pt idx="0">
                  <c:v>LA County, 2021-2022</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Sheet1!$B$2:$B$4</c:f>
              <c:numCache>
                <c:formatCode>General</c:formatCode>
                <c:ptCount val="3"/>
                <c:pt idx="0">
                  <c:v>0.443</c:v>
                </c:pt>
                <c:pt idx="1">
                  <c:v>0.38900000000000001</c:v>
                </c:pt>
                <c:pt idx="2">
                  <c:v>0.16900000000000001</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California, 2021-2022</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Sheet1!$C$2:$C$4</c:f>
              <c:numCache>
                <c:formatCode>General</c:formatCode>
                <c:ptCount val="3"/>
                <c:pt idx="0">
                  <c:v>0.48099999999999998</c:v>
                </c:pt>
                <c:pt idx="1">
                  <c:v>0.36599999999999999</c:v>
                </c:pt>
                <c:pt idx="2">
                  <c:v>0.153</c:v>
                </c:pt>
              </c:numCache>
            </c:numRef>
          </c:val>
          <c:extLst>
            <c:ext xmlns:c16="http://schemas.microsoft.com/office/drawing/2014/chart" uri="{C3380CC4-5D6E-409C-BE32-E72D297353CC}">
              <c16:uniqueId val="{00000001-6BC3-4DB8-8B3C-10AF422F0C31}"/>
            </c:ext>
          </c:extLst>
        </c:ser>
        <c:ser>
          <c:idx val="2"/>
          <c:order val="2"/>
          <c:tx>
            <c:strRef>
              <c:f>Sheet1!$D$1</c:f>
              <c:strCache>
                <c:ptCount val="1"/>
                <c:pt idx="0">
                  <c:v>United States, 2023-2024</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Sheet1!$D$2:$D$4</c:f>
              <c:numCache>
                <c:formatCode>General</c:formatCode>
                <c:ptCount val="3"/>
                <c:pt idx="0">
                  <c:v>0.77300000000000002</c:v>
                </c:pt>
                <c:pt idx="1">
                  <c:v>0.17299999999999999</c:v>
                </c:pt>
                <c:pt idx="2">
                  <c:v>5.3999999999999999E-2</c:v>
                </c:pt>
              </c:numCache>
            </c:numRef>
          </c:val>
          <c:extLst>
            <c:ext xmlns:c16="http://schemas.microsoft.com/office/drawing/2014/chart" uri="{C3380CC4-5D6E-409C-BE32-E72D297353CC}">
              <c16:uniqueId val="{00000000-8072-4547-AB4C-8E1E29B9D163}"/>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scaling>
        <c:delete val="1"/>
        <c:axPos val="l"/>
        <c:numFmt formatCode="0.00%" sourceLinked="0"/>
        <c:majorTickMark val="none"/>
        <c:minorTickMark val="none"/>
        <c:tickLblPos val="nextTo"/>
        <c:crossAx val="656469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2.5236590780460991E-2"/>
          <c:y val="0.18326441543782238"/>
          <c:w val="0.94952681843907805"/>
          <c:h val="0.67654291642148567"/>
        </c:manualLayout>
      </c:layout>
      <c:barChart>
        <c:barDir val="col"/>
        <c:grouping val="clustered"/>
        <c:varyColors val="0"/>
        <c:ser>
          <c:idx val="0"/>
          <c:order val="0"/>
          <c:tx>
            <c:strRef>
              <c:f>Sheet1!$B$1</c:f>
              <c:strCache>
                <c:ptCount val="1"/>
                <c:pt idx="0">
                  <c:v>2007</c:v>
                </c:pt>
              </c:strCache>
            </c:strRef>
          </c:tx>
          <c:spPr>
            <a:solidFill>
              <a:schemeClr val="accent1">
                <a:shade val="58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Sheet1!$B$2:$B$4</c:f>
              <c:numCache>
                <c:formatCode>General</c:formatCode>
                <c:ptCount val="3"/>
                <c:pt idx="0">
                  <c:v>0.47299999999999998</c:v>
                </c:pt>
                <c:pt idx="1">
                  <c:v>0.39500000000000002</c:v>
                </c:pt>
                <c:pt idx="2">
                  <c:v>0.13300000000000001</c:v>
                </c:pt>
              </c:numCache>
            </c:numRef>
          </c:val>
          <c:extLst>
            <c:ext xmlns:c16="http://schemas.microsoft.com/office/drawing/2014/chart" uri="{C3380CC4-5D6E-409C-BE32-E72D297353CC}">
              <c16:uniqueId val="{00000000-6BC3-4DB8-8B3C-10AF422F0C31}"/>
            </c:ext>
          </c:extLst>
        </c:ser>
        <c:ser>
          <c:idx val="1"/>
          <c:order val="1"/>
          <c:tx>
            <c:strRef>
              <c:f>Sheet1!$C$1</c:f>
              <c:strCache>
                <c:ptCount val="1"/>
                <c:pt idx="0">
                  <c:v>2019-2020</c:v>
                </c:pt>
              </c:strCache>
            </c:strRef>
          </c:tx>
          <c:spPr>
            <a:solidFill>
              <a:schemeClr val="accent1">
                <a:shade val="86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Sheet1!$C$2:$C$4</c:f>
              <c:numCache>
                <c:formatCode>General</c:formatCode>
                <c:ptCount val="3"/>
                <c:pt idx="0">
                  <c:v>0.56999999999999995</c:v>
                </c:pt>
                <c:pt idx="1">
                  <c:v>0.28000000000000003</c:v>
                </c:pt>
                <c:pt idx="2">
                  <c:v>0.15</c:v>
                </c:pt>
              </c:numCache>
            </c:numRef>
          </c:val>
          <c:extLst>
            <c:ext xmlns:c16="http://schemas.microsoft.com/office/drawing/2014/chart" uri="{C3380CC4-5D6E-409C-BE32-E72D297353CC}">
              <c16:uniqueId val="{00000001-6BC3-4DB8-8B3C-10AF422F0C31}"/>
            </c:ext>
          </c:extLst>
        </c:ser>
        <c:ser>
          <c:idx val="2"/>
          <c:order val="2"/>
          <c:tx>
            <c:strRef>
              <c:f>Sheet1!$D$1</c:f>
              <c:strCache>
                <c:ptCount val="1"/>
                <c:pt idx="0">
                  <c:v>2020-2021</c:v>
                </c:pt>
              </c:strCache>
            </c:strRef>
          </c:tx>
          <c:spPr>
            <a:solidFill>
              <a:schemeClr val="accent1">
                <a:tint val="86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Sheet1!$D$2:$D$4</c:f>
              <c:numCache>
                <c:formatCode>General</c:formatCode>
                <c:ptCount val="3"/>
                <c:pt idx="0">
                  <c:v>0.49299999999999999</c:v>
                </c:pt>
                <c:pt idx="1">
                  <c:v>0.32500000000000001</c:v>
                </c:pt>
                <c:pt idx="2">
                  <c:v>0.182</c:v>
                </c:pt>
              </c:numCache>
            </c:numRef>
          </c:val>
          <c:extLst>
            <c:ext xmlns:c16="http://schemas.microsoft.com/office/drawing/2014/chart" uri="{C3380CC4-5D6E-409C-BE32-E72D297353CC}">
              <c16:uniqueId val="{00000000-F079-479D-941F-FD440770FC97}"/>
            </c:ext>
          </c:extLst>
        </c:ser>
        <c:ser>
          <c:idx val="3"/>
          <c:order val="3"/>
          <c:tx>
            <c:strRef>
              <c:f>Sheet1!$E$1</c:f>
              <c:strCache>
                <c:ptCount val="1"/>
                <c:pt idx="0">
                  <c:v>2021-2022</c:v>
                </c:pt>
              </c:strCache>
            </c:strRef>
          </c:tx>
          <c:spPr>
            <a:solidFill>
              <a:schemeClr val="accent1">
                <a:tint val="58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Excellent/Very Good</c:v>
                </c:pt>
                <c:pt idx="1">
                  <c:v>Good</c:v>
                </c:pt>
                <c:pt idx="2">
                  <c:v>Fair/Poor</c:v>
                </c:pt>
              </c:strCache>
            </c:strRef>
          </c:cat>
          <c:val>
            <c:numRef>
              <c:f>Sheet1!$E$2:$E$4</c:f>
              <c:numCache>
                <c:formatCode>General</c:formatCode>
                <c:ptCount val="3"/>
                <c:pt idx="0">
                  <c:v>0.443</c:v>
                </c:pt>
                <c:pt idx="1">
                  <c:v>0.38900000000000001</c:v>
                </c:pt>
                <c:pt idx="2">
                  <c:v>0.16900000000000001</c:v>
                </c:pt>
              </c:numCache>
            </c:numRef>
          </c:val>
          <c:extLst>
            <c:ext xmlns:c16="http://schemas.microsoft.com/office/drawing/2014/chart" uri="{C3380CC4-5D6E-409C-BE32-E72D297353CC}">
              <c16:uniqueId val="{00000000-F223-4D49-A529-0E492A730FDF}"/>
            </c:ext>
          </c:extLst>
        </c:ser>
        <c:dLbls>
          <c:showLegendKey val="0"/>
          <c:showVal val="0"/>
          <c:showCatName val="0"/>
          <c:showSerName val="0"/>
          <c:showPercent val="0"/>
          <c:showBubbleSize val="0"/>
        </c:dLbls>
        <c:gapWidth val="219"/>
        <c:overlap val="-27"/>
        <c:axId val="656469688"/>
        <c:axId val="656467720"/>
      </c:barChart>
      <c:catAx>
        <c:axId val="656469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656467720"/>
        <c:crosses val="autoZero"/>
        <c:auto val="1"/>
        <c:lblAlgn val="ctr"/>
        <c:lblOffset val="100"/>
        <c:noMultiLvlLbl val="0"/>
      </c:catAx>
      <c:valAx>
        <c:axId val="656467720"/>
        <c:scaling>
          <c:orientation val="minMax"/>
        </c:scaling>
        <c:delete val="1"/>
        <c:axPos val="l"/>
        <c:numFmt formatCode="0.00%" sourceLinked="0"/>
        <c:majorTickMark val="none"/>
        <c:minorTickMark val="none"/>
        <c:tickLblPos val="nextTo"/>
        <c:crossAx val="656469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0.64625</cdr:x>
      <cdr:y>0.36476</cdr:y>
    </cdr:from>
    <cdr:to>
      <cdr:x>0.69945</cdr:x>
      <cdr:y>0.43261</cdr:y>
    </cdr:to>
    <cdr:sp macro="" textlink="">
      <cdr:nvSpPr>
        <cdr:cNvPr id="2" name="TextBox 9">
          <a:extLst xmlns:a="http://schemas.openxmlformats.org/drawingml/2006/main">
            <a:ext uri="{FF2B5EF4-FFF2-40B4-BE49-F238E27FC236}">
              <a16:creationId xmlns:a16="http://schemas.microsoft.com/office/drawing/2014/main" id="{E00BB907-D054-4F31-843D-F7BBD45317B2}"/>
            </a:ext>
          </a:extLst>
        </cdr:cNvPr>
        <cdr:cNvSpPr txBox="1"/>
      </cdr:nvSpPr>
      <cdr:spPr>
        <a:xfrm xmlns:a="http://schemas.openxmlformats.org/drawingml/2006/main">
          <a:off x="3768480" y="1819994"/>
          <a:ext cx="310224" cy="33853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userShapes>
</file>

<file path=ppt/drawings/drawing10.xml><?xml version="1.0" encoding="utf-8"?>
<c:userShapes xmlns:c="http://schemas.openxmlformats.org/drawingml/2006/chart">
  <cdr:relSizeAnchor xmlns:cdr="http://schemas.openxmlformats.org/drawingml/2006/chartDrawing">
    <cdr:from>
      <cdr:x>0.73288</cdr:x>
      <cdr:y>0.77215</cdr:y>
    </cdr:from>
    <cdr:to>
      <cdr:x>0.76709</cdr:x>
      <cdr:y>0.83698</cdr:y>
    </cdr:to>
    <cdr:sp macro="" textlink="">
      <cdr:nvSpPr>
        <cdr:cNvPr id="9"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3957051" y="4032058"/>
          <a:ext cx="184731"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600" dirty="0">
            <a:latin typeface="Calibri" panose="020F0502020204030204" pitchFamily="34" charset="0"/>
            <a:cs typeface="Calibri" panose="020F050202020403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0.73288</cdr:x>
      <cdr:y>0.77215</cdr:y>
    </cdr:from>
    <cdr:to>
      <cdr:x>0.76709</cdr:x>
      <cdr:y>0.83698</cdr:y>
    </cdr:to>
    <cdr:sp macro="" textlink="">
      <cdr:nvSpPr>
        <cdr:cNvPr id="9"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3957051" y="4032058"/>
          <a:ext cx="184731"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600" dirty="0">
            <a:latin typeface="Calibri" panose="020F0502020204030204" pitchFamily="34" charset="0"/>
            <a:cs typeface="Calibri" panose="020F050202020403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0.77749</cdr:x>
      <cdr:y>0.36049</cdr:y>
    </cdr:from>
    <cdr:to>
      <cdr:x>0.83069</cdr:x>
      <cdr:y>0.42834</cdr:y>
    </cdr:to>
    <cdr:sp macro="" textlink="">
      <cdr:nvSpPr>
        <cdr:cNvPr id="3" name="TextBox 9">
          <a:extLst xmlns:a="http://schemas.openxmlformats.org/drawingml/2006/main">
            <a:ext uri="{FF2B5EF4-FFF2-40B4-BE49-F238E27FC236}">
              <a16:creationId xmlns:a16="http://schemas.microsoft.com/office/drawing/2014/main" id="{41FF1E44-103E-4AB8-8967-06EC93D7F0D0}"/>
            </a:ext>
          </a:extLst>
        </cdr:cNvPr>
        <cdr:cNvSpPr txBox="1"/>
      </cdr:nvSpPr>
      <cdr:spPr>
        <a:xfrm xmlns:a="http://schemas.openxmlformats.org/drawingml/2006/main">
          <a:off x="4197941" y="1882446"/>
          <a:ext cx="287244" cy="35430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0.69402</cdr:x>
      <cdr:y>0.44915</cdr:y>
    </cdr:from>
    <cdr:to>
      <cdr:x>0.74722</cdr:x>
      <cdr:y>0.51399</cdr:y>
    </cdr:to>
    <cdr:sp macro="" textlink="">
      <cdr:nvSpPr>
        <cdr:cNvPr id="4" name="TextBox 9">
          <a:extLst xmlns:a="http://schemas.openxmlformats.org/drawingml/2006/main">
            <a:ext uri="{FF2B5EF4-FFF2-40B4-BE49-F238E27FC236}">
              <a16:creationId xmlns:a16="http://schemas.microsoft.com/office/drawing/2014/main" id="{D2F9AFD0-C35D-4289-BCA3-6E557213450C}"/>
            </a:ext>
          </a:extLst>
        </cdr:cNvPr>
        <cdr:cNvSpPr txBox="1"/>
      </cdr:nvSpPr>
      <cdr:spPr>
        <a:xfrm xmlns:a="http://schemas.openxmlformats.org/drawingml/2006/main">
          <a:off x="3747230" y="2345375"/>
          <a:ext cx="287244" cy="338586"/>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0.71535</cdr:x>
      <cdr:y>0.63196</cdr:y>
    </cdr:from>
    <cdr:to>
      <cdr:x>0.76856</cdr:x>
      <cdr:y>0.6968</cdr:y>
    </cdr:to>
    <cdr:sp macro="" textlink="">
      <cdr:nvSpPr>
        <cdr:cNvPr id="6"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3862396" y="3300028"/>
          <a:ext cx="287298" cy="33858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0.8216</cdr:x>
      <cdr:y>0.67757</cdr:y>
    </cdr:from>
    <cdr:to>
      <cdr:x>0.87481</cdr:x>
      <cdr:y>0.7424</cdr:y>
    </cdr:to>
    <cdr:sp macro="" textlink="">
      <cdr:nvSpPr>
        <cdr:cNvPr id="7"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4436066" y="3538174"/>
          <a:ext cx="287298" cy="33853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0.85196</cdr:x>
      <cdr:y>0.40363</cdr:y>
    </cdr:from>
    <cdr:to>
      <cdr:x>0.90516</cdr:x>
      <cdr:y>0.47148</cdr:y>
    </cdr:to>
    <cdr:sp macro="" textlink="">
      <cdr:nvSpPr>
        <cdr:cNvPr id="8" name="TextBox 9">
          <a:extLst xmlns:a="http://schemas.openxmlformats.org/drawingml/2006/main">
            <a:ext uri="{FF2B5EF4-FFF2-40B4-BE49-F238E27FC236}">
              <a16:creationId xmlns:a16="http://schemas.microsoft.com/office/drawing/2014/main" id="{44A55176-D60D-C0B8-7548-A6221E20E603}"/>
            </a:ext>
          </a:extLst>
        </cdr:cNvPr>
        <cdr:cNvSpPr txBox="1"/>
      </cdr:nvSpPr>
      <cdr:spPr>
        <a:xfrm xmlns:a="http://schemas.openxmlformats.org/drawingml/2006/main">
          <a:off x="4600001" y="2107701"/>
          <a:ext cx="287244" cy="35430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0.83287</cdr:x>
      <cdr:y>0.7687</cdr:y>
    </cdr:from>
    <cdr:to>
      <cdr:x>0.99206</cdr:x>
      <cdr:y>0.86122</cdr:y>
    </cdr:to>
    <cdr:sp macro="" textlink="">
      <cdr:nvSpPr>
        <cdr:cNvPr id="2" name="TextBox 4">
          <a:extLst xmlns:a="http://schemas.openxmlformats.org/drawingml/2006/main">
            <a:ext uri="{FF2B5EF4-FFF2-40B4-BE49-F238E27FC236}">
              <a16:creationId xmlns:a16="http://schemas.microsoft.com/office/drawing/2014/main" id="{905D4402-628A-7440-9C10-9BA1C13FD1EC}"/>
            </a:ext>
          </a:extLst>
        </cdr:cNvPr>
        <cdr:cNvSpPr txBox="1"/>
      </cdr:nvSpPr>
      <cdr:spPr>
        <a:xfrm xmlns:a="http://schemas.openxmlformats.org/drawingml/2006/main">
          <a:off x="4496922" y="3835426"/>
          <a:ext cx="859530"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800" b="1" dirty="0">
              <a:solidFill>
                <a:schemeClr val="accent3"/>
              </a:solidFill>
            </a:rPr>
            <a:t>Kindergarten</a:t>
          </a:r>
        </a:p>
        <a:p xmlns:a="http://schemas.openxmlformats.org/drawingml/2006/main">
          <a:pPr algn="ctr"/>
          <a:r>
            <a:rPr lang="en-US" sz="800" b="1" dirty="0">
              <a:solidFill>
                <a:schemeClr val="accent3"/>
              </a:solidFill>
            </a:rPr>
            <a:t>Not Screened</a:t>
          </a:r>
        </a:p>
        <a:p xmlns:a="http://schemas.openxmlformats.org/drawingml/2006/main">
          <a:pPr algn="ctr"/>
          <a:r>
            <a:rPr lang="en-US" sz="800" b="1" dirty="0">
              <a:solidFill>
                <a:schemeClr val="accent3"/>
              </a:solidFill>
            </a:rPr>
            <a:t>In 2025</a:t>
          </a:r>
        </a:p>
      </cdr:txBody>
    </cdr:sp>
  </cdr:relSizeAnchor>
</c:userShapes>
</file>

<file path=ppt/drawings/drawing3.xml><?xml version="1.0" encoding="utf-8"?>
<c:userShapes xmlns:c="http://schemas.openxmlformats.org/drawingml/2006/chart">
  <cdr:relSizeAnchor xmlns:cdr="http://schemas.openxmlformats.org/drawingml/2006/chartDrawing">
    <cdr:from>
      <cdr:x>0.8318</cdr:x>
      <cdr:y>0.53821</cdr:y>
    </cdr:from>
    <cdr:to>
      <cdr:x>0.885</cdr:x>
      <cdr:y>0.60607</cdr:y>
    </cdr:to>
    <cdr:sp macro="" textlink="">
      <cdr:nvSpPr>
        <cdr:cNvPr id="2" name="TextBox 9">
          <a:extLst xmlns:a="http://schemas.openxmlformats.org/drawingml/2006/main">
            <a:ext uri="{FF2B5EF4-FFF2-40B4-BE49-F238E27FC236}">
              <a16:creationId xmlns:a16="http://schemas.microsoft.com/office/drawing/2014/main" id="{E00BB907-D054-4F31-843D-F7BBD45317B2}"/>
            </a:ext>
          </a:extLst>
        </cdr:cNvPr>
        <cdr:cNvSpPr txBox="1"/>
      </cdr:nvSpPr>
      <cdr:spPr>
        <a:xfrm xmlns:a="http://schemas.openxmlformats.org/drawingml/2006/main">
          <a:off x="4491146" y="2685430"/>
          <a:ext cx="287244" cy="33853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userShapes>
</file>

<file path=ppt/drawings/drawing4.xml><?xml version="1.0" encoding="utf-8"?>
<c:userShapes xmlns:c="http://schemas.openxmlformats.org/drawingml/2006/chart">
  <cdr:relSizeAnchor xmlns:cdr="http://schemas.openxmlformats.org/drawingml/2006/chartDrawing">
    <cdr:from>
      <cdr:x>0.79391</cdr:x>
      <cdr:y>0.32609</cdr:y>
    </cdr:from>
    <cdr:to>
      <cdr:x>0.84711</cdr:x>
      <cdr:y>0.39394</cdr:y>
    </cdr:to>
    <cdr:sp macro="" textlink="">
      <cdr:nvSpPr>
        <cdr:cNvPr id="2" name="TextBox 9">
          <a:extLst xmlns:a="http://schemas.openxmlformats.org/drawingml/2006/main">
            <a:ext uri="{FF2B5EF4-FFF2-40B4-BE49-F238E27FC236}">
              <a16:creationId xmlns:a16="http://schemas.microsoft.com/office/drawing/2014/main" id="{E00BB907-D054-4F31-843D-F7BBD45317B2}"/>
            </a:ext>
          </a:extLst>
        </cdr:cNvPr>
        <cdr:cNvSpPr txBox="1"/>
      </cdr:nvSpPr>
      <cdr:spPr>
        <a:xfrm xmlns:a="http://schemas.openxmlformats.org/drawingml/2006/main">
          <a:off x="4286596" y="1702802"/>
          <a:ext cx="287243" cy="35430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0.66765</cdr:x>
      <cdr:y>0.37522</cdr:y>
    </cdr:from>
    <cdr:to>
      <cdr:x>0.70186</cdr:x>
      <cdr:y>0.44005</cdr:y>
    </cdr:to>
    <cdr:sp macro="" textlink="">
      <cdr:nvSpPr>
        <cdr:cNvPr id="3" name="TextBox 9">
          <a:extLst xmlns:a="http://schemas.openxmlformats.org/drawingml/2006/main">
            <a:ext uri="{FF2B5EF4-FFF2-40B4-BE49-F238E27FC236}">
              <a16:creationId xmlns:a16="http://schemas.microsoft.com/office/drawing/2014/main" id="{41FF1E44-103E-4AB8-8967-06EC93D7F0D0}"/>
            </a:ext>
          </a:extLst>
        </cdr:cNvPr>
        <cdr:cNvSpPr txBox="1"/>
      </cdr:nvSpPr>
      <cdr:spPr>
        <a:xfrm xmlns:a="http://schemas.openxmlformats.org/drawingml/2006/main">
          <a:off x="3604833" y="1959331"/>
          <a:ext cx="184731"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600" dirty="0">
            <a:latin typeface="Calibri" panose="020F0502020204030204" pitchFamily="34" charset="0"/>
            <a:cs typeface="Calibri" panose="020F0502020204030204" pitchFamily="34" charset="0"/>
          </a:endParaRPr>
        </a:p>
      </cdr:txBody>
    </cdr:sp>
  </cdr:relSizeAnchor>
  <cdr:relSizeAnchor xmlns:cdr="http://schemas.openxmlformats.org/drawingml/2006/chartDrawing">
    <cdr:from>
      <cdr:x>0.86348</cdr:x>
      <cdr:y>0.47042</cdr:y>
    </cdr:from>
    <cdr:to>
      <cdr:x>0.91668</cdr:x>
      <cdr:y>0.53526</cdr:y>
    </cdr:to>
    <cdr:sp macro="" textlink="">
      <cdr:nvSpPr>
        <cdr:cNvPr id="4" name="TextBox 9">
          <a:extLst xmlns:a="http://schemas.openxmlformats.org/drawingml/2006/main">
            <a:ext uri="{FF2B5EF4-FFF2-40B4-BE49-F238E27FC236}">
              <a16:creationId xmlns:a16="http://schemas.microsoft.com/office/drawing/2014/main" id="{D2F9AFD0-C35D-4289-BCA3-6E557213450C}"/>
            </a:ext>
          </a:extLst>
        </cdr:cNvPr>
        <cdr:cNvSpPr txBox="1"/>
      </cdr:nvSpPr>
      <cdr:spPr>
        <a:xfrm xmlns:a="http://schemas.openxmlformats.org/drawingml/2006/main">
          <a:off x="4662212" y="2456463"/>
          <a:ext cx="287244" cy="33858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0.88552</cdr:x>
      <cdr:y>0.57246</cdr:y>
    </cdr:from>
    <cdr:to>
      <cdr:x>0.93872</cdr:x>
      <cdr:y>0.63729</cdr:y>
    </cdr:to>
    <cdr:sp macro="" textlink="">
      <cdr:nvSpPr>
        <cdr:cNvPr id="5" name="TextBox 9">
          <a:extLst xmlns:a="http://schemas.openxmlformats.org/drawingml/2006/main">
            <a:ext uri="{FF2B5EF4-FFF2-40B4-BE49-F238E27FC236}">
              <a16:creationId xmlns:a16="http://schemas.microsoft.com/office/drawing/2014/main" id="{B206054D-6A73-47C2-A3E3-FB3263A4E5BF}"/>
            </a:ext>
          </a:extLst>
        </cdr:cNvPr>
        <cdr:cNvSpPr txBox="1"/>
      </cdr:nvSpPr>
      <cdr:spPr>
        <a:xfrm xmlns:a="http://schemas.openxmlformats.org/drawingml/2006/main">
          <a:off x="4781207" y="2989296"/>
          <a:ext cx="287243" cy="33853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0.79126</cdr:x>
      <cdr:y>0.61913</cdr:y>
    </cdr:from>
    <cdr:to>
      <cdr:x>0.84447</cdr:x>
      <cdr:y>0.68397</cdr:y>
    </cdr:to>
    <cdr:sp macro="" textlink="">
      <cdr:nvSpPr>
        <cdr:cNvPr id="6"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4272260" y="3233006"/>
          <a:ext cx="287298" cy="33858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0.6996</cdr:x>
      <cdr:y>0.66701</cdr:y>
    </cdr:from>
    <cdr:to>
      <cdr:x>0.75281</cdr:x>
      <cdr:y>0.73184</cdr:y>
    </cdr:to>
    <cdr:sp macro="" textlink="">
      <cdr:nvSpPr>
        <cdr:cNvPr id="7"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3777367" y="3483027"/>
          <a:ext cx="287297" cy="33853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0.59095</cdr:x>
      <cdr:y>0.71913</cdr:y>
    </cdr:from>
    <cdr:to>
      <cdr:x>0.64416</cdr:x>
      <cdr:y>0.78396</cdr:y>
    </cdr:to>
    <cdr:sp macro="" textlink="">
      <cdr:nvSpPr>
        <cdr:cNvPr id="8"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3190712" y="3755177"/>
          <a:ext cx="287297" cy="33853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0.50726</cdr:x>
      <cdr:y>0.76598</cdr:y>
    </cdr:from>
    <cdr:to>
      <cdr:x>0.56047</cdr:x>
      <cdr:y>0.83082</cdr:y>
    </cdr:to>
    <cdr:sp macro="" textlink="">
      <cdr:nvSpPr>
        <cdr:cNvPr id="9"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2738863" y="3999842"/>
          <a:ext cx="287297" cy="338586"/>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userShapes>
</file>

<file path=ppt/drawings/drawing5.xml><?xml version="1.0" encoding="utf-8"?>
<c:userShapes xmlns:c="http://schemas.openxmlformats.org/drawingml/2006/chart">
  <cdr:relSizeAnchor xmlns:cdr="http://schemas.openxmlformats.org/drawingml/2006/chartDrawing">
    <cdr:from>
      <cdr:x>0.85755</cdr:x>
      <cdr:y>0.2051</cdr:y>
    </cdr:from>
    <cdr:to>
      <cdr:x>0.91075</cdr:x>
      <cdr:y>0.27295</cdr:y>
    </cdr:to>
    <cdr:sp macro="" textlink="">
      <cdr:nvSpPr>
        <cdr:cNvPr id="2" name="TextBox 9">
          <a:extLst xmlns:a="http://schemas.openxmlformats.org/drawingml/2006/main">
            <a:ext uri="{FF2B5EF4-FFF2-40B4-BE49-F238E27FC236}">
              <a16:creationId xmlns:a16="http://schemas.microsoft.com/office/drawing/2014/main" id="{E00BB907-D054-4F31-843D-F7BBD45317B2}"/>
            </a:ext>
          </a:extLst>
        </cdr:cNvPr>
        <cdr:cNvSpPr txBox="1"/>
      </cdr:nvSpPr>
      <cdr:spPr>
        <a:xfrm xmlns:a="http://schemas.openxmlformats.org/drawingml/2006/main">
          <a:off x="4630200" y="1023361"/>
          <a:ext cx="287244" cy="33853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0.72744</cdr:x>
      <cdr:y>0.70211</cdr:y>
    </cdr:from>
    <cdr:to>
      <cdr:x>0.78064</cdr:x>
      <cdr:y>0.76996</cdr:y>
    </cdr:to>
    <cdr:sp macro="" textlink="">
      <cdr:nvSpPr>
        <cdr:cNvPr id="3" name="TextBox 9">
          <a:extLst xmlns:a="http://schemas.openxmlformats.org/drawingml/2006/main">
            <a:ext uri="{FF2B5EF4-FFF2-40B4-BE49-F238E27FC236}">
              <a16:creationId xmlns:a16="http://schemas.microsoft.com/office/drawing/2014/main" id="{B32B5565-526F-35BC-16C5-CA6AB776AF6A}"/>
            </a:ext>
          </a:extLst>
        </cdr:cNvPr>
        <cdr:cNvSpPr txBox="1"/>
      </cdr:nvSpPr>
      <cdr:spPr>
        <a:xfrm xmlns:a="http://schemas.openxmlformats.org/drawingml/2006/main">
          <a:off x="3927670" y="3503183"/>
          <a:ext cx="287244" cy="33853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userShapes>
</file>

<file path=ppt/drawings/drawing6.xml><?xml version="1.0" encoding="utf-8"?>
<c:userShapes xmlns:c="http://schemas.openxmlformats.org/drawingml/2006/chart">
  <cdr:relSizeAnchor xmlns:cdr="http://schemas.openxmlformats.org/drawingml/2006/chartDrawing">
    <cdr:from>
      <cdr:x>0.57331</cdr:x>
      <cdr:y>0.266</cdr:y>
    </cdr:from>
    <cdr:to>
      <cdr:x>0.62651</cdr:x>
      <cdr:y>0.33385</cdr:y>
    </cdr:to>
    <cdr:sp macro="" textlink="">
      <cdr:nvSpPr>
        <cdr:cNvPr id="2" name="TextBox 9">
          <a:extLst xmlns:a="http://schemas.openxmlformats.org/drawingml/2006/main">
            <a:ext uri="{FF2B5EF4-FFF2-40B4-BE49-F238E27FC236}">
              <a16:creationId xmlns:a16="http://schemas.microsoft.com/office/drawing/2014/main" id="{E00BB907-D054-4F31-843D-F7BBD45317B2}"/>
            </a:ext>
          </a:extLst>
        </cdr:cNvPr>
        <cdr:cNvSpPr txBox="1"/>
      </cdr:nvSpPr>
      <cdr:spPr>
        <a:xfrm xmlns:a="http://schemas.openxmlformats.org/drawingml/2006/main">
          <a:off x="3095475" y="1389003"/>
          <a:ext cx="287243" cy="35430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0.615</cdr:x>
      <cdr:y>0.35723</cdr:y>
    </cdr:from>
    <cdr:to>
      <cdr:x>0.6682</cdr:x>
      <cdr:y>0.42508</cdr:y>
    </cdr:to>
    <cdr:sp macro="" textlink="">
      <cdr:nvSpPr>
        <cdr:cNvPr id="3" name="TextBox 9">
          <a:extLst xmlns:a="http://schemas.openxmlformats.org/drawingml/2006/main">
            <a:ext uri="{FF2B5EF4-FFF2-40B4-BE49-F238E27FC236}">
              <a16:creationId xmlns:a16="http://schemas.microsoft.com/office/drawing/2014/main" id="{41FF1E44-103E-4AB8-8967-06EC93D7F0D0}"/>
            </a:ext>
          </a:extLst>
        </cdr:cNvPr>
        <cdr:cNvSpPr txBox="1"/>
      </cdr:nvSpPr>
      <cdr:spPr>
        <a:xfrm xmlns:a="http://schemas.openxmlformats.org/drawingml/2006/main">
          <a:off x="3320591" y="1865402"/>
          <a:ext cx="287244" cy="35430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0.81727</cdr:x>
      <cdr:y>0.4468</cdr:y>
    </cdr:from>
    <cdr:to>
      <cdr:x>0.87047</cdr:x>
      <cdr:y>0.51164</cdr:y>
    </cdr:to>
    <cdr:sp macro="" textlink="">
      <cdr:nvSpPr>
        <cdr:cNvPr id="4" name="TextBox 9">
          <a:extLst xmlns:a="http://schemas.openxmlformats.org/drawingml/2006/main">
            <a:ext uri="{FF2B5EF4-FFF2-40B4-BE49-F238E27FC236}">
              <a16:creationId xmlns:a16="http://schemas.microsoft.com/office/drawing/2014/main" id="{D2F9AFD0-C35D-4289-BCA3-6E557213450C}"/>
            </a:ext>
          </a:extLst>
        </cdr:cNvPr>
        <cdr:cNvSpPr txBox="1"/>
      </cdr:nvSpPr>
      <cdr:spPr>
        <a:xfrm xmlns:a="http://schemas.openxmlformats.org/drawingml/2006/main">
          <a:off x="4412726" y="2333104"/>
          <a:ext cx="287243" cy="338586"/>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0.73967</cdr:x>
      <cdr:y>0.63551</cdr:y>
    </cdr:from>
    <cdr:to>
      <cdr:x>0.79288</cdr:x>
      <cdr:y>0.70035</cdr:y>
    </cdr:to>
    <cdr:sp macro="" textlink="">
      <cdr:nvSpPr>
        <cdr:cNvPr id="6"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3993704" y="3318558"/>
          <a:ext cx="287297" cy="33858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0.52078</cdr:x>
      <cdr:y>0.67652</cdr:y>
    </cdr:from>
    <cdr:to>
      <cdr:x>0.57399</cdr:x>
      <cdr:y>0.74135</cdr:y>
    </cdr:to>
    <cdr:sp macro="" textlink="">
      <cdr:nvSpPr>
        <cdr:cNvPr id="7"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2811880" y="3532717"/>
          <a:ext cx="287298" cy="33853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userShapes>
</file>

<file path=ppt/drawings/drawing7.xml><?xml version="1.0" encoding="utf-8"?>
<c:userShapes xmlns:c="http://schemas.openxmlformats.org/drawingml/2006/chart">
  <cdr:relSizeAnchor xmlns:cdr="http://schemas.openxmlformats.org/drawingml/2006/chartDrawing">
    <cdr:from>
      <cdr:x>0.73288</cdr:x>
      <cdr:y>0.77215</cdr:y>
    </cdr:from>
    <cdr:to>
      <cdr:x>0.76709</cdr:x>
      <cdr:y>0.83698</cdr:y>
    </cdr:to>
    <cdr:sp macro="" textlink="">
      <cdr:nvSpPr>
        <cdr:cNvPr id="9"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3957051" y="4032058"/>
          <a:ext cx="184731"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600" dirty="0">
            <a:latin typeface="Calibri" panose="020F0502020204030204" pitchFamily="34" charset="0"/>
            <a:cs typeface="Calibri" panose="020F050202020403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0.8047</cdr:x>
      <cdr:y>0.38726</cdr:y>
    </cdr:from>
    <cdr:to>
      <cdr:x>0.8579</cdr:x>
      <cdr:y>0.45511</cdr:y>
    </cdr:to>
    <cdr:sp macro="" textlink="">
      <cdr:nvSpPr>
        <cdr:cNvPr id="2" name="TextBox 9">
          <a:extLst xmlns:a="http://schemas.openxmlformats.org/drawingml/2006/main">
            <a:ext uri="{FF2B5EF4-FFF2-40B4-BE49-F238E27FC236}">
              <a16:creationId xmlns:a16="http://schemas.microsoft.com/office/drawing/2014/main" id="{E00BB907-D054-4F31-843D-F7BBD45317B2}"/>
            </a:ext>
          </a:extLst>
        </cdr:cNvPr>
        <cdr:cNvSpPr txBox="1"/>
      </cdr:nvSpPr>
      <cdr:spPr>
        <a:xfrm xmlns:a="http://schemas.openxmlformats.org/drawingml/2006/main">
          <a:off x="4344819" y="2022235"/>
          <a:ext cx="287243" cy="35430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0.76142</cdr:x>
      <cdr:y>0.42881</cdr:y>
    </cdr:from>
    <cdr:to>
      <cdr:x>0.81462</cdr:x>
      <cdr:y>0.49666</cdr:y>
    </cdr:to>
    <cdr:sp macro="" textlink="">
      <cdr:nvSpPr>
        <cdr:cNvPr id="3" name="TextBox 9">
          <a:extLst xmlns:a="http://schemas.openxmlformats.org/drawingml/2006/main">
            <a:ext uri="{FF2B5EF4-FFF2-40B4-BE49-F238E27FC236}">
              <a16:creationId xmlns:a16="http://schemas.microsoft.com/office/drawing/2014/main" id="{41FF1E44-103E-4AB8-8967-06EC93D7F0D0}"/>
            </a:ext>
          </a:extLst>
        </cdr:cNvPr>
        <cdr:cNvSpPr txBox="1"/>
      </cdr:nvSpPr>
      <cdr:spPr>
        <a:xfrm xmlns:a="http://schemas.openxmlformats.org/drawingml/2006/main">
          <a:off x="4111135" y="2239202"/>
          <a:ext cx="287243" cy="35430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0.7104</cdr:x>
      <cdr:y>0.5221</cdr:y>
    </cdr:from>
    <cdr:to>
      <cdr:x>0.76123</cdr:x>
      <cdr:y>0.58104</cdr:y>
    </cdr:to>
    <cdr:sp macro="" textlink="">
      <cdr:nvSpPr>
        <cdr:cNvPr id="4" name="TextBox 9">
          <a:extLst xmlns:a="http://schemas.openxmlformats.org/drawingml/2006/main">
            <a:ext uri="{FF2B5EF4-FFF2-40B4-BE49-F238E27FC236}">
              <a16:creationId xmlns:a16="http://schemas.microsoft.com/office/drawing/2014/main" id="{D2F9AFD0-C35D-4289-BCA3-6E557213450C}"/>
            </a:ext>
          </a:extLst>
        </cdr:cNvPr>
        <cdr:cNvSpPr txBox="1"/>
      </cdr:nvSpPr>
      <cdr:spPr>
        <a:xfrm xmlns:a="http://schemas.openxmlformats.org/drawingml/2006/main">
          <a:off x="3835678" y="2726323"/>
          <a:ext cx="274447" cy="307776"/>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0.81674</cdr:x>
      <cdr:y>0.73293</cdr:y>
    </cdr:from>
    <cdr:to>
      <cdr:x>0.86995</cdr:x>
      <cdr:y>0.79776</cdr:y>
    </cdr:to>
    <cdr:sp macro="" textlink="">
      <cdr:nvSpPr>
        <cdr:cNvPr id="7"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4409835" y="3827281"/>
          <a:ext cx="287297" cy="33853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0.7884</cdr:x>
      <cdr:y>0.77721</cdr:y>
    </cdr:from>
    <cdr:to>
      <cdr:x>0.84161</cdr:x>
      <cdr:y>0.84205</cdr:y>
    </cdr:to>
    <cdr:sp macro="" textlink="">
      <cdr:nvSpPr>
        <cdr:cNvPr id="9" name="TextBox 9">
          <a:extLst xmlns:a="http://schemas.openxmlformats.org/drawingml/2006/main">
            <a:ext uri="{FF2B5EF4-FFF2-40B4-BE49-F238E27FC236}">
              <a16:creationId xmlns:a16="http://schemas.microsoft.com/office/drawing/2014/main" id="{C92BB7B8-89DA-46BB-BE11-EA015D2A0C1E}"/>
            </a:ext>
          </a:extLst>
        </cdr:cNvPr>
        <cdr:cNvSpPr txBox="1"/>
      </cdr:nvSpPr>
      <cdr:spPr>
        <a:xfrm xmlns:a="http://schemas.openxmlformats.org/drawingml/2006/main">
          <a:off x="4256802" y="4058460"/>
          <a:ext cx="287298" cy="338586"/>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userShapes>
</file>

<file path=ppt/drawings/drawing9.xml><?xml version="1.0" encoding="utf-8"?>
<c:userShapes xmlns:c="http://schemas.openxmlformats.org/drawingml/2006/chart">
  <cdr:relSizeAnchor xmlns:cdr="http://schemas.openxmlformats.org/drawingml/2006/chartDrawing">
    <cdr:from>
      <cdr:x>0.68625</cdr:x>
      <cdr:y>0.46442</cdr:y>
    </cdr:from>
    <cdr:to>
      <cdr:x>0.73945</cdr:x>
      <cdr:y>0.53227</cdr:y>
    </cdr:to>
    <cdr:sp macro="" textlink="">
      <cdr:nvSpPr>
        <cdr:cNvPr id="2" name="TextBox 9">
          <a:extLst xmlns:a="http://schemas.openxmlformats.org/drawingml/2006/main">
            <a:ext uri="{FF2B5EF4-FFF2-40B4-BE49-F238E27FC236}">
              <a16:creationId xmlns:a16="http://schemas.microsoft.com/office/drawing/2014/main" id="{E00BB907-D054-4F31-843D-F7BBD45317B2}"/>
            </a:ext>
          </a:extLst>
        </cdr:cNvPr>
        <cdr:cNvSpPr txBox="1"/>
      </cdr:nvSpPr>
      <cdr:spPr>
        <a:xfrm xmlns:a="http://schemas.openxmlformats.org/drawingml/2006/main">
          <a:off x="3705263" y="2425142"/>
          <a:ext cx="287244" cy="354303"/>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0.65936</cdr:x>
      <cdr:y>0.40911</cdr:y>
    </cdr:from>
    <cdr:to>
      <cdr:x>0.71256</cdr:x>
      <cdr:y>0.47696</cdr:y>
    </cdr:to>
    <cdr:sp macro="" textlink="">
      <cdr:nvSpPr>
        <cdr:cNvPr id="3" name="TextBox 9">
          <a:extLst xmlns:a="http://schemas.openxmlformats.org/drawingml/2006/main">
            <a:ext uri="{FF2B5EF4-FFF2-40B4-BE49-F238E27FC236}">
              <a16:creationId xmlns:a16="http://schemas.microsoft.com/office/drawing/2014/main" id="{41FF1E44-103E-4AB8-8967-06EC93D7F0D0}"/>
            </a:ext>
          </a:extLst>
        </cdr:cNvPr>
        <cdr:cNvSpPr txBox="1"/>
      </cdr:nvSpPr>
      <cdr:spPr>
        <a:xfrm xmlns:a="http://schemas.openxmlformats.org/drawingml/2006/main">
          <a:off x="3560095" y="2136326"/>
          <a:ext cx="287244" cy="35430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0.67262</cdr:x>
      <cdr:y>0.5843</cdr:y>
    </cdr:from>
    <cdr:to>
      <cdr:x>0.72345</cdr:x>
      <cdr:y>0.64324</cdr:y>
    </cdr:to>
    <cdr:sp macro="" textlink="">
      <cdr:nvSpPr>
        <cdr:cNvPr id="4" name="TextBox 9">
          <a:extLst xmlns:a="http://schemas.openxmlformats.org/drawingml/2006/main">
            <a:ext uri="{FF2B5EF4-FFF2-40B4-BE49-F238E27FC236}">
              <a16:creationId xmlns:a16="http://schemas.microsoft.com/office/drawing/2014/main" id="{D2F9AFD0-C35D-4289-BCA3-6E557213450C}"/>
            </a:ext>
          </a:extLst>
        </cdr:cNvPr>
        <cdr:cNvSpPr txBox="1"/>
      </cdr:nvSpPr>
      <cdr:spPr>
        <a:xfrm xmlns:a="http://schemas.openxmlformats.org/drawingml/2006/main">
          <a:off x="3631670" y="3051112"/>
          <a:ext cx="274447" cy="307776"/>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latin typeface="Calibri" panose="020F0502020204030204" pitchFamily="34" charset="0"/>
              <a:cs typeface="Calibri" panose="020F0502020204030204" pitchFamily="34" charset="0"/>
            </a:rPr>
            <a:t>#</a:t>
          </a:r>
        </a:p>
      </cdr:txBody>
    </cdr:sp>
  </cdr:relSizeAnchor>
  <cdr:relSizeAnchor xmlns:cdr="http://schemas.openxmlformats.org/drawingml/2006/chartDrawing">
    <cdr:from>
      <cdr:x>0.61793</cdr:x>
      <cdr:y>0.63399</cdr:y>
    </cdr:from>
    <cdr:to>
      <cdr:x>0.66876</cdr:x>
      <cdr:y>0.69293</cdr:y>
    </cdr:to>
    <cdr:sp macro="" textlink="">
      <cdr:nvSpPr>
        <cdr:cNvPr id="8" name="TextBox 9">
          <a:extLst xmlns:a="http://schemas.openxmlformats.org/drawingml/2006/main">
            <a:ext uri="{FF2B5EF4-FFF2-40B4-BE49-F238E27FC236}">
              <a16:creationId xmlns:a16="http://schemas.microsoft.com/office/drawing/2014/main" id="{460D3747-3950-43C6-8AA7-98DDF788D454}"/>
            </a:ext>
          </a:extLst>
        </cdr:cNvPr>
        <cdr:cNvSpPr txBox="1"/>
      </cdr:nvSpPr>
      <cdr:spPr>
        <a:xfrm xmlns:a="http://schemas.openxmlformats.org/drawingml/2006/main">
          <a:off x="3336394" y="3310631"/>
          <a:ext cx="274448"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latin typeface="Calibri" panose="020F0502020204030204" pitchFamily="34" charset="0"/>
              <a:cs typeface="Calibri" panose="020F0502020204030204" pitchFamily="34" charset="0"/>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5"/>
          </a:xfrm>
          <a:prstGeom prst="rect">
            <a:avLst/>
          </a:prstGeom>
        </p:spPr>
        <p:txBody>
          <a:bodyPr vert="horz" lIns="93870" tIns="46935" rIns="93870" bIns="46935" rtlCol="0"/>
          <a:lstStyle>
            <a:lvl1pPr algn="l">
              <a:defRPr sz="1200"/>
            </a:lvl1pPr>
          </a:lstStyle>
          <a:p>
            <a:endParaRPr lang="en-US"/>
          </a:p>
        </p:txBody>
      </p:sp>
      <p:sp>
        <p:nvSpPr>
          <p:cNvPr id="3" name="Date Placeholder 2"/>
          <p:cNvSpPr>
            <a:spLocks noGrp="1"/>
          </p:cNvSpPr>
          <p:nvPr>
            <p:ph type="dt" idx="1"/>
          </p:nvPr>
        </p:nvSpPr>
        <p:spPr>
          <a:xfrm>
            <a:off x="4023093" y="0"/>
            <a:ext cx="3077739" cy="471055"/>
          </a:xfrm>
          <a:prstGeom prst="rect">
            <a:avLst/>
          </a:prstGeom>
        </p:spPr>
        <p:txBody>
          <a:bodyPr vert="horz" lIns="93870" tIns="46935" rIns="93870" bIns="46935" rtlCol="0"/>
          <a:lstStyle>
            <a:lvl1pPr algn="r">
              <a:defRPr sz="1200"/>
            </a:lvl1pPr>
          </a:lstStyle>
          <a:p>
            <a:fld id="{28DD46E8-F217-49AF-922D-001529755E6C}" type="datetimeFigureOut">
              <a:rPr lang="en-US" smtClean="0"/>
              <a:t>4/26/2026</a:t>
            </a:fld>
            <a:endParaRPr lang="en-US"/>
          </a:p>
        </p:txBody>
      </p:sp>
      <p:sp>
        <p:nvSpPr>
          <p:cNvPr id="4" name="Slide Image Placeholder 3"/>
          <p:cNvSpPr>
            <a:spLocks noGrp="1" noRot="1" noChangeAspect="1"/>
          </p:cNvSpPr>
          <p:nvPr>
            <p:ph type="sldImg" idx="2"/>
          </p:nvPr>
        </p:nvSpPr>
        <p:spPr>
          <a:xfrm>
            <a:off x="733425" y="1173163"/>
            <a:ext cx="5635625" cy="3170237"/>
          </a:xfrm>
          <a:prstGeom prst="rect">
            <a:avLst/>
          </a:prstGeom>
          <a:noFill/>
          <a:ln w="12700">
            <a:solidFill>
              <a:prstClr val="black"/>
            </a:solidFill>
          </a:ln>
        </p:spPr>
        <p:txBody>
          <a:bodyPr vert="horz" lIns="93870" tIns="46935" rIns="93870" bIns="46935" rtlCol="0" anchor="ctr"/>
          <a:lstStyle/>
          <a:p>
            <a:endParaRPr lang="en-US"/>
          </a:p>
        </p:txBody>
      </p:sp>
      <p:sp>
        <p:nvSpPr>
          <p:cNvPr id="5" name="Notes Placeholder 4"/>
          <p:cNvSpPr>
            <a:spLocks noGrp="1"/>
          </p:cNvSpPr>
          <p:nvPr>
            <p:ph type="body" sz="quarter" idx="3"/>
          </p:nvPr>
        </p:nvSpPr>
        <p:spPr>
          <a:xfrm>
            <a:off x="710248" y="4518204"/>
            <a:ext cx="5681980" cy="3696713"/>
          </a:xfrm>
          <a:prstGeom prst="rect">
            <a:avLst/>
          </a:prstGeom>
        </p:spPr>
        <p:txBody>
          <a:bodyPr vert="horz" lIns="93870" tIns="46935" rIns="93870" bIns="4693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4"/>
          </a:xfrm>
          <a:prstGeom prst="rect">
            <a:avLst/>
          </a:prstGeom>
        </p:spPr>
        <p:txBody>
          <a:bodyPr vert="horz" lIns="93870" tIns="46935" rIns="93870" bIns="46935"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3"/>
            <a:ext cx="3077739" cy="471054"/>
          </a:xfrm>
          <a:prstGeom prst="rect">
            <a:avLst/>
          </a:prstGeom>
        </p:spPr>
        <p:txBody>
          <a:bodyPr vert="horz" lIns="93870" tIns="46935" rIns="93870" bIns="46935" rtlCol="0" anchor="b"/>
          <a:lstStyle>
            <a:lvl1pPr algn="r">
              <a:defRPr sz="1200"/>
            </a:lvl1pPr>
          </a:lstStyle>
          <a:p>
            <a:fld id="{50523C55-FF15-4B43-BEBE-B00CF53E6D64}" type="slidenum">
              <a:rPr lang="en-US" smtClean="0"/>
              <a:t>‹#›</a:t>
            </a:fld>
            <a:endParaRPr lang="en-US"/>
          </a:p>
        </p:txBody>
      </p:sp>
    </p:spTree>
    <p:extLst>
      <p:ext uri="{BB962C8B-B14F-4D97-AF65-F5344CB8AC3E}">
        <p14:creationId xmlns:p14="http://schemas.microsoft.com/office/powerpoint/2010/main" val="2616849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742CEFF5-852E-4259-AEC0-FD9673C2BF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69ACA9A1-124E-4080-84F8-CE21FDECE8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Change from 2014 to 2019 Fluoridation maps – As of May 2019:</a:t>
            </a:r>
          </a:p>
          <a:p>
            <a:pPr eaLnBrk="1" hangingPunct="1">
              <a:spcBef>
                <a:spcPct val="0"/>
              </a:spcBef>
            </a:pPr>
            <a:r>
              <a:rPr lang="en-US" altLang="en-US" b="1"/>
              <a:t>32</a:t>
            </a:r>
            <a:r>
              <a:rPr lang="en-US" altLang="en-US"/>
              <a:t> cities have a different community water fluoridation status out of 88 cities </a:t>
            </a:r>
          </a:p>
          <a:p>
            <a:pPr lvl="1" eaLnBrk="1" hangingPunct="1">
              <a:spcBef>
                <a:spcPct val="0"/>
              </a:spcBef>
            </a:pPr>
            <a:r>
              <a:rPr lang="en-US" altLang="en-US" b="1"/>
              <a:t>22</a:t>
            </a:r>
            <a:r>
              <a:rPr lang="en-US" altLang="en-US"/>
              <a:t> cities have an “improved” status of fluoridation </a:t>
            </a:r>
          </a:p>
          <a:p>
            <a:pPr lvl="2" eaLnBrk="1" hangingPunct="1">
              <a:spcBef>
                <a:spcPct val="0"/>
              </a:spcBef>
            </a:pPr>
            <a:r>
              <a:rPr lang="en-US" altLang="en-US"/>
              <a:t>Alhambra</a:t>
            </a:r>
          </a:p>
          <a:p>
            <a:pPr lvl="2" eaLnBrk="1" hangingPunct="1">
              <a:spcBef>
                <a:spcPct val="0"/>
              </a:spcBef>
            </a:pPr>
            <a:r>
              <a:rPr lang="en-US" altLang="en-US"/>
              <a:t>Arcadia</a:t>
            </a:r>
          </a:p>
          <a:p>
            <a:pPr lvl="2" eaLnBrk="1" hangingPunct="1">
              <a:spcBef>
                <a:spcPct val="0"/>
              </a:spcBef>
            </a:pPr>
            <a:r>
              <a:rPr lang="en-US" altLang="en-US"/>
              <a:t>Artesia</a:t>
            </a:r>
          </a:p>
          <a:p>
            <a:pPr lvl="2" eaLnBrk="1" hangingPunct="1">
              <a:spcBef>
                <a:spcPct val="0"/>
              </a:spcBef>
            </a:pPr>
            <a:r>
              <a:rPr lang="en-US" altLang="en-US"/>
              <a:t>Commerce</a:t>
            </a:r>
          </a:p>
          <a:p>
            <a:pPr lvl="2" eaLnBrk="1" hangingPunct="1">
              <a:spcBef>
                <a:spcPct val="0"/>
              </a:spcBef>
            </a:pPr>
            <a:r>
              <a:rPr lang="en-US" altLang="en-US"/>
              <a:t>Diamond Bar</a:t>
            </a:r>
          </a:p>
          <a:p>
            <a:pPr lvl="2" eaLnBrk="1" hangingPunct="1">
              <a:spcBef>
                <a:spcPct val="0"/>
              </a:spcBef>
            </a:pPr>
            <a:r>
              <a:rPr lang="en-US" altLang="en-US"/>
              <a:t>Downey</a:t>
            </a:r>
          </a:p>
          <a:p>
            <a:pPr lvl="2" eaLnBrk="1" hangingPunct="1">
              <a:spcBef>
                <a:spcPct val="0"/>
              </a:spcBef>
            </a:pPr>
            <a:r>
              <a:rPr lang="en-US" altLang="en-US"/>
              <a:t>Glendale</a:t>
            </a:r>
          </a:p>
          <a:p>
            <a:pPr lvl="2" eaLnBrk="1" hangingPunct="1">
              <a:spcBef>
                <a:spcPct val="0"/>
              </a:spcBef>
            </a:pPr>
            <a:r>
              <a:rPr lang="en-US" altLang="en-US"/>
              <a:t>Hawthorne</a:t>
            </a:r>
          </a:p>
          <a:p>
            <a:pPr lvl="2" eaLnBrk="1" hangingPunct="1">
              <a:spcBef>
                <a:spcPct val="0"/>
              </a:spcBef>
            </a:pPr>
            <a:r>
              <a:rPr lang="en-US" altLang="en-US"/>
              <a:t>Inglewood</a:t>
            </a:r>
          </a:p>
          <a:p>
            <a:pPr lvl="2" eaLnBrk="1" hangingPunct="1">
              <a:spcBef>
                <a:spcPct val="0"/>
              </a:spcBef>
            </a:pPr>
            <a:r>
              <a:rPr lang="en-US" altLang="en-US"/>
              <a:t>La Habra Heights</a:t>
            </a:r>
          </a:p>
          <a:p>
            <a:pPr lvl="2" eaLnBrk="1" hangingPunct="1">
              <a:spcBef>
                <a:spcPct val="0"/>
              </a:spcBef>
            </a:pPr>
            <a:r>
              <a:rPr lang="en-US" altLang="en-US"/>
              <a:t>La Verne</a:t>
            </a:r>
          </a:p>
          <a:p>
            <a:pPr lvl="2" eaLnBrk="1" hangingPunct="1">
              <a:spcBef>
                <a:spcPct val="0"/>
              </a:spcBef>
            </a:pPr>
            <a:r>
              <a:rPr lang="en-US" altLang="en-US"/>
              <a:t>Lakewood</a:t>
            </a:r>
          </a:p>
          <a:p>
            <a:pPr lvl="2" eaLnBrk="1" hangingPunct="1">
              <a:spcBef>
                <a:spcPct val="0"/>
              </a:spcBef>
            </a:pPr>
            <a:r>
              <a:rPr lang="en-US" altLang="en-US"/>
              <a:t>Lynwood</a:t>
            </a:r>
          </a:p>
          <a:p>
            <a:pPr lvl="2" eaLnBrk="1" hangingPunct="1">
              <a:spcBef>
                <a:spcPct val="0"/>
              </a:spcBef>
            </a:pPr>
            <a:r>
              <a:rPr lang="en-US" altLang="en-US"/>
              <a:t>Maywood</a:t>
            </a:r>
          </a:p>
          <a:p>
            <a:pPr lvl="2" eaLnBrk="1" hangingPunct="1">
              <a:spcBef>
                <a:spcPct val="0"/>
              </a:spcBef>
            </a:pPr>
            <a:r>
              <a:rPr lang="en-US" altLang="en-US"/>
              <a:t>Monterey Park</a:t>
            </a:r>
          </a:p>
          <a:p>
            <a:pPr lvl="2" eaLnBrk="1" hangingPunct="1">
              <a:spcBef>
                <a:spcPct val="0"/>
              </a:spcBef>
            </a:pPr>
            <a:r>
              <a:rPr lang="en-US" altLang="en-US"/>
              <a:t>Pomona</a:t>
            </a:r>
          </a:p>
          <a:p>
            <a:pPr lvl="2" eaLnBrk="1" hangingPunct="1">
              <a:spcBef>
                <a:spcPct val="0"/>
              </a:spcBef>
            </a:pPr>
            <a:r>
              <a:rPr lang="en-US" altLang="en-US"/>
              <a:t>Rosemead</a:t>
            </a:r>
          </a:p>
          <a:p>
            <a:pPr lvl="2" eaLnBrk="1" hangingPunct="1">
              <a:spcBef>
                <a:spcPct val="0"/>
              </a:spcBef>
            </a:pPr>
            <a:r>
              <a:rPr lang="en-US" altLang="en-US"/>
              <a:t>San Gabriel</a:t>
            </a:r>
          </a:p>
          <a:p>
            <a:pPr lvl="2" eaLnBrk="1" hangingPunct="1">
              <a:spcBef>
                <a:spcPct val="0"/>
              </a:spcBef>
            </a:pPr>
            <a:r>
              <a:rPr lang="en-US" altLang="en-US"/>
              <a:t>South Gate</a:t>
            </a:r>
          </a:p>
          <a:p>
            <a:pPr lvl="2" eaLnBrk="1" hangingPunct="1">
              <a:spcBef>
                <a:spcPct val="0"/>
              </a:spcBef>
            </a:pPr>
            <a:r>
              <a:rPr lang="en-US" altLang="en-US"/>
              <a:t>South Pasadena</a:t>
            </a:r>
          </a:p>
          <a:p>
            <a:pPr lvl="2" eaLnBrk="1" hangingPunct="1">
              <a:spcBef>
                <a:spcPct val="0"/>
              </a:spcBef>
            </a:pPr>
            <a:r>
              <a:rPr lang="en-US" altLang="en-US"/>
              <a:t>Temple City</a:t>
            </a:r>
          </a:p>
          <a:p>
            <a:pPr lvl="2" eaLnBrk="1" hangingPunct="1">
              <a:spcBef>
                <a:spcPct val="0"/>
              </a:spcBef>
            </a:pPr>
            <a:r>
              <a:rPr lang="en-US" altLang="en-US"/>
              <a:t>Whittier</a:t>
            </a:r>
          </a:p>
          <a:p>
            <a:pPr lvl="1" eaLnBrk="1" hangingPunct="1">
              <a:spcBef>
                <a:spcPct val="0"/>
              </a:spcBef>
            </a:pPr>
            <a:r>
              <a:rPr lang="en-US" altLang="en-US" b="1"/>
              <a:t>10</a:t>
            </a:r>
            <a:r>
              <a:rPr lang="en-US" altLang="en-US"/>
              <a:t> cities have a “decreased” status of fluoridation</a:t>
            </a:r>
          </a:p>
          <a:p>
            <a:pPr lvl="2" eaLnBrk="1" hangingPunct="1">
              <a:spcBef>
                <a:spcPct val="0"/>
              </a:spcBef>
            </a:pPr>
            <a:r>
              <a:rPr lang="en-US" altLang="en-US"/>
              <a:t>Carson</a:t>
            </a:r>
          </a:p>
          <a:p>
            <a:pPr lvl="2" eaLnBrk="1" hangingPunct="1">
              <a:spcBef>
                <a:spcPct val="0"/>
              </a:spcBef>
            </a:pPr>
            <a:r>
              <a:rPr lang="en-US" altLang="en-US"/>
              <a:t>Cerritos</a:t>
            </a:r>
          </a:p>
          <a:p>
            <a:pPr lvl="2" eaLnBrk="1" hangingPunct="1">
              <a:spcBef>
                <a:spcPct val="0"/>
              </a:spcBef>
            </a:pPr>
            <a:r>
              <a:rPr lang="en-US" altLang="en-US"/>
              <a:t>Hermosa Beach</a:t>
            </a:r>
          </a:p>
          <a:p>
            <a:pPr lvl="2" eaLnBrk="1" hangingPunct="1">
              <a:spcBef>
                <a:spcPct val="0"/>
              </a:spcBef>
            </a:pPr>
            <a:r>
              <a:rPr lang="en-US" altLang="en-US"/>
              <a:t>La Mirada</a:t>
            </a:r>
          </a:p>
          <a:p>
            <a:pPr lvl="2" eaLnBrk="1" hangingPunct="1">
              <a:spcBef>
                <a:spcPct val="0"/>
              </a:spcBef>
            </a:pPr>
            <a:r>
              <a:rPr lang="en-US" altLang="en-US"/>
              <a:t>La Puente</a:t>
            </a:r>
          </a:p>
          <a:p>
            <a:pPr lvl="2" eaLnBrk="1" hangingPunct="1">
              <a:spcBef>
                <a:spcPct val="0"/>
              </a:spcBef>
            </a:pPr>
            <a:r>
              <a:rPr lang="en-US" altLang="en-US"/>
              <a:t>Lawndale</a:t>
            </a:r>
          </a:p>
          <a:p>
            <a:pPr lvl="2" eaLnBrk="1" hangingPunct="1">
              <a:spcBef>
                <a:spcPct val="0"/>
              </a:spcBef>
            </a:pPr>
            <a:r>
              <a:rPr lang="en-US" altLang="en-US"/>
              <a:t>Redondo Beach</a:t>
            </a:r>
          </a:p>
          <a:p>
            <a:pPr lvl="2" eaLnBrk="1" hangingPunct="1">
              <a:spcBef>
                <a:spcPct val="0"/>
              </a:spcBef>
            </a:pPr>
            <a:r>
              <a:rPr lang="en-US" altLang="en-US"/>
              <a:t>San Fernando</a:t>
            </a:r>
          </a:p>
          <a:p>
            <a:pPr lvl="2" eaLnBrk="1" hangingPunct="1">
              <a:spcBef>
                <a:spcPct val="0"/>
              </a:spcBef>
            </a:pPr>
            <a:r>
              <a:rPr lang="en-US" altLang="en-US"/>
              <a:t>Torrance</a:t>
            </a:r>
          </a:p>
          <a:p>
            <a:pPr lvl="2" eaLnBrk="1" hangingPunct="1">
              <a:spcBef>
                <a:spcPct val="0"/>
              </a:spcBef>
            </a:pPr>
            <a:r>
              <a:rPr lang="en-US" altLang="en-US"/>
              <a:t>West Covina</a:t>
            </a:r>
          </a:p>
          <a:p>
            <a:pPr eaLnBrk="1" hangingPunct="1">
              <a:spcBef>
                <a:spcPct val="0"/>
              </a:spcBef>
            </a:pPr>
            <a:endParaRPr lang="en-US" altLang="en-US"/>
          </a:p>
        </p:txBody>
      </p:sp>
      <p:sp>
        <p:nvSpPr>
          <p:cNvPr id="54276" name="Slide Number Placeholder 3">
            <a:extLst>
              <a:ext uri="{FF2B5EF4-FFF2-40B4-BE49-F238E27FC236}">
                <a16:creationId xmlns:a16="http://schemas.microsoft.com/office/drawing/2014/main" id="{54BE6FE5-040F-4805-9460-A27D6AFD9CD9}"/>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62691" indent="-293342" eaLnBrk="0" hangingPunct="0">
              <a:defRPr>
                <a:solidFill>
                  <a:schemeClr val="tx1"/>
                </a:solidFill>
                <a:latin typeface="Arial" panose="020B0604020202020204" pitchFamily="34" charset="0"/>
                <a:cs typeface="Arial" panose="020B0604020202020204" pitchFamily="34" charset="0"/>
              </a:defRPr>
            </a:lvl2pPr>
            <a:lvl3pPr marL="1173370" indent="-234674" eaLnBrk="0" hangingPunct="0">
              <a:defRPr>
                <a:solidFill>
                  <a:schemeClr val="tx1"/>
                </a:solidFill>
                <a:latin typeface="Arial" panose="020B0604020202020204" pitchFamily="34" charset="0"/>
                <a:cs typeface="Arial" panose="020B0604020202020204" pitchFamily="34" charset="0"/>
              </a:defRPr>
            </a:lvl3pPr>
            <a:lvl4pPr marL="1642718" indent="-234674" eaLnBrk="0" hangingPunct="0">
              <a:defRPr>
                <a:solidFill>
                  <a:schemeClr val="tx1"/>
                </a:solidFill>
                <a:latin typeface="Arial" panose="020B0604020202020204" pitchFamily="34" charset="0"/>
                <a:cs typeface="Arial" panose="020B0604020202020204" pitchFamily="34" charset="0"/>
              </a:defRPr>
            </a:lvl4pPr>
            <a:lvl5pPr marL="2112065" indent="-234674" eaLnBrk="0" hangingPunct="0">
              <a:defRPr>
                <a:solidFill>
                  <a:schemeClr val="tx1"/>
                </a:solidFill>
                <a:latin typeface="Arial" panose="020B0604020202020204" pitchFamily="34" charset="0"/>
                <a:cs typeface="Arial" panose="020B0604020202020204" pitchFamily="34" charset="0"/>
              </a:defRPr>
            </a:lvl5pPr>
            <a:lvl6pPr marL="2581414" indent="-23467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50761" indent="-23467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20110" indent="-23467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89457" indent="-23467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38696" eaLnBrk="1" fontAlgn="base" hangingPunct="1">
              <a:spcBef>
                <a:spcPct val="0"/>
              </a:spcBef>
              <a:spcAft>
                <a:spcPct val="0"/>
              </a:spcAft>
              <a:defRPr/>
            </a:pPr>
            <a:fld id="{DAFA911D-4A95-41A2-B4F6-3390A46F4DDB}" type="slidenum">
              <a:rPr lang="en-US" altLang="en-US">
                <a:solidFill>
                  <a:prstClr val="black"/>
                </a:solidFill>
                <a:latin typeface="Calibri" panose="020F0502020204030204" pitchFamily="34" charset="0"/>
              </a:rPr>
              <a:pPr defTabSz="938696" eaLnBrk="1" fontAlgn="base" hangingPunct="1">
                <a:spcBef>
                  <a:spcPct val="0"/>
                </a:spcBef>
                <a:spcAft>
                  <a:spcPct val="0"/>
                </a:spcAft>
                <a:defRPr/>
              </a:pPr>
              <a:t>81</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3346195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977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715351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984656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4190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516F42-0F1E-45B2-A836-5BE15454CE9A}" type="datetime1">
              <a:rPr lang="en-US" smtClean="0">
                <a:solidFill>
                  <a:prstClr val="black">
                    <a:tint val="75000"/>
                  </a:prstClr>
                </a:solidFill>
              </a:rPr>
              <a:t>4/26/2026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111FA1-5AF9-0647-B31D-D6250D4530A3}" type="slidenum">
              <a:rPr lang="en-US" smtClean="0">
                <a:solidFill>
                  <a:prstClr val="black">
                    <a:tint val="75000"/>
                  </a:prstClr>
                </a:solidFill>
              </a:rPr>
              <a:pPr/>
              <a:t>‹#›</a:t>
            </a:fld>
            <a:endParaRPr lang="en-US">
              <a:solidFill>
                <a:prstClr val="black">
                  <a:tint val="75000"/>
                </a:prstClr>
              </a:solidFill>
            </a:endParaRPr>
          </a:p>
        </p:txBody>
      </p:sp>
      <p:sp>
        <p:nvSpPr>
          <p:cNvPr id="8" name="Text Placeholder 7"/>
          <p:cNvSpPr>
            <a:spLocks noGrp="1"/>
          </p:cNvSpPr>
          <p:nvPr>
            <p:ph type="body" sz="quarter" idx="13" hasCustomPrompt="1"/>
          </p:nvPr>
        </p:nvSpPr>
        <p:spPr>
          <a:xfrm>
            <a:off x="609600" y="5791200"/>
            <a:ext cx="9939867" cy="565150"/>
          </a:xfrm>
        </p:spPr>
        <p:txBody>
          <a:bodyPr/>
          <a:lstStyle>
            <a:lvl1pPr marL="91440" indent="-91440">
              <a:lnSpc>
                <a:spcPts val="900"/>
              </a:lnSpc>
              <a:spcBef>
                <a:spcPts val="0"/>
              </a:spcBef>
              <a:spcAft>
                <a:spcPts val="100"/>
              </a:spcAft>
              <a:buClr>
                <a:schemeClr val="tx1"/>
              </a:buClr>
              <a:buFont typeface="+mj-lt"/>
              <a:buAutoNum type="arabicPeriod"/>
              <a:defRPr sz="900" baseline="0"/>
            </a:lvl1pPr>
          </a:lstStyle>
          <a:p>
            <a:pPr lvl="0"/>
            <a:r>
              <a:rPr lang="en-US" dirty="0"/>
              <a:t>Click to edit Master footnote</a:t>
            </a:r>
          </a:p>
        </p:txBody>
      </p:sp>
    </p:spTree>
    <p:extLst>
      <p:ext uri="{BB962C8B-B14F-4D97-AF65-F5344CB8AC3E}">
        <p14:creationId xmlns:p14="http://schemas.microsoft.com/office/powerpoint/2010/main" val="3709697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563880" y="245147"/>
            <a:ext cx="11155680" cy="797416"/>
          </a:xfrm>
        </p:spPr>
        <p:txBody>
          <a:bodyPr>
            <a:normAutofit/>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563880" y="1270933"/>
            <a:ext cx="11155680" cy="4901268"/>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stStyle>
          <a:p>
            <a:pPr lvl="0"/>
            <a:r>
              <a:rPr lang="en-US" dirty="0"/>
              <a:t>Click to edit Master text styles</a:t>
            </a:r>
          </a:p>
          <a:p>
            <a:pPr lvl="1"/>
            <a:r>
              <a:rPr lang="en-US" dirty="0"/>
              <a:t>Second level</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910046" y="6400571"/>
            <a:ext cx="3179064" cy="365125"/>
          </a:xfrm>
        </p:spPr>
        <p:txBody>
          <a:bodyPr/>
          <a:lstStyle>
            <a:lvl1pPr>
              <a:defRPr>
                <a:latin typeface="Calibri" panose="020F0502020204030204" pitchFamily="34" charset="0"/>
                <a:cs typeface="Calibri" panose="020F0502020204030204" pitchFamily="34" charset="0"/>
              </a:defRPr>
            </a:lvl1pPr>
          </a:lstStyle>
          <a:p>
            <a:fld id="{B2DC25EE-239B-4C5F-AAD1-255A7D5F1EE2}" type="slidenum">
              <a:rPr lang="en-US" smtClean="0"/>
              <a:pPr/>
              <a:t>‹#›</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7926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69906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518160" y="249152"/>
            <a:ext cx="11155680" cy="730681"/>
          </a:xfrm>
        </p:spPr>
        <p:txBody>
          <a:bodyPr>
            <a:normAutofit/>
          </a:bodyPr>
          <a:lstStyle>
            <a:lvl1pPr algn="ct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518160" y="1182848"/>
            <a:ext cx="5535168" cy="4989352"/>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5" y="1182848"/>
            <a:ext cx="5327905" cy="4989352"/>
          </a:xfrm>
        </p:spPr>
        <p:txBody>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9342831" y="6375215"/>
            <a:ext cx="2743200" cy="365125"/>
          </a:xfrm>
        </p:spPr>
        <p:txBody>
          <a:bodyPr/>
          <a:lstStyle>
            <a:lvl1pPr>
              <a:defRPr>
                <a:latin typeface="Calibri" panose="020F0502020204030204" pitchFamily="34" charset="0"/>
                <a:cs typeface="Calibri" panose="020F0502020204030204" pitchFamily="34" charset="0"/>
              </a:defRPr>
            </a:lvl1pPr>
          </a:lstStyle>
          <a:p>
            <a:fld id="{B2DC25EE-239B-4C5F-AAD1-255A7D5F1EE2}" type="slidenum">
              <a:rPr lang="en-US" smtClean="0"/>
              <a:pPr/>
              <a:t>‹#›</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3306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807375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a:xfrm>
            <a:off x="9321274" y="6369066"/>
            <a:ext cx="2743200" cy="365125"/>
          </a:xfrm>
        </p:spPr>
        <p:txBody>
          <a:bodyPr/>
          <a:lstStyle>
            <a:lvl1pPr>
              <a:defRPr>
                <a:latin typeface="Calibri" panose="020F0502020204030204" pitchFamily="34" charset="0"/>
                <a:cs typeface="Calibri" panose="020F0502020204030204" pitchFamily="34" charset="0"/>
              </a:defRPr>
            </a:lvl1pPr>
          </a:lstStyle>
          <a:p>
            <a:fld id="{B2DC25EE-239B-4C5F-AAD1-255A7D5F1EE2}" type="slidenum">
              <a:rPr lang="en-US" smtClean="0"/>
              <a:pPr/>
              <a:t>‹#›</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4370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5" name="Slide Number Placeholder 5">
            <a:extLst>
              <a:ext uri="{FF2B5EF4-FFF2-40B4-BE49-F238E27FC236}">
                <a16:creationId xmlns:a16="http://schemas.microsoft.com/office/drawing/2014/main" id="{EE45651D-FCA4-4BB9-B44C-6CFDF3E77528}"/>
              </a:ext>
            </a:extLst>
          </p:cNvPr>
          <p:cNvSpPr>
            <a:spLocks noGrp="1"/>
          </p:cNvSpPr>
          <p:nvPr>
            <p:ph type="sldNum" sz="quarter" idx="12"/>
          </p:nvPr>
        </p:nvSpPr>
        <p:spPr>
          <a:xfrm>
            <a:off x="8910046" y="6400571"/>
            <a:ext cx="3179064" cy="365125"/>
          </a:xfrm>
        </p:spPr>
        <p:txBody>
          <a:bodyPr/>
          <a:lstStyle>
            <a:lvl1pPr>
              <a:defRPr>
                <a:latin typeface="Calibri" panose="020F0502020204030204" pitchFamily="34" charset="0"/>
                <a:cs typeface="Calibri" panose="020F0502020204030204" pitchFamily="34" charset="0"/>
              </a:defRPr>
            </a:lvl1pPr>
          </a:lstStyle>
          <a:p>
            <a:fld id="{B2DC25EE-239B-4C5F-AAD1-255A7D5F1EE2}" type="slidenum">
              <a:rPr lang="en-US" smtClean="0"/>
              <a:pPr/>
              <a:t>‹#›</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2255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28409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41791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43392487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1" r:id="rId6"/>
    <p:sldLayoutId id="2147483697" r:id="rId7"/>
    <p:sldLayoutId id="2147483698" r:id="rId8"/>
    <p:sldLayoutId id="2147483699" r:id="rId9"/>
    <p:sldLayoutId id="2147483700" r:id="rId10"/>
    <p:sldLayoutId id="2147483702" r:id="rId11"/>
    <p:sldLayoutId id="2147483709" r:id="rId1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chart" Target="../charts/chart5.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8.xml"/><Relationship Id="rId1" Type="http://schemas.openxmlformats.org/officeDocument/2006/relationships/slideLayout" Target="../slideLayouts/slideLayout4.xml"/><Relationship Id="rId4" Type="http://schemas.openxmlformats.org/officeDocument/2006/relationships/hyperlink" Target="https://www.childhealthdata.or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dc.gov/brfss/brfssprevalence/" TargetMode="External"/><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5.svg"/><Relationship Id="rId2" Type="http://schemas.openxmlformats.org/officeDocument/2006/relationships/chart" Target="../charts/chart11.xml"/><Relationship Id="rId1" Type="http://schemas.openxmlformats.org/officeDocument/2006/relationships/slideLayout" Target="../slideLayouts/slideLayout4.xml"/><Relationship Id="rId6" Type="http://schemas.openxmlformats.org/officeDocument/2006/relationships/image" Target="../media/image14.svg"/><Relationship Id="rId5" Type="http://schemas.openxmlformats.org/officeDocument/2006/relationships/hyperlink" Target="https://www.cdc.gov/brfss/brfssprevalence/" TargetMode="External"/><Relationship Id="rId4" Type="http://schemas.openxmlformats.org/officeDocument/2006/relationships/image" Target="../media/image13.svg"/></Relationships>
</file>

<file path=ppt/slides/_rels/slide22.xml.rels><?xml version="1.0" encoding="UTF-8" standalone="yes"?>
<Relationships xmlns="http://schemas.openxmlformats.org/package/2006/relationships"><Relationship Id="rId3" Type="http://schemas.openxmlformats.org/officeDocument/2006/relationships/hyperlink" Target="https://www.cdc.gov/brfss/brfssprevalence/" TargetMode="External"/><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cdc.gov/brfss/brfssprevalence/" TargetMode="External"/><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chart" Target="../charts/chart14.xml"/><Relationship Id="rId1" Type="http://schemas.openxmlformats.org/officeDocument/2006/relationships/slideLayout" Target="../slideLayouts/slideLayout4.xml"/><Relationship Id="rId5" Type="http://schemas.openxmlformats.org/officeDocument/2006/relationships/image" Target="../media/image9.svg"/><Relationship Id="rId4" Type="http://schemas.openxmlformats.org/officeDocument/2006/relationships/hyperlink" Target="https://www.cdc.gov/brfss/brfssprevalenc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cdc.gov/brfss/brfssprevalence/" TargetMode="External"/><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hyperlink" Target="https://healthpolicy.ucla.edu/our-work/askchis" TargetMode="External"/><Relationship Id="rId7" Type="http://schemas.openxmlformats.org/officeDocument/2006/relationships/image" Target="../media/image19.svg"/><Relationship Id="rId2" Type="http://schemas.openxmlformats.org/officeDocument/2006/relationships/chart" Target="../charts/chart17.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28.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1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explorer.ccrcal.org/" TargetMode="External"/><Relationship Id="rId2" Type="http://schemas.openxmlformats.org/officeDocument/2006/relationships/hyperlink" Target="https://statecancerprofiles.cancer.gov/" TargetMode="Externa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44.xml"/><Relationship Id="rId18" Type="http://schemas.openxmlformats.org/officeDocument/2006/relationships/slide" Target="slide61.xml"/><Relationship Id="rId3" Type="http://schemas.openxmlformats.org/officeDocument/2006/relationships/slide" Target="slide10.xml"/><Relationship Id="rId7" Type="http://schemas.openxmlformats.org/officeDocument/2006/relationships/slide" Target="slide23.xml"/><Relationship Id="rId12" Type="http://schemas.openxmlformats.org/officeDocument/2006/relationships/slide" Target="slide41.xml"/><Relationship Id="rId17" Type="http://schemas.openxmlformats.org/officeDocument/2006/relationships/slide" Target="slide58.xml"/><Relationship Id="rId2" Type="http://schemas.openxmlformats.org/officeDocument/2006/relationships/slide" Target="slide7.xml"/><Relationship Id="rId16" Type="http://schemas.openxmlformats.org/officeDocument/2006/relationships/slide" Target="slide53.xml"/><Relationship Id="rId1" Type="http://schemas.openxmlformats.org/officeDocument/2006/relationships/slideLayout" Target="../slideLayouts/slideLayout2.xml"/><Relationship Id="rId6" Type="http://schemas.openxmlformats.org/officeDocument/2006/relationships/slide" Target="slide20.xml"/><Relationship Id="rId11" Type="http://schemas.openxmlformats.org/officeDocument/2006/relationships/slide" Target="slide38.xml"/><Relationship Id="rId5" Type="http://schemas.openxmlformats.org/officeDocument/2006/relationships/slide" Target="slide16.xml"/><Relationship Id="rId15" Type="http://schemas.openxmlformats.org/officeDocument/2006/relationships/slide" Target="slide50.xml"/><Relationship Id="rId10" Type="http://schemas.openxmlformats.org/officeDocument/2006/relationships/slide" Target="slide35.xml"/><Relationship Id="rId4" Type="http://schemas.openxmlformats.org/officeDocument/2006/relationships/slide" Target="slide13.xml"/><Relationship Id="rId9" Type="http://schemas.openxmlformats.org/officeDocument/2006/relationships/slide" Target="slide29.xml"/><Relationship Id="rId14" Type="http://schemas.openxmlformats.org/officeDocument/2006/relationships/slide" Target="slide46.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explorer.ccrcal.org/" TargetMode="Externa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hyperlink" Target="https://explorer.ccrcal.org/" TargetMode="External"/><Relationship Id="rId2" Type="http://schemas.openxmlformats.org/officeDocument/2006/relationships/hyperlink" Target="https://statecancerprofiles.cancer.gov/" TargetMode="Externa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explorer.ccrcal.org/" TargetMode="Externa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19.xml"/><Relationship Id="rId1" Type="http://schemas.openxmlformats.org/officeDocument/2006/relationships/slideLayout" Target="../slideLayouts/slideLayout4.xml"/><Relationship Id="rId4" Type="http://schemas.openxmlformats.org/officeDocument/2006/relationships/hyperlink" Target="https://www.childhealthdata.org/"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0.xml"/><Relationship Id="rId1" Type="http://schemas.openxmlformats.org/officeDocument/2006/relationships/slideLayout" Target="../slideLayouts/slideLayout4.xml"/><Relationship Id="rId4" Type="http://schemas.openxmlformats.org/officeDocument/2006/relationships/image" Target="../media/image28.svg"/></Relationships>
</file>

<file path=ppt/slides/_rels/slide37.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2.xml"/><Relationship Id="rId1" Type="http://schemas.openxmlformats.org/officeDocument/2006/relationships/slideLayout" Target="../slideLayouts/slideLayout4.xml"/><Relationship Id="rId4" Type="http://schemas.openxmlformats.org/officeDocument/2006/relationships/hyperlink" Target="https://www.childhealthdata.or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3.xml"/><Relationship Id="rId1" Type="http://schemas.openxmlformats.org/officeDocument/2006/relationships/slideLayout" Target="../slideLayouts/slideLayout4.xml"/><Relationship Id="rId4" Type="http://schemas.openxmlformats.org/officeDocument/2006/relationships/image" Target="../media/image28.svg"/></Relationships>
</file>

<file path=ppt/slides/_rels/slide4.xml.rels><?xml version="1.0" encoding="UTF-8" standalone="yes"?>
<Relationships xmlns="http://schemas.openxmlformats.org/package/2006/relationships"><Relationship Id="rId8" Type="http://schemas.openxmlformats.org/officeDocument/2006/relationships/slide" Target="slide85.xml"/><Relationship Id="rId3" Type="http://schemas.openxmlformats.org/officeDocument/2006/relationships/slide" Target="slide68.xml"/><Relationship Id="rId7" Type="http://schemas.openxmlformats.org/officeDocument/2006/relationships/slide" Target="slide83.xml"/><Relationship Id="rId2"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79.xml"/><Relationship Id="rId11" Type="http://schemas.openxmlformats.org/officeDocument/2006/relationships/slide" Target="slide89.xml"/><Relationship Id="rId5" Type="http://schemas.openxmlformats.org/officeDocument/2006/relationships/slide" Target="slide76.xml"/><Relationship Id="rId10" Type="http://schemas.openxmlformats.org/officeDocument/2006/relationships/slide" Target="slide87.xml"/><Relationship Id="rId4" Type="http://schemas.openxmlformats.org/officeDocument/2006/relationships/slide" Target="slide73.xml"/><Relationship Id="rId9" Type="http://schemas.openxmlformats.org/officeDocument/2006/relationships/slide" Target="slide86.xml"/></Relationships>
</file>

<file path=ppt/slides/_rels/slide40.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5.xml"/><Relationship Id="rId1" Type="http://schemas.openxmlformats.org/officeDocument/2006/relationships/slideLayout" Target="../slideLayouts/slideLayout4.xml"/><Relationship Id="rId4" Type="http://schemas.openxmlformats.org/officeDocument/2006/relationships/hyperlink" Target="https://www.cdc.gov/brfss/brfssprevalence/"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hyperlink" Target="https://healthpolicy.ucla.edu/our-work/askchis" TargetMode="External"/><Relationship Id="rId2" Type="http://schemas.openxmlformats.org/officeDocument/2006/relationships/chart" Target="../charts/chart26.xml"/><Relationship Id="rId1" Type="http://schemas.openxmlformats.org/officeDocument/2006/relationships/slideLayout" Target="../slideLayouts/slideLayout4.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_rels/slide43.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7.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8.xml"/><Relationship Id="rId1" Type="http://schemas.openxmlformats.org/officeDocument/2006/relationships/slideLayout" Target="../slideLayouts/slideLayout4.xml"/><Relationship Id="rId4" Type="http://schemas.openxmlformats.org/officeDocument/2006/relationships/hyperlink" Target="https://www.cdc.gov/cdi/index.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2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chart" Target="../charts/chart31.xml"/><Relationship Id="rId1" Type="http://schemas.openxmlformats.org/officeDocument/2006/relationships/slideLayout" Target="../slideLayouts/slideLayout4.xml"/><Relationship Id="rId6" Type="http://schemas.openxmlformats.org/officeDocument/2006/relationships/image" Target="../media/image32.svg"/><Relationship Id="rId5" Type="http://schemas.openxmlformats.org/officeDocument/2006/relationships/image" Target="../media/image30.svg"/><Relationship Id="rId4" Type="http://schemas.openxmlformats.org/officeDocument/2006/relationships/image" Target="../media/image29.svg"/></Relationships>
</file>

<file path=ppt/slides/_rels/slide48.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s://data.chhs.ca.gov/dataset/test-dhcs-utilization-measures-and-sealant-data-by-county-calendar-year-2013-to-2021" TargetMode="External"/><Relationship Id="rId2" Type="http://schemas.openxmlformats.org/officeDocument/2006/relationships/chart" Target="../charts/chart33.xml"/><Relationship Id="rId1" Type="http://schemas.openxmlformats.org/officeDocument/2006/relationships/slideLayout" Target="../slideLayouts/slideLayout4.xml"/><Relationship Id="rId4" Type="http://schemas.openxmlformats.org/officeDocument/2006/relationships/hyperlink" Target="https://www.medicaid.gov/medicaid/benefits/early-and-periodic-screening-diagnostic-and-treatment/epsdt-data"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data.chhs.ca.gov/dataset/test-dhcs-utilization-measures-and-sealant-data-by-county-calendar-year-2013-to-2021" TargetMode="External"/><Relationship Id="rId2" Type="http://schemas.openxmlformats.org/officeDocument/2006/relationships/chart" Target="../charts/chart34.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s://data.chhs.ca.gov/dataset/test-dhcs-utilization-measures-and-sealant-data-by-county-calendar-year-2013-to-2021" TargetMode="External"/><Relationship Id="rId2" Type="http://schemas.openxmlformats.org/officeDocument/2006/relationships/chart" Target="../charts/chart35.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3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37.xml"/><Relationship Id="rId1" Type="http://schemas.openxmlformats.org/officeDocument/2006/relationships/slideLayout" Target="../slideLayouts/slideLayout4.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hyperlink" Target="https://healthpolicy.ucla.edu/our-work/askchis" TargetMode="Externa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39.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hyperlink" Target="https://www.maxpixel.net/Sad-Lonely-Child-Sitting-Jeans-Cry-In-The-Door-1816400" TargetMode="External"/><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4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41.xml"/><Relationship Id="rId1" Type="http://schemas.openxmlformats.org/officeDocument/2006/relationships/slideLayout" Target="../slideLayouts/slideLayout4.xml"/><Relationship Id="rId5" Type="http://schemas.openxmlformats.org/officeDocument/2006/relationships/image" Target="../media/image36.sv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42.xml"/><Relationship Id="rId1" Type="http://schemas.openxmlformats.org/officeDocument/2006/relationships/slideLayout" Target="../slideLayouts/slideLayout4.xml"/><Relationship Id="rId4" Type="http://schemas.openxmlformats.org/officeDocument/2006/relationships/chart" Target="../charts/chart43.xml"/></Relationships>
</file>

<file path=ppt/slides/_rels/slide6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44.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hyperlink" Target="https://healthpolicy.ucla.edu/our-work/askchis" TargetMode="Externa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46.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hyperlink" Target="https://healthpolicy.ucla.edu/our-work/askchis" TargetMode="External"/><Relationship Id="rId7" Type="http://schemas.openxmlformats.org/officeDocument/2006/relationships/image" Target="../media/image39.svg"/><Relationship Id="rId2" Type="http://schemas.openxmlformats.org/officeDocument/2006/relationships/chart" Target="../charts/chart47.xml"/><Relationship Id="rId1" Type="http://schemas.openxmlformats.org/officeDocument/2006/relationships/slideLayout" Target="../slideLayouts/slideLayout4.xml"/><Relationship Id="rId6" Type="http://schemas.openxmlformats.org/officeDocument/2006/relationships/image" Target="../media/image38.svg"/><Relationship Id="rId5" Type="http://schemas.openxmlformats.org/officeDocument/2006/relationships/image" Target="../media/image35.sv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hyperlink" Target="https://healthpolicy.ucla.edu/our-work/askchis" TargetMode="External"/><Relationship Id="rId2" Type="http://schemas.openxmlformats.org/officeDocument/2006/relationships/chart" Target="../charts/chart48.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hyperlink" Target="https://www.pexels.com/photo/female-dentist-treating-her-patient-3881325/" TargetMode="External"/><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data.chhs.ca.gov/dataset/test-dhcs-utilization-measures-and-sealant-data-by-county-calendar-year-2013-to-2021" TargetMode="External"/><Relationship Id="rId2" Type="http://schemas.openxmlformats.org/officeDocument/2006/relationships/chart" Target="../charts/chart49.xml"/><Relationship Id="rId1" Type="http://schemas.openxmlformats.org/officeDocument/2006/relationships/slideLayout" Target="../slideLayouts/slideLayout4.xml"/><Relationship Id="rId4" Type="http://schemas.openxmlformats.org/officeDocument/2006/relationships/hyperlink" Target="https://www.medicaid.gov/medicaid/benefits/early-and-periodic-screening-diagnostic-and-treatment/epsdt-data"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data.chhs.ca.gov/dataset/test-dhcs-utilization-measures-and-sealant-data-by-county-calendar-year-2013-to-2021" TargetMode="External"/><Relationship Id="rId2" Type="http://schemas.openxmlformats.org/officeDocument/2006/relationships/chart" Target="../charts/chart50.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hyperlink" Target="https://data.chhs.ca.gov/dataset/test-dhcs-utilization-measures-and-sealant-data-by-county-calendar-year-2013-to-2021" TargetMode="External"/><Relationship Id="rId2" Type="http://schemas.openxmlformats.org/officeDocument/2006/relationships/chart" Target="../charts/chart51.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hyperlink" Target="https://data.chhs.ca.gov/dataset/test-dhcs-utilization-measures-and-sealant-data-by-county-calendar-year-2013-to-2021" TargetMode="External"/><Relationship Id="rId2" Type="http://schemas.openxmlformats.org/officeDocument/2006/relationships/chart" Target="../charts/chart52.xml"/><Relationship Id="rId1" Type="http://schemas.openxmlformats.org/officeDocument/2006/relationships/slideLayout" Target="../slideLayouts/slideLayout4.xml"/><Relationship Id="rId4" Type="http://schemas.openxmlformats.org/officeDocument/2006/relationships/hyperlink" Target="https://www.medicaid.gov/medicaid/benefits/early-and-periodic-screening-diagnostic-and-treatment/epsdt-data" TargetMode="External"/></Relationships>
</file>

<file path=ppt/slides/_rels/slide77.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hyperlink" Target="https://data.chhs.ca.gov/dataset/test-dhcs-utilization-measures-and-sealant-data-by-county-calendar-year-2013-to-2021" TargetMode="Externa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hyperlink" Target="https://www.cdc.gov/fluoridation/php/statistics/2022-water-fluoridation-statistics.html" TargetMode="External"/><Relationship Id="rId2" Type="http://schemas.openxmlformats.org/officeDocument/2006/relationships/chart" Target="../charts/chart5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chart" Target="../charts/chart2.xml"/><Relationship Id="rId1" Type="http://schemas.openxmlformats.org/officeDocument/2006/relationships/slideLayout" Target="../slideLayouts/slideLayout4.xml"/><Relationship Id="rId5" Type="http://schemas.openxmlformats.org/officeDocument/2006/relationships/image" Target="../media/image8.svg"/><Relationship Id="rId4" Type="http://schemas.openxmlformats.org/officeDocument/2006/relationships/image" Target="../media/image7.svg"/></Relationships>
</file>

<file path=ppt/slides/_rels/slide80.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hyperlink" Target="https://www.dca.ca.gov/consumers/public_info/index.shtml" TargetMode="External"/><Relationship Id="rId2" Type="http://schemas.openxmlformats.org/officeDocument/2006/relationships/chart" Target="../charts/chart57.xml"/><Relationship Id="rId1" Type="http://schemas.openxmlformats.org/officeDocument/2006/relationships/slideLayout" Target="../slideLayouts/slideLayout4.xml"/><Relationship Id="rId4" Type="http://schemas.openxmlformats.org/officeDocument/2006/relationships/hyperlink" Target="https://www.ada.org/resources/research/health-policy-institute/dentist-workforce"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data.chhs.ca.gov/dataset/profile-of-enrolled-medi-cal-dental-fee-for-service-ffs-providers-and-safety-net-clinics-sncs" TargetMode="External"/><Relationship Id="rId2" Type="http://schemas.openxmlformats.org/officeDocument/2006/relationships/chart" Target="../charts/chart58.xml"/><Relationship Id="rId1" Type="http://schemas.openxmlformats.org/officeDocument/2006/relationships/slideLayout" Target="../slideLayouts/slideLayout4.xml"/><Relationship Id="rId4" Type="http://schemas.openxmlformats.org/officeDocument/2006/relationships/hyperlink" Target="https://www.dhcs.ca.gov/services/Pages/DentalReports.aspx"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data.hrsa.gov/maps/map-tool/" TargetMode="Externa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8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chart" Target="../charts/chart60.xml"/><Relationship Id="rId1" Type="http://schemas.openxmlformats.org/officeDocument/2006/relationships/slideLayout" Target="../slideLayouts/slideLayout4.xml"/><Relationship Id="rId4" Type="http://schemas.openxmlformats.org/officeDocument/2006/relationships/image" Target="../media/image30.svg"/></Relationships>
</file>

<file path=ppt/slides/_rels/slide91.xml.rels><?xml version="1.0" encoding="UTF-8" standalone="yes"?>
<Relationships xmlns="http://schemas.openxmlformats.org/package/2006/relationships"><Relationship Id="rId3" Type="http://schemas.openxmlformats.org/officeDocument/2006/relationships/hyperlink" Target="mailto:oralhealth@ph.lacounty.gov" TargetMode="External"/><Relationship Id="rId2" Type="http://schemas.openxmlformats.org/officeDocument/2006/relationships/image" Target="../media/image50.emf"/><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hyperlink" Target="http://publichealth.lacounty.gov/o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Beverly Hill City Hall">
            <a:extLst>
              <a:ext uri="{FF2B5EF4-FFF2-40B4-BE49-F238E27FC236}">
                <a16:creationId xmlns:a16="http://schemas.microsoft.com/office/drawing/2014/main" id="{11F7A2DE-6192-4194-88B0-394729F7EC75}"/>
              </a:ext>
            </a:extLst>
          </p:cNvPr>
          <p:cNvPicPr>
            <a:picLocks noChangeAspect="1"/>
          </p:cNvPicPr>
          <p:nvPr/>
        </p:nvPicPr>
        <p:blipFill rotWithShape="1">
          <a:blip r:embed="rId2">
            <a:extLst>
              <a:ext uri="{28A0092B-C50C-407E-A947-70E740481C1C}">
                <a14:useLocalDpi xmlns:a14="http://schemas.microsoft.com/office/drawing/2010/main" val="0"/>
              </a:ext>
            </a:extLst>
          </a:blip>
          <a:srcRect t="7865" b="7865"/>
          <a:stretch/>
        </p:blipFill>
        <p:spPr>
          <a:xfrm>
            <a:off x="0" y="10"/>
            <a:ext cx="12191980" cy="6857990"/>
          </a:xfrm>
          <a:prstGeom prst="rect">
            <a:avLst/>
          </a:prstGeom>
        </p:spPr>
      </p:pic>
      <p:sp>
        <p:nvSpPr>
          <p:cNvPr id="2" name="Title 1">
            <a:extLst>
              <a:ext uri="{FF2B5EF4-FFF2-40B4-BE49-F238E27FC236}">
                <a16:creationId xmlns:a16="http://schemas.microsoft.com/office/drawing/2014/main" id="{CF02A7EA-CDF1-47EB-AD33-A1A7CED376EE}"/>
              </a:ext>
            </a:extLst>
          </p:cNvPr>
          <p:cNvSpPr>
            <a:spLocks noGrp="1"/>
          </p:cNvSpPr>
          <p:nvPr>
            <p:ph type="ctrTitle"/>
          </p:nvPr>
        </p:nvSpPr>
        <p:spPr>
          <a:xfrm>
            <a:off x="249150" y="53926"/>
            <a:ext cx="9078562" cy="2231333"/>
          </a:xfrm>
        </p:spPr>
        <p:txBody>
          <a:bodyPr>
            <a:normAutofit/>
          </a:bodyPr>
          <a:lstStyle/>
          <a:p>
            <a:r>
              <a:rPr lang="en-US" sz="3400" dirty="0">
                <a:solidFill>
                  <a:schemeClr val="tx2"/>
                </a:solidFill>
              </a:rPr>
              <a:t>Chartbook:</a:t>
            </a:r>
            <a:br>
              <a:rPr lang="en-US" sz="3400" dirty="0">
                <a:solidFill>
                  <a:schemeClr val="tx2"/>
                </a:solidFill>
              </a:rPr>
            </a:br>
            <a:r>
              <a:rPr lang="en-US" sz="3400" dirty="0">
                <a:solidFill>
                  <a:schemeClr val="tx2"/>
                </a:solidFill>
              </a:rPr>
              <a:t>The Oral Health of</a:t>
            </a:r>
            <a:br>
              <a:rPr lang="en-US" sz="3400" dirty="0">
                <a:solidFill>
                  <a:schemeClr val="tx2"/>
                </a:solidFill>
              </a:rPr>
            </a:br>
            <a:r>
              <a:rPr lang="en-US" sz="3400" dirty="0">
                <a:solidFill>
                  <a:schemeClr val="tx2"/>
                </a:solidFill>
              </a:rPr>
              <a:t>Los Angeles County’s</a:t>
            </a:r>
            <a:br>
              <a:rPr lang="en-US" sz="3400" dirty="0">
                <a:solidFill>
                  <a:schemeClr val="tx2"/>
                </a:solidFill>
              </a:rPr>
            </a:br>
            <a:r>
              <a:rPr lang="en-US" sz="3400" dirty="0">
                <a:solidFill>
                  <a:schemeClr val="tx2"/>
                </a:solidFill>
              </a:rPr>
              <a:t>Residents</a:t>
            </a:r>
          </a:p>
        </p:txBody>
      </p:sp>
      <p:sp>
        <p:nvSpPr>
          <p:cNvPr id="3" name="Subtitle 2">
            <a:extLst>
              <a:ext uri="{FF2B5EF4-FFF2-40B4-BE49-F238E27FC236}">
                <a16:creationId xmlns:a16="http://schemas.microsoft.com/office/drawing/2014/main" id="{5D976794-5DFA-4409-957A-AEE1649E3150}"/>
              </a:ext>
            </a:extLst>
          </p:cNvPr>
          <p:cNvSpPr>
            <a:spLocks noGrp="1"/>
          </p:cNvSpPr>
          <p:nvPr>
            <p:ph type="subTitle" idx="1"/>
          </p:nvPr>
        </p:nvSpPr>
        <p:spPr>
          <a:xfrm>
            <a:off x="278785" y="3822021"/>
            <a:ext cx="9078562" cy="592975"/>
          </a:xfrm>
        </p:spPr>
        <p:txBody>
          <a:bodyPr anchor="ctr">
            <a:noAutofit/>
          </a:bodyPr>
          <a:lstStyle/>
          <a:p>
            <a:pPr>
              <a:lnSpc>
                <a:spcPct val="100000"/>
              </a:lnSpc>
              <a:spcBef>
                <a:spcPts val="0"/>
              </a:spcBef>
              <a:spcAft>
                <a:spcPts val="300"/>
              </a:spcAft>
            </a:pPr>
            <a:r>
              <a:rPr lang="en-US" sz="1400" dirty="0"/>
              <a:t>LA  County Department of Public Health</a:t>
            </a:r>
          </a:p>
          <a:p>
            <a:pPr>
              <a:lnSpc>
                <a:spcPct val="100000"/>
              </a:lnSpc>
              <a:spcBef>
                <a:spcPts val="0"/>
              </a:spcBef>
              <a:spcAft>
                <a:spcPts val="300"/>
              </a:spcAft>
            </a:pPr>
            <a:r>
              <a:rPr lang="en-US" sz="1400" dirty="0"/>
              <a:t>Oral Health Program</a:t>
            </a:r>
          </a:p>
          <a:p>
            <a:pPr>
              <a:lnSpc>
                <a:spcPct val="100000"/>
              </a:lnSpc>
              <a:spcBef>
                <a:spcPts val="0"/>
              </a:spcBef>
              <a:spcAft>
                <a:spcPts val="300"/>
              </a:spcAft>
            </a:pPr>
            <a:r>
              <a:rPr lang="en-US" sz="1400" dirty="0"/>
              <a:t>May 2026</a:t>
            </a:r>
          </a:p>
        </p:txBody>
      </p:sp>
      <p:pic>
        <p:nvPicPr>
          <p:cNvPr id="6" name="Picture 5" descr="Text&#10;&#10;Description automatically generated with medium confidence">
            <a:extLst>
              <a:ext uri="{FF2B5EF4-FFF2-40B4-BE49-F238E27FC236}">
                <a16:creationId xmlns:a16="http://schemas.microsoft.com/office/drawing/2014/main" id="{42D6C228-FA3B-401B-8923-4E8D9BF9C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91323" y="442599"/>
            <a:ext cx="1455691" cy="468323"/>
          </a:xfrm>
          <a:prstGeom prst="rect">
            <a:avLst/>
          </a:prstGeom>
        </p:spPr>
      </p:pic>
      <p:pic>
        <p:nvPicPr>
          <p:cNvPr id="7" name="Picture 6" descr="Logo&#10;&#10;Description automatically generated">
            <a:extLst>
              <a:ext uri="{FF2B5EF4-FFF2-40B4-BE49-F238E27FC236}">
                <a16:creationId xmlns:a16="http://schemas.microsoft.com/office/drawing/2014/main" id="{FB644662-1B62-46C6-88C3-3E85CF9508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2698" y="379892"/>
            <a:ext cx="597876" cy="597876"/>
          </a:xfrm>
          <a:prstGeom prst="rect">
            <a:avLst/>
          </a:prstGeom>
        </p:spPr>
      </p:pic>
      <p:sp>
        <p:nvSpPr>
          <p:cNvPr id="8" name="TextBox 7">
            <a:extLst>
              <a:ext uri="{FF2B5EF4-FFF2-40B4-BE49-F238E27FC236}">
                <a16:creationId xmlns:a16="http://schemas.microsoft.com/office/drawing/2014/main" id="{AD6A39A7-E4E0-48EB-B8BE-DB4BB1D57E8D}"/>
              </a:ext>
            </a:extLst>
          </p:cNvPr>
          <p:cNvSpPr txBox="1"/>
          <p:nvPr/>
        </p:nvSpPr>
        <p:spPr>
          <a:xfrm>
            <a:off x="278785" y="4414996"/>
            <a:ext cx="2922980" cy="830997"/>
          </a:xfrm>
          <a:prstGeom prst="rect">
            <a:avLst/>
          </a:prstGeom>
          <a:noFill/>
        </p:spPr>
        <p:txBody>
          <a:bodyPr wrap="none" rtlCol="0">
            <a:spAutoFit/>
          </a:bodyPr>
          <a:lstStyle/>
          <a:p>
            <a:pPr algn="l"/>
            <a:endParaRPr lang="en-US" sz="1200" i="0" u="none" strike="noStrike" baseline="0" dirty="0">
              <a:latin typeface="Calibri" panose="020F0502020204030204" pitchFamily="34" charset="0"/>
              <a:cs typeface="Calibri" panose="020F0502020204030204" pitchFamily="34" charset="0"/>
            </a:endParaRPr>
          </a:p>
          <a:p>
            <a:r>
              <a:rPr lang="en-US" sz="1200" i="0" u="none" strike="noStrike" baseline="0" dirty="0">
                <a:latin typeface="+mj-lt"/>
                <a:cs typeface="Calibri" panose="020F0502020204030204" pitchFamily="34" charset="0"/>
              </a:rPr>
              <a:t>Funded by the Office of Oral Health,</a:t>
            </a:r>
          </a:p>
          <a:p>
            <a:r>
              <a:rPr lang="en-US" sz="1200" i="0" u="none" strike="noStrike" baseline="0" dirty="0">
                <a:latin typeface="+mj-lt"/>
                <a:cs typeface="Calibri" panose="020F0502020204030204" pitchFamily="34" charset="0"/>
              </a:rPr>
              <a:t>California Department of Public Health,</a:t>
            </a:r>
          </a:p>
          <a:p>
            <a:r>
              <a:rPr lang="en-US" sz="1200" i="0" u="none" strike="noStrike" baseline="0" dirty="0">
                <a:latin typeface="+mj-lt"/>
                <a:cs typeface="Calibri" panose="020F0502020204030204" pitchFamily="34" charset="0"/>
              </a:rPr>
              <a:t>Contract #22-10173</a:t>
            </a:r>
            <a:endParaRPr lang="en-US" sz="1200" dirty="0">
              <a:latin typeface="+mj-lt"/>
              <a:cs typeface="Calibri" panose="020F0502020204030204" pitchFamily="34" charset="0"/>
            </a:endParaRPr>
          </a:p>
        </p:txBody>
      </p:sp>
    </p:spTree>
    <p:extLst>
      <p:ext uri="{BB962C8B-B14F-4D97-AF65-F5344CB8AC3E}">
        <p14:creationId xmlns:p14="http://schemas.microsoft.com/office/powerpoint/2010/main" val="418421379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Untreated Tooth Decay - Overall Prevalence</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720937178"/>
              </p:ext>
            </p:extLst>
          </p:nvPr>
        </p:nvGraphicFramePr>
        <p:xfrm>
          <a:off x="517525" y="453063"/>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Kindergarten</a:t>
            </a:r>
          </a:p>
          <a:p>
            <a:pPr lvl="1"/>
            <a:r>
              <a:rPr lang="en-US" sz="1600" dirty="0"/>
              <a:t>Compared to the U.S. estimate, children in LA County have a higher prevalence of untreated decay</a:t>
            </a:r>
          </a:p>
          <a:p>
            <a:pPr lvl="1"/>
            <a:r>
              <a:rPr lang="en-US" sz="1600" dirty="0"/>
              <a:t>California data for kindergarten is not available</a:t>
            </a:r>
          </a:p>
          <a:p>
            <a:r>
              <a:rPr lang="en-US" sz="2000" dirty="0"/>
              <a:t>Third grade</a:t>
            </a:r>
          </a:p>
          <a:p>
            <a:pPr lvl="1"/>
            <a:r>
              <a:rPr lang="en-US" sz="1600" dirty="0"/>
              <a:t>Compared to the U.S. estimate, children in LA County have a similar prevalence of untreated decay</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14300" indent="-114300" algn="l">
              <a:buFont typeface="Arial" panose="020B0604020202020204" pitchFamily="34" charset="0"/>
              <a:buChar char="•"/>
            </a:pPr>
            <a:r>
              <a:rPr lang="en-US" sz="800" dirty="0">
                <a:effectLst/>
                <a:latin typeface="Calibri" panose="020F0502020204030204" pitchFamily="34" charset="0"/>
                <a:ea typeface="SimSun" panose="02010600030101010101" pitchFamily="2" charset="-122"/>
                <a:cs typeface="Calibri" panose="020F0502020204030204" pitchFamily="34" charset="0"/>
              </a:rPr>
              <a:t>Untreated tooth decay means that a child has </a:t>
            </a:r>
            <a:r>
              <a:rPr lang="en-US" sz="800" b="0" i="0" u="none" strike="noStrike" baseline="0" dirty="0">
                <a:solidFill>
                  <a:srgbClr val="211D1E"/>
                </a:solidFill>
                <a:latin typeface="Calibri" panose="020F0502020204030204" pitchFamily="34" charset="0"/>
                <a:cs typeface="Calibri" panose="020F0502020204030204" pitchFamily="34" charset="0"/>
              </a:rPr>
              <a:t>evidence of tooth decay (e.g., one or more cavities) that has not received treatment</a:t>
            </a:r>
            <a:endParaRPr lang="en-US" sz="800" dirty="0">
              <a:effectLst/>
              <a:latin typeface="Calibri" panose="020F0502020204030204" pitchFamily="34" charset="0"/>
              <a:ea typeface="SimSun" panose="02010600030101010101" pitchFamily="2" charset="-122"/>
              <a:cs typeface="Calibri" panose="020F0502020204030204" pitchFamily="34" charset="0"/>
            </a:endParaRPr>
          </a:p>
          <a:p>
            <a:pPr marL="114300" indent="-114300">
              <a:buFont typeface="Arial" panose="020B0604020202020204" pitchFamily="34" charset="0"/>
              <a:buChar char="•"/>
            </a:pPr>
            <a:r>
              <a:rPr lang="en-US" sz="800" dirty="0">
                <a:latin typeface="Calibri" panose="020F0502020204030204" pitchFamily="34" charset="0"/>
                <a:ea typeface="SimSun" panose="02010600030101010101" pitchFamily="2" charset="-122"/>
                <a:cs typeface="Calibri" panose="020F0502020204030204" pitchFamily="34" charset="0"/>
              </a:rPr>
              <a:t>Data Sources: LAC Smile Survey 2020 (kindergarten) and 2025 (third grade), California Smile Survey 2018-2019, National Health and Nutrition Examination Survey 2017-March 2020 (</a:t>
            </a:r>
            <a:r>
              <a:rPr lang="en-US" sz="800" dirty="0">
                <a:effectLst/>
                <a:latin typeface="Calibri" panose="020F0502020204030204" pitchFamily="34" charset="0"/>
                <a:ea typeface="Calibri" panose="020F0502020204030204" pitchFamily="34" charset="0"/>
              </a:rPr>
              <a:t>Secondary analyses, 5-year-old children (kindergarten) and </a:t>
            </a:r>
            <a:r>
              <a:rPr lang="en-US" sz="800" dirty="0">
                <a:latin typeface="Calibri" panose="020F0502020204030204" pitchFamily="34" charset="0"/>
                <a:ea typeface="Calibri" panose="020F0502020204030204" pitchFamily="34" charset="0"/>
              </a:rPr>
              <a:t>8-year-old children</a:t>
            </a:r>
            <a:r>
              <a:rPr lang="en-US" sz="800" dirty="0">
                <a:effectLst/>
                <a:latin typeface="Calibri" panose="020F0502020204030204" pitchFamily="34" charset="0"/>
                <a:ea typeface="Calibri" panose="020F0502020204030204" pitchFamily="34" charset="0"/>
              </a:rPr>
              <a:t> (third grade))</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338554"/>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a:t>
            </a:r>
            <a:r>
              <a:rPr lang="en-US" sz="1600" b="1" baseline="0" dirty="0">
                <a:latin typeface="Calibri" panose="020F0502020204030204" pitchFamily="34" charset="0"/>
                <a:cs typeface="Calibri" panose="020F0502020204030204" pitchFamily="34" charset="0"/>
              </a:rPr>
              <a:t> of children with untreated tooth decay by grade</a:t>
            </a:r>
            <a:endParaRPr lang="en-US" sz="1600" b="1"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33876F5D-241D-4483-8BEA-652330AAF635}"/>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D80C2EB6-BF1C-448D-8719-A7E597079462}"/>
              </a:ext>
            </a:extLst>
          </p:cNvPr>
          <p:cNvSpPr>
            <a:spLocks noGrp="1"/>
          </p:cNvSpPr>
          <p:nvPr>
            <p:ph type="sldNum" sz="quarter" idx="12"/>
          </p:nvPr>
        </p:nvSpPr>
        <p:spPr/>
        <p:txBody>
          <a:bodyPr/>
          <a:lstStyle/>
          <a:p>
            <a:fld id="{B2DC25EE-239B-4C5F-AAD1-255A7D5F1EE2}" type="slidenum">
              <a:rPr lang="en-US" smtClean="0"/>
              <a:t>10</a:t>
            </a:fld>
            <a:endParaRPr lang="en-US" dirty="0"/>
          </a:p>
        </p:txBody>
      </p:sp>
      <p:sp>
        <p:nvSpPr>
          <p:cNvPr id="9" name="TextBox 8">
            <a:extLst>
              <a:ext uri="{FF2B5EF4-FFF2-40B4-BE49-F238E27FC236}">
                <a16:creationId xmlns:a16="http://schemas.microsoft.com/office/drawing/2014/main" id="{DE5956EA-B35E-4691-96FA-3BA833AEF884}"/>
              </a:ext>
            </a:extLst>
          </p:cNvPr>
          <p:cNvSpPr txBox="1"/>
          <p:nvPr/>
        </p:nvSpPr>
        <p:spPr>
          <a:xfrm>
            <a:off x="1580866" y="4326192"/>
            <a:ext cx="792205" cy="553998"/>
          </a:xfrm>
          <a:prstGeom prst="rect">
            <a:avLst/>
          </a:prstGeom>
          <a:noFill/>
        </p:spPr>
        <p:txBody>
          <a:bodyPr wrap="none" rtlCol="0">
            <a:spAutoFit/>
          </a:bodyPr>
          <a:lstStyle/>
          <a:p>
            <a:pPr algn="ctr"/>
            <a:r>
              <a:rPr lang="en-US" sz="1000" b="1" dirty="0">
                <a:solidFill>
                  <a:schemeClr val="accent3"/>
                </a:solidFill>
              </a:rPr>
              <a:t>No</a:t>
            </a:r>
          </a:p>
          <a:p>
            <a:pPr algn="ctr"/>
            <a:r>
              <a:rPr lang="en-US" sz="1000" b="1" dirty="0">
                <a:solidFill>
                  <a:schemeClr val="accent3"/>
                </a:solidFill>
              </a:rPr>
              <a:t>California</a:t>
            </a:r>
          </a:p>
          <a:p>
            <a:pPr algn="ctr"/>
            <a:r>
              <a:rPr lang="en-US" sz="1000" b="1" dirty="0">
                <a:solidFill>
                  <a:schemeClr val="accent3"/>
                </a:solidFill>
              </a:rPr>
              <a:t>Data</a:t>
            </a:r>
          </a:p>
        </p:txBody>
      </p:sp>
    </p:spTree>
    <p:extLst>
      <p:ext uri="{BB962C8B-B14F-4D97-AF65-F5344CB8AC3E}">
        <p14:creationId xmlns:p14="http://schemas.microsoft.com/office/powerpoint/2010/main" val="711952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Untreated Tooth Decay – LA County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1442016998"/>
              </p:ext>
            </p:extLst>
          </p:nvPr>
        </p:nvGraphicFramePr>
        <p:xfrm>
          <a:off x="696683" y="1182528"/>
          <a:ext cx="5399317"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7B87D408-4C0E-4F6B-BCA2-FFCE08D7DF26}"/>
              </a:ext>
            </a:extLst>
          </p:cNvPr>
          <p:cNvSpPr txBox="1"/>
          <p:nvPr/>
        </p:nvSpPr>
        <p:spPr>
          <a:xfrm>
            <a:off x="96015" y="6286147"/>
            <a:ext cx="11649985" cy="338554"/>
          </a:xfrm>
          <a:prstGeom prst="rect">
            <a:avLst/>
          </a:prstGeom>
          <a:noFill/>
        </p:spPr>
        <p:txBody>
          <a:bodyPr wrap="square" rtlCol="0">
            <a:spAutoFit/>
          </a:bodyPr>
          <a:lstStyle/>
          <a:p>
            <a:pPr marL="114300" indent="-114300" algn="l">
              <a:buFont typeface="Arial" panose="020B0604020202020204" pitchFamily="34" charset="0"/>
              <a:buChar char="•"/>
            </a:pPr>
            <a:r>
              <a:rPr lang="en-US" sz="800" dirty="0">
                <a:effectLst/>
                <a:latin typeface="Calibri" panose="020F0502020204030204" pitchFamily="34" charset="0"/>
                <a:ea typeface="SimSun" panose="02010600030101010101" pitchFamily="2" charset="-122"/>
                <a:cs typeface="Calibri" panose="020F0502020204030204" pitchFamily="34" charset="0"/>
              </a:rPr>
              <a:t>Untreated tooth decay means that a child has </a:t>
            </a:r>
            <a:r>
              <a:rPr lang="en-US" sz="800" b="0" i="0" u="none" strike="noStrike" baseline="0" dirty="0">
                <a:solidFill>
                  <a:srgbClr val="211D1E"/>
                </a:solidFill>
                <a:latin typeface="Calibri" panose="020F0502020204030204" pitchFamily="34" charset="0"/>
                <a:cs typeface="Calibri" panose="020F0502020204030204" pitchFamily="34" charset="0"/>
              </a:rPr>
              <a:t>evidence of tooth decay (e.g., one or more cavities) that has not received treatment</a:t>
            </a:r>
            <a:endParaRPr lang="en-US" sz="800" dirty="0">
              <a:effectLst/>
              <a:latin typeface="Calibri" panose="020F0502020204030204" pitchFamily="34" charset="0"/>
              <a:ea typeface="SimSun" panose="02010600030101010101" pitchFamily="2" charset="-122"/>
              <a:cs typeface="Calibri" panose="020F0502020204030204" pitchFamily="34" charset="0"/>
            </a:endParaRPr>
          </a:p>
          <a:p>
            <a:pPr marL="114300" indent="-114300">
              <a:buFont typeface="Arial" panose="020B0604020202020204" pitchFamily="34" charset="0"/>
              <a:buChar char="•"/>
              <a:tabLst>
                <a:tab pos="55563"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Los Angeles County Smile Survey 2020 (as of May 2026, detailed demographic data for Smile Survey 2025 is not yet available)</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362578" y="1182528"/>
            <a:ext cx="4224123" cy="4989352"/>
          </a:xfrm>
          <a:ln w="12700">
            <a:noFill/>
          </a:ln>
        </p:spPr>
        <p:txBody>
          <a:bodyPr>
            <a:normAutofit/>
          </a:bodyPr>
          <a:lstStyle/>
          <a:p>
            <a:pPr marL="0" indent="0">
              <a:buNone/>
            </a:pPr>
            <a:r>
              <a:rPr lang="en-US" sz="1800" b="0" i="0" u="none" strike="noStrike" baseline="0" dirty="0"/>
              <a:t>Lower income children are significantly more likely to have untreated tooth decay compared to their higher income peers</a:t>
            </a:r>
          </a:p>
          <a:p>
            <a:pPr marL="0" indent="0">
              <a:buNone/>
            </a:pPr>
            <a:endParaRPr lang="en-US" sz="1800" dirty="0"/>
          </a:p>
          <a:p>
            <a:pPr marL="0" indent="0">
              <a:buNone/>
            </a:pPr>
            <a:r>
              <a:rPr lang="en-US" sz="1800" b="0" i="0" u="none" strike="noStrike" baseline="0" dirty="0"/>
              <a:t>Compared to White children, Black/African American and Latinx children are significantly more likely to have untreated tooth decay</a:t>
            </a:r>
            <a:endParaRPr lang="en-US" sz="1800" dirty="0"/>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830997"/>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a:t>
            </a:r>
            <a:r>
              <a:rPr lang="en-US" sz="1600" b="1" baseline="0" dirty="0">
                <a:latin typeface="Calibri" panose="020F0502020204030204" pitchFamily="34" charset="0"/>
                <a:cs typeface="Calibri" panose="020F0502020204030204" pitchFamily="34" charset="0"/>
              </a:rPr>
              <a:t> of LA County kindergarten and third grade</a:t>
            </a:r>
          </a:p>
          <a:p>
            <a:pPr algn="ctr" rtl="0">
              <a:defRPr sz="1600" b="1" i="0" u="none" strike="noStrike" kern="1200" spc="0" baseline="0">
                <a:solidFill>
                  <a:srgbClr val="000000">
                    <a:lumMod val="65000"/>
                    <a:lumOff val="35000"/>
                  </a:srgbClr>
                </a:solidFill>
                <a:latin typeface="+mn-lt"/>
                <a:ea typeface="+mn-ea"/>
                <a:cs typeface="+mn-cs"/>
              </a:defRPr>
            </a:pPr>
            <a:r>
              <a:rPr lang="en-US" sz="1600" b="1" baseline="0" dirty="0">
                <a:latin typeface="Calibri" panose="020F0502020204030204" pitchFamily="34" charset="0"/>
                <a:cs typeface="Calibri" panose="020F0502020204030204" pitchFamily="34" charset="0"/>
              </a:rPr>
              <a:t>children with untreated decay by income, race/ethnicity, and parent’s primary language (2020)</a:t>
            </a:r>
            <a:endParaRPr lang="en-US" sz="1600" b="1"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00BB907-D054-4F31-843D-F7BBD45317B2}"/>
              </a:ext>
            </a:extLst>
          </p:cNvPr>
          <p:cNvSpPr txBox="1"/>
          <p:nvPr/>
        </p:nvSpPr>
        <p:spPr>
          <a:xfrm>
            <a:off x="5373089" y="2241100"/>
            <a:ext cx="287258" cy="338554"/>
          </a:xfrm>
          <a:prstGeom prst="rect">
            <a:avLst/>
          </a:prstGeom>
          <a:noFill/>
        </p:spPr>
        <p:txBody>
          <a:bodyPr wrap="none" rtlCol="0">
            <a:spAutoFit/>
          </a:bodyPr>
          <a:lstStyle/>
          <a:p>
            <a:r>
              <a:rPr lang="en-US" sz="1600" dirty="0">
                <a:latin typeface="Calibri" panose="020F0502020204030204" pitchFamily="34" charset="0"/>
                <a:cs typeface="Calibri" panose="020F0502020204030204" pitchFamily="34" charset="0"/>
              </a:rPr>
              <a:t>*</a:t>
            </a:r>
          </a:p>
        </p:txBody>
      </p:sp>
      <p:sp>
        <p:nvSpPr>
          <p:cNvPr id="13" name="TextBox 9">
            <a:extLst>
              <a:ext uri="{FF2B5EF4-FFF2-40B4-BE49-F238E27FC236}">
                <a16:creationId xmlns:a16="http://schemas.microsoft.com/office/drawing/2014/main" id="{4405ABEE-EC1B-44A2-B568-3D8A3CE40EAD}"/>
              </a:ext>
            </a:extLst>
          </p:cNvPr>
          <p:cNvSpPr txBox="1"/>
          <p:nvPr/>
        </p:nvSpPr>
        <p:spPr>
          <a:xfrm>
            <a:off x="5516718" y="3429000"/>
            <a:ext cx="287258" cy="338554"/>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16" name="TextBox 9">
            <a:extLst>
              <a:ext uri="{FF2B5EF4-FFF2-40B4-BE49-F238E27FC236}">
                <a16:creationId xmlns:a16="http://schemas.microsoft.com/office/drawing/2014/main" id="{E0124A57-573C-4764-9872-AC8AE1578008}"/>
              </a:ext>
            </a:extLst>
          </p:cNvPr>
          <p:cNvSpPr txBox="1"/>
          <p:nvPr/>
        </p:nvSpPr>
        <p:spPr>
          <a:xfrm>
            <a:off x="570992" y="5745212"/>
            <a:ext cx="3098925" cy="400110"/>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a:latin typeface="Calibri" panose="020F0502020204030204" pitchFamily="34" charset="0"/>
                <a:cs typeface="Calibri" panose="020F0502020204030204" pitchFamily="34" charset="0"/>
              </a:rPr>
              <a:t>*Significantly higher prevalence than not disadvantaged</a:t>
            </a:r>
          </a:p>
          <a:p>
            <a:r>
              <a:rPr lang="en-US" sz="1000" dirty="0">
                <a:latin typeface="Calibri" panose="020F0502020204030204" pitchFamily="34" charset="0"/>
                <a:cs typeface="Calibri" panose="020F0502020204030204" pitchFamily="34" charset="0"/>
              </a:rPr>
              <a:t>+Significantly higher prevalence than white children</a:t>
            </a:r>
          </a:p>
        </p:txBody>
      </p:sp>
      <p:sp>
        <p:nvSpPr>
          <p:cNvPr id="18" name="TextBox 17">
            <a:extLst>
              <a:ext uri="{FF2B5EF4-FFF2-40B4-BE49-F238E27FC236}">
                <a16:creationId xmlns:a16="http://schemas.microsoft.com/office/drawing/2014/main" id="{812FDFBE-B914-413C-8743-3B8C3718FA63}"/>
              </a:ext>
            </a:extLst>
          </p:cNvPr>
          <p:cNvSpPr txBox="1"/>
          <p:nvPr/>
        </p:nvSpPr>
        <p:spPr>
          <a:xfrm>
            <a:off x="1803844" y="2133378"/>
            <a:ext cx="287258" cy="276999"/>
          </a:xfrm>
          <a:prstGeom prst="rect">
            <a:avLst/>
          </a:prstGeom>
          <a:noFill/>
        </p:spPr>
        <p:txBody>
          <a:bodyPr wrap="square">
            <a:spAutoFit/>
          </a:bodyPr>
          <a:lstStyle/>
          <a:p>
            <a:r>
              <a:rPr lang="en-US" sz="1200" baseline="30000" dirty="0">
                <a:latin typeface="Calibri" panose="020F0502020204030204" pitchFamily="34" charset="0"/>
                <a:cs typeface="Calibri" panose="020F0502020204030204" pitchFamily="34" charset="0"/>
              </a:rPr>
              <a:t>1</a:t>
            </a:r>
            <a:endParaRPr lang="en-US" sz="1200" dirty="0"/>
          </a:p>
        </p:txBody>
      </p:sp>
      <p:pic>
        <p:nvPicPr>
          <p:cNvPr id="6" name="Graphic 5" descr="Dollar with solid fill">
            <a:extLst>
              <a:ext uri="{FF2B5EF4-FFF2-40B4-BE49-F238E27FC236}">
                <a16:creationId xmlns:a16="http://schemas.microsoft.com/office/drawing/2014/main" id="{05519288-4CB3-46A4-A743-7777E7E9A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49108" y="1311385"/>
            <a:ext cx="751946" cy="751946"/>
          </a:xfrm>
          <a:prstGeom prst="rect">
            <a:avLst/>
          </a:prstGeom>
        </p:spPr>
      </p:pic>
      <p:pic>
        <p:nvPicPr>
          <p:cNvPr id="23" name="Graphic 22" descr="Cycle with people with solid fill">
            <a:extLst>
              <a:ext uri="{FF2B5EF4-FFF2-40B4-BE49-F238E27FC236}">
                <a16:creationId xmlns:a16="http://schemas.microsoft.com/office/drawing/2014/main" id="{B3973CE3-1F8D-483D-9BDE-87EF77121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36580" y="2754844"/>
            <a:ext cx="977001" cy="977001"/>
          </a:xfrm>
          <a:prstGeom prst="rect">
            <a:avLst/>
          </a:prstGeom>
        </p:spPr>
      </p:pic>
      <p:sp>
        <p:nvSpPr>
          <p:cNvPr id="17" name="TextBox 9">
            <a:extLst>
              <a:ext uri="{FF2B5EF4-FFF2-40B4-BE49-F238E27FC236}">
                <a16:creationId xmlns:a16="http://schemas.microsoft.com/office/drawing/2014/main" id="{3F8A0801-ACB9-42D5-883C-86A0A846B95F}"/>
              </a:ext>
            </a:extLst>
          </p:cNvPr>
          <p:cNvSpPr txBox="1"/>
          <p:nvPr/>
        </p:nvSpPr>
        <p:spPr>
          <a:xfrm>
            <a:off x="6436581" y="5585989"/>
            <a:ext cx="5277421" cy="58477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800" baseline="30000" dirty="0">
                <a:latin typeface="Calibri" panose="020F0502020204030204" pitchFamily="34" charset="0"/>
                <a:cs typeface="Calibri" panose="020F0502020204030204" pitchFamily="34" charset="0"/>
              </a:rPr>
              <a:t>1	</a:t>
            </a:r>
            <a:r>
              <a:rPr lang="en-US" sz="800" dirty="0">
                <a:effectLst/>
                <a:latin typeface="Calibri" panose="020F0502020204030204" pitchFamily="34" charset="0"/>
                <a:ea typeface="SimSun" panose="02010600030101010101" pitchFamily="2" charset="-122"/>
                <a:cs typeface="Calibri" panose="020F0502020204030204" pitchFamily="34" charset="0"/>
              </a:rPr>
              <a:t>Children identified by the California Department of Education (CDE) as being a migrant, a foster child, or homeless at any time during the academic year; being eligible for the National School Lunch Program at any time during the academic year; or having parents who did not receive a high school diploma.</a:t>
            </a:r>
          </a:p>
          <a:p>
            <a:pPr marL="114300" indent="-114300">
              <a:tabLst>
                <a:tab pos="114300" algn="l"/>
              </a:tabLst>
            </a:pPr>
            <a:r>
              <a:rPr lang="en-US" sz="800" baseline="30000" dirty="0">
                <a:effectLst/>
                <a:latin typeface="Calibri" panose="020F0502020204030204" pitchFamily="34" charset="0"/>
                <a:ea typeface="SimSun" panose="02010600030101010101" pitchFamily="2" charset="-122"/>
                <a:cs typeface="Calibri" panose="020F0502020204030204" pitchFamily="34" charset="0"/>
              </a:rPr>
              <a:t>2</a:t>
            </a:r>
            <a:r>
              <a:rPr lang="en-US" sz="800" dirty="0">
                <a:effectLst/>
                <a:latin typeface="Calibri" panose="020F0502020204030204" pitchFamily="34" charset="0"/>
                <a:ea typeface="SimSun" panose="02010600030101010101" pitchFamily="2" charset="-122"/>
                <a:cs typeface="Calibri" panose="020F0502020204030204" pitchFamily="34" charset="0"/>
              </a:rPr>
              <a:t>	Parents primary language, also known as “native language” obtained by the CDE</a:t>
            </a:r>
            <a:r>
              <a:rPr lang="en-US" sz="800" dirty="0">
                <a:solidFill>
                  <a:srgbClr val="211D1E"/>
                </a:solidFill>
                <a:effectLst/>
                <a:latin typeface="Calibri" panose="020F0502020204030204" pitchFamily="34" charset="0"/>
                <a:ea typeface="SimSun" panose="02010600030101010101" pitchFamily="2" charset="-122"/>
                <a:cs typeface="Calibri" panose="020F0502020204030204" pitchFamily="34" charset="0"/>
              </a:rPr>
              <a:t> using the </a:t>
            </a:r>
            <a:r>
              <a:rPr lang="en-US" sz="800" b="0" i="0" u="none" strike="noStrike" baseline="0" dirty="0">
                <a:solidFill>
                  <a:srgbClr val="211D1E"/>
                </a:solidFill>
                <a:latin typeface="Calibri" panose="020F0502020204030204" pitchFamily="34" charset="0"/>
                <a:cs typeface="Calibri" panose="020F0502020204030204" pitchFamily="34" charset="0"/>
              </a:rPr>
              <a:t>Home Language Survey.  </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19" name="TextBox 18">
            <a:extLst>
              <a:ext uri="{FF2B5EF4-FFF2-40B4-BE49-F238E27FC236}">
                <a16:creationId xmlns:a16="http://schemas.microsoft.com/office/drawing/2014/main" id="{6F992C92-8146-4FEF-AA01-7C0B13E61E19}"/>
              </a:ext>
            </a:extLst>
          </p:cNvPr>
          <p:cNvSpPr txBox="1"/>
          <p:nvPr/>
        </p:nvSpPr>
        <p:spPr>
          <a:xfrm>
            <a:off x="1803844" y="4647316"/>
            <a:ext cx="287258" cy="276999"/>
          </a:xfrm>
          <a:prstGeom prst="rect">
            <a:avLst/>
          </a:prstGeom>
          <a:noFill/>
        </p:spPr>
        <p:txBody>
          <a:bodyPr wrap="square">
            <a:spAutoFit/>
          </a:bodyPr>
          <a:lstStyle/>
          <a:p>
            <a:r>
              <a:rPr lang="en-US" sz="1200" baseline="30000" dirty="0">
                <a:latin typeface="Calibri" panose="020F0502020204030204" pitchFamily="34" charset="0"/>
                <a:cs typeface="Calibri" panose="020F0502020204030204" pitchFamily="34" charset="0"/>
              </a:rPr>
              <a:t>2</a:t>
            </a:r>
            <a:endParaRPr lang="en-US" sz="1200" dirty="0"/>
          </a:p>
        </p:txBody>
      </p:sp>
      <p:sp>
        <p:nvSpPr>
          <p:cNvPr id="20" name="TextBox 19">
            <a:extLst>
              <a:ext uri="{FF2B5EF4-FFF2-40B4-BE49-F238E27FC236}">
                <a16:creationId xmlns:a16="http://schemas.microsoft.com/office/drawing/2014/main" id="{1D39ADFF-CB1D-4F69-ADAF-92DFDCCC5976}"/>
              </a:ext>
            </a:extLst>
          </p:cNvPr>
          <p:cNvSpPr txBox="1"/>
          <p:nvPr/>
        </p:nvSpPr>
        <p:spPr>
          <a:xfrm>
            <a:off x="1803844" y="5065707"/>
            <a:ext cx="287258" cy="276999"/>
          </a:xfrm>
          <a:prstGeom prst="rect">
            <a:avLst/>
          </a:prstGeom>
          <a:noFill/>
        </p:spPr>
        <p:txBody>
          <a:bodyPr wrap="square">
            <a:spAutoFit/>
          </a:bodyPr>
          <a:lstStyle/>
          <a:p>
            <a:r>
              <a:rPr lang="en-US" sz="1200" baseline="30000" dirty="0">
                <a:latin typeface="Calibri" panose="020F0502020204030204" pitchFamily="34" charset="0"/>
                <a:cs typeface="Calibri" panose="020F0502020204030204" pitchFamily="34" charset="0"/>
              </a:rPr>
              <a:t>2</a:t>
            </a:r>
            <a:endParaRPr lang="en-US" sz="1200" dirty="0"/>
          </a:p>
        </p:txBody>
      </p:sp>
      <p:sp>
        <p:nvSpPr>
          <p:cNvPr id="2" name="Slide Number Placeholder 1">
            <a:extLst>
              <a:ext uri="{FF2B5EF4-FFF2-40B4-BE49-F238E27FC236}">
                <a16:creationId xmlns:a16="http://schemas.microsoft.com/office/drawing/2014/main" id="{58317E16-683F-4DA2-BDEA-AD4EB891DA7D}"/>
              </a:ext>
            </a:extLst>
          </p:cNvPr>
          <p:cNvSpPr>
            <a:spLocks noGrp="1"/>
          </p:cNvSpPr>
          <p:nvPr>
            <p:ph type="sldNum" sz="quarter" idx="12"/>
          </p:nvPr>
        </p:nvSpPr>
        <p:spPr/>
        <p:txBody>
          <a:bodyPr/>
          <a:lstStyle/>
          <a:p>
            <a:fld id="{B2DC25EE-239B-4C5F-AAD1-255A7D5F1EE2}" type="slidenum">
              <a:rPr lang="en-US" smtClean="0"/>
              <a:t>11</a:t>
            </a:fld>
            <a:endParaRPr lang="en-US" dirty="0"/>
          </a:p>
        </p:txBody>
      </p:sp>
    </p:spTree>
    <p:extLst>
      <p:ext uri="{BB962C8B-B14F-4D97-AF65-F5344CB8AC3E}">
        <p14:creationId xmlns:p14="http://schemas.microsoft.com/office/powerpoint/2010/main" val="4025267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Untreated Tooth Decay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4047177294"/>
              </p:ext>
            </p:extLst>
          </p:nvPr>
        </p:nvGraphicFramePr>
        <p:xfrm>
          <a:off x="696683" y="1182528"/>
          <a:ext cx="5399317"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14300" indent="-114300" algn="l">
              <a:buFont typeface="Arial" panose="020B0604020202020204" pitchFamily="34" charset="0"/>
              <a:buChar char="•"/>
              <a:tabLst>
                <a:tab pos="114300"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Untreated tooth decay means that a child has </a:t>
            </a:r>
            <a:r>
              <a:rPr lang="en-US" sz="800" b="0" i="0" u="none" strike="noStrike" baseline="0" dirty="0">
                <a:solidFill>
                  <a:srgbClr val="211D1E"/>
                </a:solidFill>
                <a:latin typeface="Calibri" panose="020F0502020204030204" pitchFamily="34" charset="0"/>
                <a:cs typeface="Calibri" panose="020F0502020204030204" pitchFamily="34" charset="0"/>
              </a:rPr>
              <a:t>evidence of tooth decay (e.g., one or more cavities) that has not received treatment</a:t>
            </a:r>
            <a:endParaRPr lang="en-US" sz="800" dirty="0">
              <a:effectLst/>
              <a:latin typeface="Calibri" panose="020F0502020204030204" pitchFamily="34" charset="0"/>
              <a:ea typeface="SimSun" panose="02010600030101010101" pitchFamily="2" charset="-122"/>
              <a:cs typeface="Calibri" panose="020F0502020204030204" pitchFamily="34" charset="0"/>
            </a:endParaRPr>
          </a:p>
          <a:p>
            <a:pPr marL="114300" indent="-11430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California Smile Survey 2005 (secondary analysis of data from LA County schools), Los Angeles County Smile Survey 2020 and 2025 (third grade only)</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ln w="12700">
            <a:noFill/>
          </a:ln>
        </p:spPr>
        <p:txBody>
          <a:bodyPr>
            <a:normAutofit/>
          </a:bodyPr>
          <a:lstStyle/>
          <a:p>
            <a:r>
              <a:rPr lang="en-US" sz="2000" dirty="0"/>
              <a:t>Between 2005 and 2020, there was a significant reduction in the percentage of children with untreated tooth decay</a:t>
            </a:r>
          </a:p>
          <a:p>
            <a:r>
              <a:rPr lang="en-US" dirty="0"/>
              <a:t>Although there was a slight decrease in the percentage of third grade children with untreated decay from 2020 to 2025, the change was not statistically significant</a:t>
            </a:r>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a:t>
            </a:r>
            <a:r>
              <a:rPr lang="en-US" sz="1600" b="1" baseline="0" dirty="0">
                <a:latin typeface="Calibri" panose="020F0502020204030204" pitchFamily="34" charset="0"/>
                <a:cs typeface="Calibri" panose="020F0502020204030204" pitchFamily="34" charset="0"/>
              </a:rPr>
              <a:t> of LA County children with untreated tooth decay</a:t>
            </a:r>
          </a:p>
          <a:p>
            <a:pPr algn="ctr" rtl="0">
              <a:defRPr sz="1600" b="1" i="0" u="none" strike="noStrike" kern="1200" spc="0" baseline="0">
                <a:solidFill>
                  <a:srgbClr val="000000">
                    <a:lumMod val="65000"/>
                    <a:lumOff val="35000"/>
                  </a:srgbClr>
                </a:solidFill>
                <a:latin typeface="+mn-lt"/>
                <a:ea typeface="+mn-ea"/>
                <a:cs typeface="+mn-cs"/>
              </a:defRPr>
            </a:pPr>
            <a:r>
              <a:rPr lang="en-US" sz="1600" b="1" baseline="0" dirty="0">
                <a:latin typeface="Calibri" panose="020F0502020204030204" pitchFamily="34" charset="0"/>
                <a:cs typeface="Calibri" panose="020F0502020204030204" pitchFamily="34" charset="0"/>
              </a:rPr>
              <a:t>by grade and survey year</a:t>
            </a:r>
            <a:endParaRPr lang="en-US" sz="1600" b="1"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EA0FBF31-F647-42E3-A55D-1F46B73A8511}"/>
              </a:ext>
            </a:extLst>
          </p:cNvPr>
          <p:cNvSpPr>
            <a:spLocks noGrp="1"/>
          </p:cNvSpPr>
          <p:nvPr>
            <p:ph type="sldNum" sz="quarter" idx="12"/>
          </p:nvPr>
        </p:nvSpPr>
        <p:spPr/>
        <p:txBody>
          <a:bodyPr/>
          <a:lstStyle/>
          <a:p>
            <a:fld id="{B2DC25EE-239B-4C5F-AAD1-255A7D5F1EE2}" type="slidenum">
              <a:rPr lang="en-US" smtClean="0"/>
              <a:t>12</a:t>
            </a:fld>
            <a:endParaRPr lang="en-US" dirty="0"/>
          </a:p>
        </p:txBody>
      </p:sp>
      <p:sp>
        <p:nvSpPr>
          <p:cNvPr id="5" name="TextBox 4">
            <a:extLst>
              <a:ext uri="{FF2B5EF4-FFF2-40B4-BE49-F238E27FC236}">
                <a16:creationId xmlns:a16="http://schemas.microsoft.com/office/drawing/2014/main" id="{26F99897-FA55-DE8E-B585-73F4EAAE5115}"/>
              </a:ext>
            </a:extLst>
          </p:cNvPr>
          <p:cNvSpPr txBox="1"/>
          <p:nvPr/>
        </p:nvSpPr>
        <p:spPr>
          <a:xfrm>
            <a:off x="1722133" y="5017955"/>
            <a:ext cx="859530" cy="461665"/>
          </a:xfrm>
          <a:prstGeom prst="rect">
            <a:avLst/>
          </a:prstGeom>
          <a:noFill/>
        </p:spPr>
        <p:txBody>
          <a:bodyPr wrap="none" rtlCol="0">
            <a:spAutoFit/>
          </a:bodyPr>
          <a:lstStyle/>
          <a:p>
            <a:pPr algn="ctr"/>
            <a:r>
              <a:rPr lang="en-US" sz="800" b="1" dirty="0">
                <a:solidFill>
                  <a:schemeClr val="accent2"/>
                </a:solidFill>
              </a:rPr>
              <a:t>Kindergarten</a:t>
            </a:r>
          </a:p>
          <a:p>
            <a:pPr algn="ctr"/>
            <a:r>
              <a:rPr lang="en-US" sz="800" b="1" dirty="0">
                <a:solidFill>
                  <a:schemeClr val="accent2"/>
                </a:solidFill>
              </a:rPr>
              <a:t>Not Screened</a:t>
            </a:r>
          </a:p>
          <a:p>
            <a:pPr algn="ctr"/>
            <a:r>
              <a:rPr lang="en-US" sz="800" b="1" dirty="0">
                <a:solidFill>
                  <a:schemeClr val="accent2"/>
                </a:solidFill>
              </a:rPr>
              <a:t>In 2025</a:t>
            </a:r>
          </a:p>
        </p:txBody>
      </p:sp>
      <p:sp>
        <p:nvSpPr>
          <p:cNvPr id="6" name="TextBox 5">
            <a:extLst>
              <a:ext uri="{FF2B5EF4-FFF2-40B4-BE49-F238E27FC236}">
                <a16:creationId xmlns:a16="http://schemas.microsoft.com/office/drawing/2014/main" id="{75E2FAFA-CA96-351F-51B2-4F4935C7436C}"/>
              </a:ext>
            </a:extLst>
          </p:cNvPr>
          <p:cNvSpPr txBox="1"/>
          <p:nvPr/>
        </p:nvSpPr>
        <p:spPr>
          <a:xfrm>
            <a:off x="5193605" y="5017954"/>
            <a:ext cx="859530" cy="461665"/>
          </a:xfrm>
          <a:prstGeom prst="rect">
            <a:avLst/>
          </a:prstGeom>
          <a:noFill/>
        </p:spPr>
        <p:txBody>
          <a:bodyPr wrap="none" rtlCol="0">
            <a:spAutoFit/>
          </a:bodyPr>
          <a:lstStyle/>
          <a:p>
            <a:pPr algn="ctr"/>
            <a:r>
              <a:rPr lang="en-US" sz="800" b="1" dirty="0">
                <a:solidFill>
                  <a:schemeClr val="accent2"/>
                </a:solidFill>
              </a:rPr>
              <a:t>Kindergarten</a:t>
            </a:r>
          </a:p>
          <a:p>
            <a:pPr algn="ctr"/>
            <a:r>
              <a:rPr lang="en-US" sz="800" b="1" dirty="0">
                <a:solidFill>
                  <a:schemeClr val="accent2"/>
                </a:solidFill>
              </a:rPr>
              <a:t>Not Screened</a:t>
            </a:r>
          </a:p>
          <a:p>
            <a:pPr algn="ctr"/>
            <a:r>
              <a:rPr lang="en-US" sz="800" b="1" dirty="0">
                <a:solidFill>
                  <a:schemeClr val="accent2"/>
                </a:solidFill>
              </a:rPr>
              <a:t>In 2025</a:t>
            </a:r>
          </a:p>
        </p:txBody>
      </p:sp>
    </p:spTree>
    <p:extLst>
      <p:ext uri="{BB962C8B-B14F-4D97-AF65-F5344CB8AC3E}">
        <p14:creationId xmlns:p14="http://schemas.microsoft.com/office/powerpoint/2010/main" val="3700524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Sealants – Prevalence, Disparities &amp; Trends</a:t>
            </a:r>
          </a:p>
        </p:txBody>
      </p:sp>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Since 2005 there has been a steady increase in the percentage of LA County’s third grade children with protective dental sealants</a:t>
            </a:r>
          </a:p>
          <a:p>
            <a:r>
              <a:rPr lang="en-US" sz="2000" dirty="0"/>
              <a:t>Sealant disparities have been addressed – in 2020 the percentage of children in LA County with sealants did not vary by income, race/ethnicity, or parent’s primary language</a:t>
            </a:r>
          </a:p>
          <a:p>
            <a:r>
              <a:rPr lang="en-US" dirty="0"/>
              <a:t>NOTE: As of May 2026, detailed demographic information for Smile Survey 2025 is not yet available</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14300" indent="-11430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rPr>
              <a:t>Dental sealants are plastic-like coatings applied to the chewing surfaces of teeth with pits and fissures (grooves). The applied sealant bonds to tooth structure and fills the grooves of teeth to form a protective barrier to decay.</a:t>
            </a:r>
          </a:p>
          <a:p>
            <a:pPr marL="114300" indent="-11430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Sources: California Smile Survey 2005 (secondary analysis of data from LA County schools), Los Angeles County Smile Survey 2020 and 2025, California Smile Survey 2018-2019, National Health and Nutrition Examination Survey 2017-March 2020 (</a:t>
            </a:r>
            <a:r>
              <a:rPr lang="en-US" sz="800" dirty="0">
                <a:effectLst/>
                <a:latin typeface="Calibri" panose="020F0502020204030204" pitchFamily="34" charset="0"/>
                <a:ea typeface="Calibri" panose="020F0502020204030204" pitchFamily="34" charset="0"/>
              </a:rPr>
              <a:t>Secondary analyses, 5-year-old children (kindergarten) and </a:t>
            </a:r>
            <a:r>
              <a:rPr lang="en-US" sz="800" dirty="0">
                <a:latin typeface="Calibri" panose="020F0502020204030204" pitchFamily="34" charset="0"/>
                <a:ea typeface="Calibri" panose="020F0502020204030204" pitchFamily="34" charset="0"/>
              </a:rPr>
              <a:t>8-year-old children</a:t>
            </a:r>
            <a:r>
              <a:rPr lang="en-US" sz="800" dirty="0">
                <a:effectLst/>
                <a:latin typeface="Calibri" panose="020F0502020204030204" pitchFamily="34" charset="0"/>
                <a:ea typeface="Calibri" panose="020F0502020204030204" pitchFamily="34" charset="0"/>
              </a:rPr>
              <a:t> (third grade)).</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338554"/>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a:t>
            </a:r>
            <a:r>
              <a:rPr lang="en-US" sz="1600" b="1" baseline="0" dirty="0">
                <a:latin typeface="Calibri" panose="020F0502020204030204" pitchFamily="34" charset="0"/>
                <a:cs typeface="Calibri" panose="020F0502020204030204" pitchFamily="34" charset="0"/>
              </a:rPr>
              <a:t> of third grade children with dental sealants</a:t>
            </a:r>
            <a:endParaRPr lang="en-US" sz="1600" b="1" dirty="0">
              <a:latin typeface="Calibri" panose="020F0502020204030204" pitchFamily="34" charset="0"/>
              <a:cs typeface="Calibri" panose="020F0502020204030204" pitchFamily="34" charset="0"/>
            </a:endParaRPr>
          </a:p>
        </p:txBody>
      </p:sp>
      <p:graphicFrame>
        <p:nvGraphicFramePr>
          <p:cNvPr id="9" name="Content Placeholder 8">
            <a:extLst>
              <a:ext uri="{FF2B5EF4-FFF2-40B4-BE49-F238E27FC236}">
                <a16:creationId xmlns:a16="http://schemas.microsoft.com/office/drawing/2014/main" id="{D2A8BC47-9622-49D0-BA97-0E6051C83E4D}"/>
              </a:ext>
            </a:extLst>
          </p:cNvPr>
          <p:cNvGraphicFramePr>
            <a:graphicFrameLocks noGrp="1"/>
          </p:cNvGraphicFramePr>
          <p:nvPr>
            <p:ph sz="half" idx="1"/>
            <p:extLst>
              <p:ext uri="{D42A27DB-BD31-4B8C-83A1-F6EECF244321}">
                <p14:modId xmlns:p14="http://schemas.microsoft.com/office/powerpoint/2010/main" val="2549104718"/>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01811739-01E3-4FC4-AC4A-412E409B6C88}"/>
              </a:ext>
            </a:extLst>
          </p:cNvPr>
          <p:cNvSpPr/>
          <p:nvPr/>
        </p:nvSpPr>
        <p:spPr>
          <a:xfrm>
            <a:off x="517525" y="1182848"/>
            <a:ext cx="5535168" cy="4989352"/>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4631A193-8008-4369-AEE6-02788EA5A21B}"/>
              </a:ext>
            </a:extLst>
          </p:cNvPr>
          <p:cNvSpPr>
            <a:spLocks noGrp="1"/>
          </p:cNvSpPr>
          <p:nvPr>
            <p:ph type="sldNum" sz="quarter" idx="12"/>
          </p:nvPr>
        </p:nvSpPr>
        <p:spPr/>
        <p:txBody>
          <a:bodyPr/>
          <a:lstStyle/>
          <a:p>
            <a:fld id="{B2DC25EE-239B-4C5F-AAD1-255A7D5F1EE2}" type="slidenum">
              <a:rPr lang="en-US" smtClean="0"/>
              <a:t>13</a:t>
            </a:fld>
            <a:endParaRPr lang="en-US" dirty="0"/>
          </a:p>
        </p:txBody>
      </p:sp>
    </p:spTree>
    <p:extLst>
      <p:ext uri="{BB962C8B-B14F-4D97-AF65-F5344CB8AC3E}">
        <p14:creationId xmlns:p14="http://schemas.microsoft.com/office/powerpoint/2010/main" val="3735939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7" name="Picture 6" descr="Photo of school study group enjoying learning">
            <a:extLst>
              <a:ext uri="{FF2B5EF4-FFF2-40B4-BE49-F238E27FC236}">
                <a16:creationId xmlns:a16="http://schemas.microsoft.com/office/drawing/2014/main" id="{C38D5A9B-ABAC-4DF0-A591-98585793FCAD}"/>
              </a:ext>
            </a:extLst>
          </p:cNvPr>
          <p:cNvPicPr>
            <a:picLocks noChangeAspect="1"/>
          </p:cNvPicPr>
          <p:nvPr/>
        </p:nvPicPr>
        <p:blipFill rotWithShape="1">
          <a:blip r:embed="rId2">
            <a:extLst>
              <a:ext uri="{28A0092B-C50C-407E-A947-70E740481C1C}">
                <a14:useLocalDpi xmlns:a14="http://schemas.microsoft.com/office/drawing/2010/main" val="0"/>
              </a:ext>
            </a:extLst>
          </a:blip>
          <a:srcRect l="15619"/>
          <a:stretch/>
        </p:blipFill>
        <p:spPr>
          <a:xfrm flipH="1">
            <a:off x="20" y="10"/>
            <a:ext cx="8668492" cy="6857990"/>
          </a:xfrm>
          <a:prstGeom prst="rect">
            <a:avLst/>
          </a:prstGeom>
        </p:spPr>
      </p:pic>
      <p:sp>
        <p:nvSpPr>
          <p:cNvPr id="18" name="Rectangle 17">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400" dirty="0"/>
              <a:t>Oral Health of LA County’s</a:t>
            </a:r>
            <a:br>
              <a:rPr lang="en-US" sz="4400" dirty="0"/>
            </a:br>
            <a:r>
              <a:rPr lang="en-US" sz="4400" dirty="0"/>
              <a:t>Adolescents</a:t>
            </a:r>
            <a:br>
              <a:rPr lang="en-US" sz="4400" dirty="0"/>
            </a:br>
            <a:r>
              <a:rPr lang="en-US" sz="4400" dirty="0"/>
              <a:t>12-17 Years</a:t>
            </a:r>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AEFCA52-8706-4438-9B91-C52FB36C909B}"/>
              </a:ext>
            </a:extLst>
          </p:cNvPr>
          <p:cNvSpPr txBox="1"/>
          <p:nvPr/>
        </p:nvSpPr>
        <p:spPr>
          <a:xfrm>
            <a:off x="7951825" y="4696388"/>
            <a:ext cx="22376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venir Next LT Pro"/>
                <a:ea typeface="+mn-ea"/>
                <a:cs typeface="+mn-cs"/>
              </a:rPr>
              <a:t>Condition of teeth</a:t>
            </a:r>
          </a:p>
        </p:txBody>
      </p:sp>
      <p:sp>
        <p:nvSpPr>
          <p:cNvPr id="3" name="Slide Number Placeholder 2">
            <a:extLst>
              <a:ext uri="{FF2B5EF4-FFF2-40B4-BE49-F238E27FC236}">
                <a16:creationId xmlns:a16="http://schemas.microsoft.com/office/drawing/2014/main" id="{6803D89E-C864-4490-B976-651ADECB4C79}"/>
              </a:ext>
            </a:extLst>
          </p:cNvPr>
          <p:cNvSpPr>
            <a:spLocks noGrp="1"/>
          </p:cNvSpPr>
          <p:nvPr>
            <p:ph type="sldNum" sz="quarter" idx="12"/>
          </p:nvPr>
        </p:nvSpPr>
        <p:spPr>
          <a:xfrm>
            <a:off x="9340225" y="639766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22653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00954D-566B-4BE4-8D3B-BE9485F1DA75}"/>
              </a:ext>
            </a:extLst>
          </p:cNvPr>
          <p:cNvSpPr>
            <a:spLocks noGrp="1"/>
          </p:cNvSpPr>
          <p:nvPr>
            <p:ph type="title"/>
          </p:nvPr>
        </p:nvSpPr>
        <p:spPr>
          <a:xfrm>
            <a:off x="841247" y="256032"/>
            <a:ext cx="10799585" cy="1014984"/>
          </a:xfrm>
        </p:spPr>
        <p:txBody>
          <a:bodyPr anchor="b">
            <a:normAutofit/>
          </a:bodyPr>
          <a:lstStyle/>
          <a:p>
            <a:r>
              <a:rPr lang="en-US" sz="2800" dirty="0"/>
              <a:t>ORAL HEALTH OF LA COUNTY’S ADOLESCENTS 12-17 Years</a:t>
            </a:r>
            <a:br>
              <a:rPr lang="en-US" dirty="0"/>
            </a:br>
            <a:r>
              <a:rPr lang="en-US" sz="2400" i="1" dirty="0"/>
              <a:t>DATA-AT-A-GLANCE</a:t>
            </a:r>
          </a:p>
        </p:txBody>
      </p:sp>
      <p:graphicFrame>
        <p:nvGraphicFramePr>
          <p:cNvPr id="6" name="Content Placeholder 5">
            <a:extLst>
              <a:ext uri="{FF2B5EF4-FFF2-40B4-BE49-F238E27FC236}">
                <a16:creationId xmlns:a16="http://schemas.microsoft.com/office/drawing/2014/main" id="{202F477A-ACC8-4086-81AE-9FB037EEB71B}"/>
              </a:ext>
            </a:extLst>
          </p:cNvPr>
          <p:cNvGraphicFramePr>
            <a:graphicFrameLocks noGrp="1"/>
          </p:cNvGraphicFramePr>
          <p:nvPr>
            <p:ph idx="1"/>
            <p:extLst>
              <p:ext uri="{D42A27DB-BD31-4B8C-83A1-F6EECF244321}">
                <p14:modId xmlns:p14="http://schemas.microsoft.com/office/powerpoint/2010/main" val="3296282498"/>
              </p:ext>
            </p:extLst>
          </p:nvPr>
        </p:nvGraphicFramePr>
        <p:xfrm>
          <a:off x="838200" y="1886184"/>
          <a:ext cx="10515610" cy="3492849"/>
        </p:xfrm>
        <a:graphic>
          <a:graphicData uri="http://schemas.openxmlformats.org/drawingml/2006/table">
            <a:tbl>
              <a:tblPr firstRow="1" firstCol="1" bandRow="1">
                <a:tableStyleId>{5DA37D80-6434-44D0-A028-1B22A696006F}</a:tableStyleId>
              </a:tblPr>
              <a:tblGrid>
                <a:gridCol w="1708906">
                  <a:extLst>
                    <a:ext uri="{9D8B030D-6E8A-4147-A177-3AD203B41FA5}">
                      <a16:colId xmlns:a16="http://schemas.microsoft.com/office/drawing/2014/main" val="3957842675"/>
                    </a:ext>
                  </a:extLst>
                </a:gridCol>
                <a:gridCol w="1100838">
                  <a:extLst>
                    <a:ext uri="{9D8B030D-6E8A-4147-A177-3AD203B41FA5}">
                      <a16:colId xmlns:a16="http://schemas.microsoft.com/office/drawing/2014/main" val="2055832633"/>
                    </a:ext>
                  </a:extLst>
                </a:gridCol>
                <a:gridCol w="1100838">
                  <a:extLst>
                    <a:ext uri="{9D8B030D-6E8A-4147-A177-3AD203B41FA5}">
                      <a16:colId xmlns:a16="http://schemas.microsoft.com/office/drawing/2014/main" val="2964240393"/>
                    </a:ext>
                  </a:extLst>
                </a:gridCol>
                <a:gridCol w="1100838">
                  <a:extLst>
                    <a:ext uri="{9D8B030D-6E8A-4147-A177-3AD203B41FA5}">
                      <a16:colId xmlns:a16="http://schemas.microsoft.com/office/drawing/2014/main" val="3432372408"/>
                    </a:ext>
                  </a:extLst>
                </a:gridCol>
                <a:gridCol w="1100838">
                  <a:extLst>
                    <a:ext uri="{9D8B030D-6E8A-4147-A177-3AD203B41FA5}">
                      <a16:colId xmlns:a16="http://schemas.microsoft.com/office/drawing/2014/main" val="585714016"/>
                    </a:ext>
                  </a:extLst>
                </a:gridCol>
                <a:gridCol w="1100838">
                  <a:extLst>
                    <a:ext uri="{9D8B030D-6E8A-4147-A177-3AD203B41FA5}">
                      <a16:colId xmlns:a16="http://schemas.microsoft.com/office/drawing/2014/main" val="1137903055"/>
                    </a:ext>
                  </a:extLst>
                </a:gridCol>
                <a:gridCol w="1100838">
                  <a:extLst>
                    <a:ext uri="{9D8B030D-6E8A-4147-A177-3AD203B41FA5}">
                      <a16:colId xmlns:a16="http://schemas.microsoft.com/office/drawing/2014/main" val="3423245627"/>
                    </a:ext>
                  </a:extLst>
                </a:gridCol>
                <a:gridCol w="1100838">
                  <a:extLst>
                    <a:ext uri="{9D8B030D-6E8A-4147-A177-3AD203B41FA5}">
                      <a16:colId xmlns:a16="http://schemas.microsoft.com/office/drawing/2014/main" val="854506304"/>
                    </a:ext>
                  </a:extLst>
                </a:gridCol>
                <a:gridCol w="1100838">
                  <a:extLst>
                    <a:ext uri="{9D8B030D-6E8A-4147-A177-3AD203B41FA5}">
                      <a16:colId xmlns:a16="http://schemas.microsoft.com/office/drawing/2014/main" val="2868236188"/>
                    </a:ext>
                  </a:extLst>
                </a:gridCol>
              </a:tblGrid>
              <a:tr h="448013">
                <a:tc>
                  <a:txBody>
                    <a:bodyPr/>
                    <a:lstStyle/>
                    <a:p>
                      <a:pPr marL="0" marR="0" algn="l"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Indicator</a:t>
                      </a:r>
                      <a:endParaRPr lang="en-US" sz="15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2007</a:t>
                      </a:r>
                    </a:p>
                  </a:txBody>
                  <a:tcPr marL="85129" marR="85129" marT="11823" marB="0" anchor="ctr"/>
                </a:tc>
                <a:tc>
                  <a:txBody>
                    <a:bodyPr/>
                    <a:lstStyle/>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2019-2020</a:t>
                      </a:r>
                    </a:p>
                  </a:txBody>
                  <a:tcPr marL="85129" marR="85129" marT="11823" marB="0" anchor="ctr"/>
                </a:tc>
                <a:tc>
                  <a:txBody>
                    <a:bodyPr/>
                    <a:lstStyle/>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2020-2021</a:t>
                      </a:r>
                    </a:p>
                  </a:txBody>
                  <a:tcPr marL="85129" marR="85129" marT="11823" marB="0" anchor="ctr"/>
                </a:tc>
                <a:tc>
                  <a:txBody>
                    <a:bodyPr/>
                    <a:lstStyle/>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2021-2022</a:t>
                      </a:r>
                    </a:p>
                  </a:txBody>
                  <a:tcPr marL="85129" marR="85129" marT="11823" marB="0" anchor="ctr"/>
                </a:tc>
                <a:tc>
                  <a:txBody>
                    <a:bodyPr/>
                    <a:lstStyle/>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2019-2020</a:t>
                      </a:r>
                      <a:endParaRPr lang="en-US" sz="15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2020-2021</a:t>
                      </a:r>
                      <a:endParaRPr lang="en-US" sz="15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2021-2022</a:t>
                      </a:r>
                      <a:endParaRPr lang="en-US" sz="15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United States</a:t>
                      </a:r>
                    </a:p>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2022-2023</a:t>
                      </a:r>
                    </a:p>
                  </a:txBody>
                  <a:tcPr marL="85129" marR="85129" marT="11823" marB="0" anchor="ctr"/>
                </a:tc>
                <a:extLst>
                  <a:ext uri="{0D108BD9-81ED-4DB2-BD59-A6C34878D82A}">
                    <a16:rowId xmlns:a16="http://schemas.microsoft.com/office/drawing/2014/main" val="2827488984"/>
                  </a:ext>
                </a:extLst>
              </a:tr>
              <a:tr h="276510">
                <a:tc>
                  <a:txBody>
                    <a:bodyPr/>
                    <a:lstStyle/>
                    <a:p>
                      <a:pPr marL="0" marR="0" algn="l" fontAlgn="t">
                        <a:lnSpc>
                          <a:spcPct val="100000"/>
                        </a:lnSpc>
                        <a:spcBef>
                          <a:spcPts val="0"/>
                        </a:spcBef>
                        <a:spcAft>
                          <a:spcPts val="0"/>
                        </a:spcAft>
                      </a:pPr>
                      <a:r>
                        <a:rPr lang="en-US" sz="1400" b="1" u="none" strike="noStrike" dirty="0">
                          <a:effectLst/>
                          <a:latin typeface="Calibri" panose="020F0502020204030204" pitchFamily="34" charset="0"/>
                          <a:cs typeface="Calibri" panose="020F0502020204030204" pitchFamily="34" charset="0"/>
                        </a:rPr>
                        <a:t>Self-reported condition of teeth</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extLst>
                  <a:ext uri="{0D108BD9-81ED-4DB2-BD59-A6C34878D82A}">
                    <a16:rowId xmlns:a16="http://schemas.microsoft.com/office/drawing/2014/main" val="3497402022"/>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Excellent/very good</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47%</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57%</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49%</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44%</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57%</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52%</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48%</a:t>
                      </a: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tc>
                <a:extLst>
                  <a:ext uri="{0D108BD9-81ED-4DB2-BD59-A6C34878D82A}">
                    <a16:rowId xmlns:a16="http://schemas.microsoft.com/office/drawing/2014/main" val="1674570642"/>
                  </a:ext>
                </a:extLst>
              </a:tr>
              <a:tr h="276510">
                <a:tc>
                  <a:txBody>
                    <a:bodyPr/>
                    <a:lstStyle/>
                    <a:p>
                      <a:pPr marL="0" marR="0" algn="l" fontAlgn="t">
                        <a:lnSpc>
                          <a:spcPct val="100000"/>
                        </a:lnSpc>
                        <a:spcBef>
                          <a:spcPts val="0"/>
                        </a:spcBef>
                        <a:spcAft>
                          <a:spcPts val="0"/>
                        </a:spcAft>
                        <a:tabLst>
                          <a:tab pos="99695" algn="l"/>
                        </a:tabLst>
                      </a:pPr>
                      <a:r>
                        <a:rPr lang="en-US" sz="1400" b="0" i="0" u="none" strike="noStrike" dirty="0">
                          <a:effectLst/>
                          <a:latin typeface="Calibri" panose="020F0502020204030204" pitchFamily="34" charset="0"/>
                          <a:cs typeface="Calibri" panose="020F0502020204030204" pitchFamily="34" charset="0"/>
                        </a:rPr>
                        <a:t>	Good</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40%</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28%</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33%</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39%</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32%</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35%</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37%</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extLst>
                  <a:ext uri="{0D108BD9-81ED-4DB2-BD59-A6C34878D82A}">
                    <a16:rowId xmlns:a16="http://schemas.microsoft.com/office/drawing/2014/main" val="661064121"/>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Fair/poor</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13%</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15%</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18%</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17%</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12%</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13%</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15%</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extLst>
                  <a:ext uri="{0D108BD9-81ED-4DB2-BD59-A6C34878D82A}">
                    <a16:rowId xmlns:a16="http://schemas.microsoft.com/office/drawing/2014/main" val="2405539422"/>
                  </a:ext>
                </a:extLst>
              </a:tr>
              <a:tr h="276510">
                <a:tc>
                  <a:txBody>
                    <a:bodyPr/>
                    <a:lstStyle/>
                    <a:p>
                      <a:pPr marL="0" marR="0" algn="l" fontAlgn="t">
                        <a:lnSpc>
                          <a:spcPct val="100000"/>
                        </a:lnSpc>
                        <a:spcBef>
                          <a:spcPts val="0"/>
                        </a:spcBef>
                        <a:spcAft>
                          <a:spcPts val="0"/>
                        </a:spcAft>
                      </a:pPr>
                      <a:r>
                        <a:rPr lang="en-US" sz="1400" b="1" u="none" strike="noStrike" dirty="0">
                          <a:effectLst/>
                          <a:latin typeface="Calibri" panose="020F0502020204030204" pitchFamily="34" charset="0"/>
                          <a:cs typeface="Calibri" panose="020F0502020204030204" pitchFamily="34" charset="0"/>
                        </a:rPr>
                        <a:t>Parent-reported condition of teeth</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2019-2020</a:t>
                      </a:r>
                      <a:endParaRPr lang="en-US" sz="1500" b="1"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2020-2021</a:t>
                      </a:r>
                      <a:endParaRPr lang="en-US" sz="1500" b="1"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500" b="1" i="0" u="none" strike="noStrike" dirty="0">
                          <a:effectLst/>
                          <a:latin typeface="Calibri" panose="020F0502020204030204" pitchFamily="34" charset="0"/>
                          <a:cs typeface="Calibri" panose="020F0502020204030204" pitchFamily="34" charset="0"/>
                        </a:rPr>
                        <a:t>2022-2023</a:t>
                      </a: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United States</a:t>
                      </a:r>
                    </a:p>
                    <a:p>
                      <a:pPr marL="0" marR="0" algn="ctr" fontAlgn="t">
                        <a:lnSpc>
                          <a:spcPct val="100000"/>
                        </a:lnSpc>
                        <a:spcBef>
                          <a:spcPts val="0"/>
                        </a:spcBef>
                        <a:spcAft>
                          <a:spcPts val="0"/>
                        </a:spcAft>
                      </a:pPr>
                      <a:r>
                        <a:rPr lang="en-US" sz="1500" b="1" u="none" strike="noStrike" dirty="0">
                          <a:effectLst/>
                          <a:latin typeface="Calibri" panose="020F0502020204030204" pitchFamily="34" charset="0"/>
                          <a:cs typeface="Calibri" panose="020F0502020204030204" pitchFamily="34" charset="0"/>
                        </a:rPr>
                        <a:t>2022-2023 </a:t>
                      </a:r>
                      <a:endParaRPr lang="en-US" sz="15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extLst>
                  <a:ext uri="{0D108BD9-81ED-4DB2-BD59-A6C34878D82A}">
                    <a16:rowId xmlns:a16="http://schemas.microsoft.com/office/drawing/2014/main" val="4123444721"/>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Excellent/very good</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73%</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71%</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75%</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u="none" strike="noStrike" dirty="0">
                          <a:effectLst/>
                          <a:latin typeface="Calibri" panose="020F0502020204030204" pitchFamily="34" charset="0"/>
                          <a:cs typeface="Calibri" panose="020F0502020204030204" pitchFamily="34" charset="0"/>
                        </a:rPr>
                        <a:t>78%</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extLst>
                  <a:ext uri="{0D108BD9-81ED-4DB2-BD59-A6C34878D82A}">
                    <a16:rowId xmlns:a16="http://schemas.microsoft.com/office/drawing/2014/main" val="587575493"/>
                  </a:ext>
                </a:extLst>
              </a:tr>
              <a:tr h="276510">
                <a:tc>
                  <a:txBody>
                    <a:bodyPr/>
                    <a:lstStyle/>
                    <a:p>
                      <a:pPr marL="0" marR="0" algn="l" fontAlgn="t">
                        <a:lnSpc>
                          <a:spcPct val="100000"/>
                        </a:lnSpc>
                        <a:spcBef>
                          <a:spcPts val="0"/>
                        </a:spcBef>
                        <a:spcAft>
                          <a:spcPts val="0"/>
                        </a:spcAft>
                        <a:tabLst>
                          <a:tab pos="99695" algn="l"/>
                        </a:tabLst>
                      </a:pPr>
                      <a:r>
                        <a:rPr lang="en-US" sz="1400" b="0" i="0" u="none" strike="noStrike" dirty="0">
                          <a:effectLst/>
                          <a:latin typeface="Calibri" panose="020F0502020204030204" pitchFamily="34" charset="0"/>
                          <a:cs typeface="Calibri" panose="020F0502020204030204" pitchFamily="34" charset="0"/>
                        </a:rPr>
                        <a:t>	Good</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NA</a:t>
                      </a: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21%</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19%</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u="none" strike="noStrike" dirty="0">
                          <a:effectLst/>
                          <a:latin typeface="Calibri" panose="020F0502020204030204" pitchFamily="34" charset="0"/>
                          <a:cs typeface="Calibri" panose="020F0502020204030204" pitchFamily="34" charset="0"/>
                        </a:rPr>
                        <a:t>16%</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extLst>
                  <a:ext uri="{0D108BD9-81ED-4DB2-BD59-A6C34878D82A}">
                    <a16:rowId xmlns:a16="http://schemas.microsoft.com/office/drawing/2014/main" val="591479172"/>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Fair/poor</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NA</a:t>
                      </a:r>
                      <a:endPar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7%</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8%</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6%</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a:t>
                      </a:r>
                    </a:p>
                  </a:txBody>
                  <a:tcPr marL="85129" marR="85129" marT="11823" marB="0" anchor="ctr">
                    <a:noFill/>
                  </a:tcPr>
                </a:tc>
                <a:extLst>
                  <a:ext uri="{0D108BD9-81ED-4DB2-BD59-A6C34878D82A}">
                    <a16:rowId xmlns:a16="http://schemas.microsoft.com/office/drawing/2014/main" val="939935841"/>
                  </a:ext>
                </a:extLst>
              </a:tr>
            </a:tbl>
          </a:graphicData>
        </a:graphic>
      </p:graphicFrame>
      <p:sp>
        <p:nvSpPr>
          <p:cNvPr id="2" name="Slide Number Placeholder 1">
            <a:extLst>
              <a:ext uri="{FF2B5EF4-FFF2-40B4-BE49-F238E27FC236}">
                <a16:creationId xmlns:a16="http://schemas.microsoft.com/office/drawing/2014/main" id="{D93FA221-EDF4-4067-9583-EC90294FC357}"/>
              </a:ext>
            </a:extLst>
          </p:cNvPr>
          <p:cNvSpPr>
            <a:spLocks noGrp="1"/>
          </p:cNvSpPr>
          <p:nvPr>
            <p:ph type="sldNum" sz="quarter" idx="12"/>
          </p:nvPr>
        </p:nvSpPr>
        <p:spPr/>
        <p:txBody>
          <a:bodyPr/>
          <a:lstStyle/>
          <a:p>
            <a:fld id="{B2DC25EE-239B-4C5F-AAD1-255A7D5F1EE2}" type="slidenum">
              <a:rPr lang="en-US" smtClean="0"/>
              <a:t>15</a:t>
            </a:fld>
            <a:endParaRPr lang="en-US"/>
          </a:p>
        </p:txBody>
      </p:sp>
      <p:sp>
        <p:nvSpPr>
          <p:cNvPr id="3" name="TextBox 2">
            <a:extLst>
              <a:ext uri="{FF2B5EF4-FFF2-40B4-BE49-F238E27FC236}">
                <a16:creationId xmlns:a16="http://schemas.microsoft.com/office/drawing/2014/main" id="{A0DCDCE6-F3FA-E200-FA01-C9AEA8D59C26}"/>
              </a:ext>
            </a:extLst>
          </p:cNvPr>
          <p:cNvSpPr txBox="1"/>
          <p:nvPr/>
        </p:nvSpPr>
        <p:spPr>
          <a:xfrm>
            <a:off x="838190" y="5379033"/>
            <a:ext cx="1266693"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NA: Not available</a:t>
            </a:r>
          </a:p>
        </p:txBody>
      </p:sp>
    </p:spTree>
    <p:extLst>
      <p:ext uri="{BB962C8B-B14F-4D97-AF65-F5344CB8AC3E}">
        <p14:creationId xmlns:p14="http://schemas.microsoft.com/office/powerpoint/2010/main" val="1141945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Self-Reported Condition of Teeth - Overall Prevalence</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604279227"/>
              </p:ext>
            </p:extLst>
          </p:nvPr>
        </p:nvGraphicFramePr>
        <p:xfrm>
          <a:off x="517526"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Compared to the United States estimate</a:t>
            </a:r>
            <a:r>
              <a:rPr lang="en-US" dirty="0"/>
              <a:t>, a lower percentage of LA County and California adolescents reported that the condition of their teeth was excellent/very good</a:t>
            </a:r>
            <a:endParaRPr lang="en-US" sz="1600" dirty="0"/>
          </a:p>
          <a:p>
            <a:pPr lvl="1"/>
            <a:r>
              <a:rPr lang="en-US" sz="1600" b="1" dirty="0"/>
              <a:t>IMPORTANT NOTE: </a:t>
            </a:r>
            <a:r>
              <a:rPr lang="en-US" sz="1600" dirty="0"/>
              <a:t>US data is from the National Survey of Children’s Health which asks </a:t>
            </a:r>
            <a:r>
              <a:rPr lang="en-US" sz="1600" b="1" i="1" dirty="0"/>
              <a:t>parents</a:t>
            </a:r>
            <a:r>
              <a:rPr lang="en-US" sz="1600" dirty="0"/>
              <a:t> to rate the oral health of their child’s teeth. LA County and California data is from the California Health Interview Survey which asks the </a:t>
            </a:r>
            <a:r>
              <a:rPr lang="en-US" sz="1600" b="1" i="1" dirty="0"/>
              <a:t>adolescent</a:t>
            </a:r>
            <a:r>
              <a:rPr lang="en-US" sz="1600" dirty="0"/>
              <a:t> to rate the condition of their own teeth.</a:t>
            </a:r>
            <a:endParaRPr lang="en-US"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Sources: California Health Interview Survey, 2021-2022 pooled (question not asked after 2022),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National Survey of Children’s Health, 2023-2024 pooled,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4"/>
              </a:rPr>
              <a:t>https://www.childhealthdata.org/</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04-24-2026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adolescents aged 12-17 years that reported excellent, very good, good, or fair/poor condition of teeth</a:t>
            </a:r>
          </a:p>
        </p:txBody>
      </p:sp>
      <p:sp>
        <p:nvSpPr>
          <p:cNvPr id="2" name="Slide Number Placeholder 1">
            <a:extLst>
              <a:ext uri="{FF2B5EF4-FFF2-40B4-BE49-F238E27FC236}">
                <a16:creationId xmlns:a16="http://schemas.microsoft.com/office/drawing/2014/main" id="{3686D248-04BF-44B4-BD1A-C87DA1F867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42442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Self-Reported Condition of Teeth -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936794725"/>
              </p:ext>
            </p:extLst>
          </p:nvPr>
        </p:nvGraphicFramePr>
        <p:xfrm>
          <a:off x="517526"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Since 2019-2020, there has been a decrease in the percentage of adolescents that report excellent or very good condition of teeth and an increase in the percentage reporting fair/poor condition of teeth</a:t>
            </a:r>
          </a:p>
          <a:p>
            <a:r>
              <a:rPr lang="en-US" dirty="0"/>
              <a:t>This may be due to issues associated with the availability of dental care during COVID-19</a:t>
            </a:r>
            <a:endParaRPr lang="en-US" sz="16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2007, 2019-2020 pooled, 2020-2021 pooled, and 2021-2022 pooled</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(question not asked after 2022)</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04-24-2026</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a:t>
            </a: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5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LA County adolescents that reported excellent</a:t>
            </a:r>
            <a:r>
              <a:rPr lang="en-US" sz="1500" b="1" dirty="0">
                <a:solidFill>
                  <a:srgbClr val="000000">
                    <a:lumMod val="65000"/>
                    <a:lumOff val="35000"/>
                  </a:srgbClr>
                </a:solidFill>
                <a:latin typeface="Calibri" panose="020F0502020204030204" pitchFamily="34" charset="0"/>
                <a:cs typeface="Calibri" panose="020F0502020204030204" pitchFamily="34" charset="0"/>
              </a:rPr>
              <a:t>/</a:t>
            </a:r>
            <a:r>
              <a:rPr kumimoji="0" lang="en-US" sz="15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very good, good, or fair/poor condition of teeth, 2007, 2019-2020,</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5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2020-2021, and 2021-2022</a:t>
            </a:r>
          </a:p>
        </p:txBody>
      </p:sp>
      <p:sp>
        <p:nvSpPr>
          <p:cNvPr id="2" name="Slide Number Placeholder 1">
            <a:extLst>
              <a:ext uri="{FF2B5EF4-FFF2-40B4-BE49-F238E27FC236}">
                <a16:creationId xmlns:a16="http://schemas.microsoft.com/office/drawing/2014/main" id="{3686D248-04BF-44B4-BD1A-C87DA1F867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628060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Rectangle 28">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2042C9A-5752-415B-A20C-7AF89EE816D6}"/>
              </a:ext>
            </a:extLst>
          </p:cNvPr>
          <p:cNvPicPr>
            <a:picLocks noChangeAspect="1"/>
          </p:cNvPicPr>
          <p:nvPr/>
        </p:nvPicPr>
        <p:blipFill rotWithShape="1">
          <a:blip r:embed="rId2">
            <a:extLst>
              <a:ext uri="{28A0092B-C50C-407E-A947-70E740481C1C}">
                <a14:useLocalDpi xmlns:a14="http://schemas.microsoft.com/office/drawing/2010/main" val="0"/>
              </a:ext>
            </a:extLst>
          </a:blip>
          <a:srcRect l="7970" t="94" r="-7970"/>
          <a:stretch/>
        </p:blipFill>
        <p:spPr>
          <a:xfrm>
            <a:off x="-2" y="10"/>
            <a:ext cx="8668512" cy="6857990"/>
          </a:xfrm>
          <a:prstGeom prst="rect">
            <a:avLst/>
          </a:prstGeom>
        </p:spPr>
      </p:pic>
      <p:sp>
        <p:nvSpPr>
          <p:cNvPr id="31" name="Rectangle 30">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800" dirty="0"/>
              <a:t>Oral Health of Adults in LA County</a:t>
            </a:r>
          </a:p>
        </p:txBody>
      </p:sp>
      <p:sp>
        <p:nvSpPr>
          <p:cNvPr id="33" name="Rectangle 3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10">
            <a:extLst>
              <a:ext uri="{FF2B5EF4-FFF2-40B4-BE49-F238E27FC236}">
                <a16:creationId xmlns:a16="http://schemas.microsoft.com/office/drawing/2014/main" id="{6672696B-0284-4A98-A9FB-FE76604938B4}"/>
              </a:ext>
            </a:extLst>
          </p:cNvPr>
          <p:cNvSpPr txBox="1">
            <a:spLocks noGrp="1"/>
          </p:cNvSpPr>
          <p:nvPr>
            <p:ph type="body" idx="1"/>
          </p:nvPr>
        </p:nvSpPr>
        <p:spPr>
          <a:xfrm>
            <a:off x="7975308" y="4496333"/>
            <a:ext cx="4129657" cy="1323439"/>
          </a:xfrm>
          <a:prstGeom prst="rect">
            <a:avLst/>
          </a:prstGeom>
          <a:noFill/>
        </p:spPr>
        <p:txBody>
          <a:bodyPr wrap="none" rtlCol="0">
            <a:spAutoFit/>
          </a:bodyPr>
          <a:lstStyle/>
          <a:p>
            <a:pPr>
              <a:lnSpc>
                <a:spcPct val="100000"/>
              </a:lnSpc>
              <a:spcBef>
                <a:spcPts val="0"/>
              </a:spcBef>
            </a:pPr>
            <a:r>
              <a:rPr lang="en-US" b="1" dirty="0"/>
              <a:t>Any tooth loss in adults 18+</a:t>
            </a:r>
          </a:p>
          <a:p>
            <a:pPr>
              <a:lnSpc>
                <a:spcPct val="100000"/>
              </a:lnSpc>
              <a:spcBef>
                <a:spcPts val="0"/>
              </a:spcBef>
            </a:pPr>
            <a:r>
              <a:rPr lang="en-US" b="1" dirty="0"/>
              <a:t>Total tooth loss in adults 65+</a:t>
            </a:r>
          </a:p>
          <a:p>
            <a:pPr>
              <a:lnSpc>
                <a:spcPct val="100000"/>
              </a:lnSpc>
              <a:spcBef>
                <a:spcPts val="0"/>
              </a:spcBef>
            </a:pPr>
            <a:r>
              <a:rPr lang="en-US" b="1" dirty="0"/>
              <a:t>Self-reported condition of teeth</a:t>
            </a:r>
          </a:p>
          <a:p>
            <a:pPr>
              <a:lnSpc>
                <a:spcPct val="100000"/>
              </a:lnSpc>
              <a:spcBef>
                <a:spcPts val="0"/>
              </a:spcBef>
            </a:pPr>
            <a:r>
              <a:rPr lang="en-US" b="1" dirty="0"/>
              <a:t>Oral and pharyngeal cancer</a:t>
            </a:r>
          </a:p>
        </p:txBody>
      </p:sp>
      <p:sp>
        <p:nvSpPr>
          <p:cNvPr id="2" name="Slide Number Placeholder 1">
            <a:extLst>
              <a:ext uri="{FF2B5EF4-FFF2-40B4-BE49-F238E27FC236}">
                <a16:creationId xmlns:a16="http://schemas.microsoft.com/office/drawing/2014/main" id="{62CD623F-BFBC-4145-AB09-4FA92BE6D371}"/>
              </a:ext>
            </a:extLst>
          </p:cNvPr>
          <p:cNvSpPr>
            <a:spLocks noGrp="1"/>
          </p:cNvSpPr>
          <p:nvPr>
            <p:ph type="sldNum" sz="quarter" idx="12"/>
          </p:nvPr>
        </p:nvSpPr>
        <p:spPr>
          <a:xfrm>
            <a:off x="9340225" y="6397665"/>
            <a:ext cx="2743200" cy="365125"/>
          </a:xfrm>
        </p:spPr>
        <p:txBody>
          <a:bodyPr/>
          <a:lstStyle/>
          <a:p>
            <a:fld id="{B2DC25EE-239B-4C5F-AAD1-255A7D5F1EE2}" type="slidenum">
              <a:rPr lang="en-US" smtClean="0">
                <a:latin typeface="Calibri" panose="020F0502020204030204" pitchFamily="34" charset="0"/>
                <a:cs typeface="Calibri" panose="020F0502020204030204" pitchFamily="34" charset="0"/>
              </a:rPr>
              <a:t>18</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1648474"/>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9100954D-566B-4BE4-8D3B-BE9485F1DA75}"/>
              </a:ext>
            </a:extLst>
          </p:cNvPr>
          <p:cNvSpPr>
            <a:spLocks noGrp="1"/>
          </p:cNvSpPr>
          <p:nvPr>
            <p:ph type="title"/>
          </p:nvPr>
        </p:nvSpPr>
        <p:spPr>
          <a:xfrm>
            <a:off x="841248" y="256032"/>
            <a:ext cx="10506456" cy="1014984"/>
          </a:xfrm>
        </p:spPr>
        <p:txBody>
          <a:bodyPr anchor="b">
            <a:normAutofit/>
          </a:bodyPr>
          <a:lstStyle/>
          <a:p>
            <a:r>
              <a:rPr lang="en-US" sz="2800" dirty="0"/>
              <a:t>ORAL HEALTH OF ADULTS IN LA COUNTY</a:t>
            </a:r>
            <a:br>
              <a:rPr lang="en-US" dirty="0"/>
            </a:br>
            <a:r>
              <a:rPr lang="en-US" sz="2400" i="1" dirty="0"/>
              <a:t>DATA-AT-A-GLANCE</a:t>
            </a:r>
          </a:p>
        </p:txBody>
      </p:sp>
      <p:sp>
        <p:nvSpPr>
          <p:cNvPr id="9" name="Rectangle 12">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14">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5">
            <a:extLst>
              <a:ext uri="{FF2B5EF4-FFF2-40B4-BE49-F238E27FC236}">
                <a16:creationId xmlns:a16="http://schemas.microsoft.com/office/drawing/2014/main" id="{202F477A-ACC8-4086-81AE-9FB037EEB71B}"/>
              </a:ext>
            </a:extLst>
          </p:cNvPr>
          <p:cNvGraphicFramePr>
            <a:graphicFrameLocks noGrp="1"/>
          </p:cNvGraphicFramePr>
          <p:nvPr>
            <p:ph idx="1"/>
            <p:extLst>
              <p:ext uri="{D42A27DB-BD31-4B8C-83A1-F6EECF244321}">
                <p14:modId xmlns:p14="http://schemas.microsoft.com/office/powerpoint/2010/main" val="1183415484"/>
              </p:ext>
            </p:extLst>
          </p:nvPr>
        </p:nvGraphicFramePr>
        <p:xfrm>
          <a:off x="838200" y="1886184"/>
          <a:ext cx="10479346" cy="2984159"/>
        </p:xfrm>
        <a:graphic>
          <a:graphicData uri="http://schemas.openxmlformats.org/drawingml/2006/table">
            <a:tbl>
              <a:tblPr firstRow="1" firstCol="1" bandRow="1">
                <a:tableStyleId>{BDBED569-4797-4DF1-A0F4-6AAB3CD982D8}</a:tableStyleId>
              </a:tblPr>
              <a:tblGrid>
                <a:gridCol w="4285945">
                  <a:extLst>
                    <a:ext uri="{9D8B030D-6E8A-4147-A177-3AD203B41FA5}">
                      <a16:colId xmlns:a16="http://schemas.microsoft.com/office/drawing/2014/main" val="3957842675"/>
                    </a:ext>
                  </a:extLst>
                </a:gridCol>
                <a:gridCol w="2064467">
                  <a:extLst>
                    <a:ext uri="{9D8B030D-6E8A-4147-A177-3AD203B41FA5}">
                      <a16:colId xmlns:a16="http://schemas.microsoft.com/office/drawing/2014/main" val="2964240393"/>
                    </a:ext>
                  </a:extLst>
                </a:gridCol>
                <a:gridCol w="2064467">
                  <a:extLst>
                    <a:ext uri="{9D8B030D-6E8A-4147-A177-3AD203B41FA5}">
                      <a16:colId xmlns:a16="http://schemas.microsoft.com/office/drawing/2014/main" val="1137903055"/>
                    </a:ext>
                  </a:extLst>
                </a:gridCol>
                <a:gridCol w="2064467">
                  <a:extLst>
                    <a:ext uri="{9D8B030D-6E8A-4147-A177-3AD203B41FA5}">
                      <a16:colId xmlns:a16="http://schemas.microsoft.com/office/drawing/2014/main" val="2868236188"/>
                    </a:ext>
                  </a:extLst>
                </a:gridCol>
              </a:tblGrid>
              <a:tr h="448013">
                <a:tc>
                  <a:txBody>
                    <a:bodyPr/>
                    <a:lstStyle/>
                    <a:p>
                      <a:pPr marL="0" marR="0" algn="l"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Age/Indicator</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LA County</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California</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United States</a:t>
                      </a:r>
                    </a:p>
                  </a:txBody>
                  <a:tcPr marL="85129" marR="85129" marT="11823" marB="0" anchor="ctr"/>
                </a:tc>
                <a:extLst>
                  <a:ext uri="{0D108BD9-81ED-4DB2-BD59-A6C34878D82A}">
                    <a16:rowId xmlns:a16="http://schemas.microsoft.com/office/drawing/2014/main" val="2827488984"/>
                  </a:ext>
                </a:extLst>
              </a:tr>
              <a:tr h="276510">
                <a:tc>
                  <a:txBody>
                    <a:bodyPr/>
                    <a:lstStyle/>
                    <a:p>
                      <a:pPr marL="0" marR="0" algn="l" fontAlgn="t">
                        <a:lnSpc>
                          <a:spcPct val="100000"/>
                        </a:lnSpc>
                        <a:spcBef>
                          <a:spcPts val="0"/>
                        </a:spcBef>
                        <a:spcAft>
                          <a:spcPts val="0"/>
                        </a:spcAft>
                      </a:pPr>
                      <a:r>
                        <a:rPr lang="en-US" sz="1400" b="1" u="none" strike="noStrike" dirty="0">
                          <a:effectLst/>
                          <a:latin typeface="Calibri" panose="020F0502020204030204" pitchFamily="34" charset="0"/>
                          <a:cs typeface="Calibri" panose="020F0502020204030204" pitchFamily="34" charset="0"/>
                        </a:rPr>
                        <a:t>18+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extLst>
                  <a:ext uri="{0D108BD9-81ED-4DB2-BD59-A6C34878D82A}">
                    <a16:rowId xmlns:a16="http://schemas.microsoft.com/office/drawing/2014/main" val="3497402022"/>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Any tooth loss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37% (2022)</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38% (2024)</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40% (2024)</a:t>
                      </a:r>
                    </a:p>
                  </a:txBody>
                  <a:tcPr marL="85129" marR="85129" marT="11823" marB="0" anchor="ctr"/>
                </a:tc>
                <a:extLst>
                  <a:ext uri="{0D108BD9-81ED-4DB2-BD59-A6C34878D82A}">
                    <a16:rowId xmlns:a16="http://schemas.microsoft.com/office/drawing/2014/main" val="1674570642"/>
                  </a:ext>
                </a:extLst>
              </a:tr>
              <a:tr h="276510">
                <a:tc>
                  <a:txBody>
                    <a:bodyPr/>
                    <a:lstStyle/>
                    <a:p>
                      <a:pPr marL="0" marR="0" algn="l" fontAlgn="t">
                        <a:lnSpc>
                          <a:spcPct val="100000"/>
                        </a:lnSpc>
                        <a:spcBef>
                          <a:spcPts val="0"/>
                        </a:spcBef>
                        <a:spcAft>
                          <a:spcPts val="0"/>
                        </a:spcAft>
                        <a:tabLst>
                          <a:tab pos="99695" algn="l"/>
                        </a:tabLst>
                      </a:pPr>
                      <a:r>
                        <a:rPr lang="en-US" sz="1400" b="0" i="0" u="none" strike="noStrike" dirty="0">
                          <a:effectLst/>
                          <a:latin typeface="Calibri" panose="020F0502020204030204" pitchFamily="34" charset="0"/>
                          <a:cs typeface="Calibri" panose="020F0502020204030204" pitchFamily="34" charset="0"/>
                        </a:rPr>
                        <a:t>	Fair/poor self-reported condition of teeth</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30% (2021-2022)</a:t>
                      </a:r>
                    </a:p>
                  </a:txBody>
                  <a:tcPr marL="85129" marR="85129" marT="11823" marB="0" anchor="ctr">
                    <a:solidFill>
                      <a:schemeClr val="bg1"/>
                    </a:solid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i="0" u="none" strike="noStrike" dirty="0">
                          <a:effectLst/>
                          <a:latin typeface="Calibri" panose="020F0502020204030204" pitchFamily="34" charset="0"/>
                          <a:cs typeface="Calibri" panose="020F0502020204030204" pitchFamily="34" charset="0"/>
                        </a:rPr>
                        <a:t>27% (2021-2022)</a:t>
                      </a:r>
                    </a:p>
                  </a:txBody>
                  <a:tcPr marL="85129" marR="85129" marT="11823" marB="0" anchor="ctr">
                    <a:solidFill>
                      <a:schemeClr val="bg1"/>
                    </a:solid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solidFill>
                      <a:schemeClr val="bg1"/>
                    </a:solidFill>
                  </a:tcPr>
                </a:tc>
                <a:extLst>
                  <a:ext uri="{0D108BD9-81ED-4DB2-BD59-A6C34878D82A}">
                    <a16:rowId xmlns:a16="http://schemas.microsoft.com/office/drawing/2014/main" val="2334489776"/>
                  </a:ext>
                </a:extLst>
              </a:tr>
              <a:tr h="276510">
                <a:tc>
                  <a:txBody>
                    <a:bodyPr/>
                    <a:lstStyle/>
                    <a:p>
                      <a:pPr marL="0" marR="0" algn="l" fontAlgn="t">
                        <a:lnSpc>
                          <a:spcPct val="100000"/>
                        </a:lnSpc>
                        <a:spcBef>
                          <a:spcPts val="0"/>
                        </a:spcBef>
                        <a:spcAft>
                          <a:spcPts val="0"/>
                        </a:spcAft>
                        <a:tabLst>
                          <a:tab pos="99695" algn="l"/>
                        </a:tabLst>
                      </a:pPr>
                      <a:r>
                        <a:rPr lang="en-US" sz="1400" b="1" u="none" strike="noStrike" dirty="0">
                          <a:effectLst/>
                          <a:latin typeface="Calibri" panose="020F0502020204030204" pitchFamily="34" charset="0"/>
                          <a:cs typeface="Calibri" panose="020F0502020204030204" pitchFamily="34" charset="0"/>
                        </a:rPr>
                        <a:t>65+ Years</a:t>
                      </a:r>
                      <a:endParaRPr lang="en-US" sz="1400" b="1" i="0" u="none" strike="noStrike" dirty="0">
                        <a:effectLst/>
                        <a:latin typeface="Calibri" panose="020F0502020204030204" pitchFamily="34" charset="0"/>
                        <a:cs typeface="Calibri" panose="020F0502020204030204" pitchFamily="34" charset="0"/>
                      </a:endParaRPr>
                    </a:p>
                  </a:txBody>
                  <a:tcPr marL="85129" marR="85129" marT="11823" marB="0" anchor="ctr">
                    <a:solidFill>
                      <a:schemeClr val="accent5">
                        <a:lumMod val="20000"/>
                        <a:lumOff val="80000"/>
                      </a:schemeClr>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EBE1E1"/>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EBE1E1"/>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EBE1E1"/>
                    </a:solidFill>
                  </a:tcPr>
                </a:tc>
                <a:extLst>
                  <a:ext uri="{0D108BD9-81ED-4DB2-BD59-A6C34878D82A}">
                    <a16:rowId xmlns:a16="http://schemas.microsoft.com/office/drawing/2014/main" val="2405539422"/>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Total tooth loss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 (2022)</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8% (2024)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11% (2024)</a:t>
                      </a:r>
                    </a:p>
                  </a:txBody>
                  <a:tcPr marL="85129" marR="85129" marT="11823" marB="0" anchor="ctr">
                    <a:noFill/>
                  </a:tcPr>
                </a:tc>
                <a:extLst>
                  <a:ext uri="{0D108BD9-81ED-4DB2-BD59-A6C34878D82A}">
                    <a16:rowId xmlns:a16="http://schemas.microsoft.com/office/drawing/2014/main" val="4123444721"/>
                  </a:ext>
                </a:extLst>
              </a:tr>
              <a:tr h="276510">
                <a:tc>
                  <a:txBody>
                    <a:bodyPr/>
                    <a:lstStyle/>
                    <a:p>
                      <a:pPr marL="0" marR="0" algn="l" fontAlgn="t">
                        <a:lnSpc>
                          <a:spcPct val="100000"/>
                        </a:lnSpc>
                        <a:spcBef>
                          <a:spcPts val="0"/>
                        </a:spcBef>
                        <a:spcAft>
                          <a:spcPts val="0"/>
                        </a:spcAft>
                        <a:tabLst>
                          <a:tab pos="99695" algn="l"/>
                        </a:tabLst>
                      </a:pPr>
                      <a:r>
                        <a:rPr lang="en-US" sz="1400" b="1" u="none" strike="noStrike" dirty="0">
                          <a:effectLst/>
                          <a:latin typeface="Calibri" panose="020F0502020204030204" pitchFamily="34" charset="0"/>
                          <a:cs typeface="Calibri" panose="020F0502020204030204" pitchFamily="34" charset="0"/>
                        </a:rPr>
                        <a:t>All Ages</a:t>
                      </a:r>
                      <a:endParaRPr lang="en-US" sz="1400" b="1" i="0" u="none" strike="noStrike" dirty="0">
                        <a:effectLst/>
                        <a:latin typeface="Calibri" panose="020F0502020204030204" pitchFamily="34" charset="0"/>
                        <a:cs typeface="Calibri" panose="020F0502020204030204" pitchFamily="34" charset="0"/>
                      </a:endParaRPr>
                    </a:p>
                  </a:txBody>
                  <a:tcPr marL="85129" marR="85129" marT="11823" marB="0" anchor="ctr">
                    <a:solidFill>
                      <a:schemeClr val="accent5">
                        <a:lumMod val="20000"/>
                        <a:lumOff val="80000"/>
                      </a:schemeClr>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EBE1E1"/>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EBE1E1"/>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EBE1E1"/>
                    </a:solidFill>
                  </a:tcPr>
                </a:tc>
                <a:extLst>
                  <a:ext uri="{0D108BD9-81ED-4DB2-BD59-A6C34878D82A}">
                    <a16:rowId xmlns:a16="http://schemas.microsoft.com/office/drawing/2014/main" val="587575493"/>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Incidence of oral &amp; pharyngeal cancer</a:t>
                      </a:r>
                    </a:p>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(annual age adjusted rate per 100,000)</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8.5</a:t>
                      </a:r>
                    </a:p>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(2018-2022)</a:t>
                      </a:r>
                    </a:p>
                  </a:txBody>
                  <a:tcPr marL="85129" marR="85129" marT="11823" marB="0" anchor="ctr">
                    <a:solidFill>
                      <a:schemeClr val="bg1"/>
                    </a:solid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10.4</a:t>
                      </a:r>
                    </a:p>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(2018-2022)</a:t>
                      </a:r>
                    </a:p>
                  </a:txBody>
                  <a:tcPr marL="85129" marR="85129" marT="11823" marB="0" anchor="ctr">
                    <a:solidFill>
                      <a:schemeClr val="bg1"/>
                    </a:solid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12.1</a:t>
                      </a:r>
                    </a:p>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(2018-2022)</a:t>
                      </a:r>
                    </a:p>
                  </a:txBody>
                  <a:tcPr marL="85129" marR="85129" marT="11823" marB="0" anchor="ctr">
                    <a:solidFill>
                      <a:schemeClr val="bg1"/>
                    </a:solidFill>
                  </a:tcPr>
                </a:tc>
                <a:extLst>
                  <a:ext uri="{0D108BD9-81ED-4DB2-BD59-A6C34878D82A}">
                    <a16:rowId xmlns:a16="http://schemas.microsoft.com/office/drawing/2014/main" val="591479172"/>
                  </a:ext>
                </a:extLst>
              </a:tr>
              <a:tr h="215058">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Mortality from oral &amp; pharyngeal cancer</a:t>
                      </a:r>
                    </a:p>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(annual age adjusted rate per 100,000)</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2.1</a:t>
                      </a:r>
                    </a:p>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(2019-2023)</a:t>
                      </a:r>
                    </a:p>
                  </a:txBody>
                  <a:tcPr marL="85129" marR="85129" marT="11823" marB="0" anchor="ctr">
                    <a:solidFill>
                      <a:schemeClr val="bg1"/>
                    </a:solid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2.5</a:t>
                      </a:r>
                    </a:p>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(2019-2023)</a:t>
                      </a:r>
                    </a:p>
                  </a:txBody>
                  <a:tcPr marL="85129" marR="85129" marT="11823" marB="0" anchor="ctr">
                    <a:solidFill>
                      <a:schemeClr val="bg1"/>
                    </a:solid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2.7</a:t>
                      </a:r>
                    </a:p>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(2019-2023)</a:t>
                      </a:r>
                    </a:p>
                  </a:txBody>
                  <a:tcPr marL="85129" marR="85129" marT="11823" marB="0" anchor="ctr">
                    <a:solidFill>
                      <a:schemeClr val="bg1"/>
                    </a:solidFill>
                  </a:tcPr>
                </a:tc>
                <a:extLst>
                  <a:ext uri="{0D108BD9-81ED-4DB2-BD59-A6C34878D82A}">
                    <a16:rowId xmlns:a16="http://schemas.microsoft.com/office/drawing/2014/main" val="939935841"/>
                  </a:ext>
                </a:extLst>
              </a:tr>
            </a:tbl>
          </a:graphicData>
        </a:graphic>
      </p:graphicFrame>
      <p:sp>
        <p:nvSpPr>
          <p:cNvPr id="2" name="Slide Number Placeholder 1">
            <a:extLst>
              <a:ext uri="{FF2B5EF4-FFF2-40B4-BE49-F238E27FC236}">
                <a16:creationId xmlns:a16="http://schemas.microsoft.com/office/drawing/2014/main" id="{26CC984E-1FCB-4F33-9403-8AF3EBC35469}"/>
              </a:ext>
            </a:extLst>
          </p:cNvPr>
          <p:cNvSpPr>
            <a:spLocks noGrp="1"/>
          </p:cNvSpPr>
          <p:nvPr>
            <p:ph type="sldNum" sz="quarter" idx="12"/>
          </p:nvPr>
        </p:nvSpPr>
        <p:spPr/>
        <p:txBody>
          <a:bodyPr/>
          <a:lstStyle/>
          <a:p>
            <a:fld id="{B2DC25EE-239B-4C5F-AAD1-255A7D5F1EE2}" type="slidenum">
              <a:rPr lang="en-US" smtClean="0"/>
              <a:t>19</a:t>
            </a:fld>
            <a:endParaRPr lang="en-US"/>
          </a:p>
        </p:txBody>
      </p:sp>
    </p:spTree>
    <p:extLst>
      <p:ext uri="{BB962C8B-B14F-4D97-AF65-F5344CB8AC3E}">
        <p14:creationId xmlns:p14="http://schemas.microsoft.com/office/powerpoint/2010/main" val="2358698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ectangle 34">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E274D29-43DE-47D5-A68C-AAD714FBD1AF}"/>
              </a:ext>
            </a:extLst>
          </p:cNvPr>
          <p:cNvSpPr>
            <a:spLocks noGrp="1"/>
          </p:cNvSpPr>
          <p:nvPr>
            <p:ph type="title"/>
          </p:nvPr>
        </p:nvSpPr>
        <p:spPr>
          <a:xfrm>
            <a:off x="841246" y="978619"/>
            <a:ext cx="5991244" cy="1106424"/>
          </a:xfrm>
        </p:spPr>
        <p:txBody>
          <a:bodyPr>
            <a:normAutofit/>
          </a:bodyPr>
          <a:lstStyle/>
          <a:p>
            <a:r>
              <a:rPr lang="en-US" dirty="0"/>
              <a:t>Introduction</a:t>
            </a:r>
          </a:p>
        </p:txBody>
      </p:sp>
      <p:sp>
        <p:nvSpPr>
          <p:cNvPr id="37" name="Rectangle 36">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8"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5">
            <a:extLst>
              <a:ext uri="{FF2B5EF4-FFF2-40B4-BE49-F238E27FC236}">
                <a16:creationId xmlns:a16="http://schemas.microsoft.com/office/drawing/2014/main" id="{B161A599-B920-402D-B12F-F96916AC2F6A}"/>
              </a:ext>
            </a:extLst>
          </p:cNvPr>
          <p:cNvSpPr>
            <a:spLocks noGrp="1"/>
          </p:cNvSpPr>
          <p:nvPr>
            <p:ph idx="1"/>
          </p:nvPr>
        </p:nvSpPr>
        <p:spPr>
          <a:xfrm>
            <a:off x="841248" y="2252870"/>
            <a:ext cx="5993892" cy="3560251"/>
          </a:xfrm>
        </p:spPr>
        <p:txBody>
          <a:bodyPr>
            <a:normAutofit lnSpcReduction="10000"/>
          </a:bodyPr>
          <a:lstStyle/>
          <a:p>
            <a:pPr>
              <a:lnSpc>
                <a:spcPct val="100000"/>
              </a:lnSpc>
            </a:pPr>
            <a:r>
              <a:rPr lang="en-US" sz="1800" dirty="0"/>
              <a:t>This chartbook highlights current data on topics associated with the oral health of LA County’s residents including, but not limited to</a:t>
            </a:r>
          </a:p>
          <a:p>
            <a:pPr lvl="1">
              <a:lnSpc>
                <a:spcPct val="100000"/>
              </a:lnSpc>
            </a:pPr>
            <a:r>
              <a:rPr lang="en-US" sz="1800" dirty="0"/>
              <a:t>Tooth decay in children and tooth loss in adults</a:t>
            </a:r>
          </a:p>
          <a:p>
            <a:pPr lvl="1">
              <a:lnSpc>
                <a:spcPct val="100000"/>
              </a:lnSpc>
            </a:pPr>
            <a:r>
              <a:rPr lang="en-US" sz="1800" dirty="0"/>
              <a:t>Oral and pharyngeal (throat) cancer</a:t>
            </a:r>
          </a:p>
          <a:p>
            <a:pPr lvl="1">
              <a:lnSpc>
                <a:spcPct val="100000"/>
              </a:lnSpc>
            </a:pPr>
            <a:r>
              <a:rPr lang="en-US" sz="1800" dirty="0"/>
              <a:t>Use of the dental care delivery system</a:t>
            </a:r>
          </a:p>
          <a:p>
            <a:pPr lvl="1">
              <a:lnSpc>
                <a:spcPct val="100000"/>
              </a:lnSpc>
            </a:pPr>
            <a:r>
              <a:rPr lang="en-US" sz="1800" dirty="0"/>
              <a:t>Access to preventive services</a:t>
            </a:r>
          </a:p>
          <a:p>
            <a:pPr lvl="1">
              <a:lnSpc>
                <a:spcPct val="100000"/>
              </a:lnSpc>
            </a:pPr>
            <a:r>
              <a:rPr lang="en-US" sz="1800" dirty="0"/>
              <a:t>Dental workforce</a:t>
            </a:r>
          </a:p>
          <a:p>
            <a:pPr>
              <a:lnSpc>
                <a:spcPct val="100000"/>
              </a:lnSpc>
            </a:pPr>
            <a:r>
              <a:rPr lang="en-US" sz="1800" dirty="0"/>
              <a:t>Each topic area includes graphs with current data and, when available, data on disparities and trends</a:t>
            </a:r>
          </a:p>
          <a:p>
            <a:pPr>
              <a:lnSpc>
                <a:spcPct val="100000"/>
              </a:lnSpc>
            </a:pPr>
            <a:r>
              <a:rPr lang="en-US" sz="1800" dirty="0"/>
              <a:t>The chartbook is updated as new data becomes available</a:t>
            </a:r>
          </a:p>
          <a:p>
            <a:pPr>
              <a:lnSpc>
                <a:spcPct val="100000"/>
              </a:lnSpc>
            </a:pPr>
            <a:endParaRPr lang="en-US" sz="1800" dirty="0"/>
          </a:p>
        </p:txBody>
      </p:sp>
      <p:pic>
        <p:nvPicPr>
          <p:cNvPr id="5" name="Graphic 4" descr="Research with solid fill">
            <a:extLst>
              <a:ext uri="{FF2B5EF4-FFF2-40B4-BE49-F238E27FC236}">
                <a16:creationId xmlns:a16="http://schemas.microsoft.com/office/drawing/2014/main" id="{BF9258BE-F5E3-4CD3-92AC-813C170E45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679814" y="1329879"/>
            <a:ext cx="4097657" cy="4097657"/>
          </a:xfrm>
          <a:prstGeom prst="rect">
            <a:avLst/>
          </a:prstGeom>
        </p:spPr>
      </p:pic>
      <p:sp>
        <p:nvSpPr>
          <p:cNvPr id="3" name="Slide Number Placeholder 2">
            <a:extLst>
              <a:ext uri="{FF2B5EF4-FFF2-40B4-BE49-F238E27FC236}">
                <a16:creationId xmlns:a16="http://schemas.microsoft.com/office/drawing/2014/main" id="{00DF40A7-70F7-4DAC-ADED-108C6F5CA14D}"/>
              </a:ext>
            </a:extLst>
          </p:cNvPr>
          <p:cNvSpPr>
            <a:spLocks noGrp="1"/>
          </p:cNvSpPr>
          <p:nvPr>
            <p:ph type="sldNum" sz="quarter" idx="12"/>
          </p:nvPr>
        </p:nvSpPr>
        <p:spPr>
          <a:xfrm>
            <a:off x="9340479" y="6351661"/>
            <a:ext cx="2743200" cy="365125"/>
          </a:xfrm>
        </p:spPr>
        <p:txBody>
          <a:bodyPr>
            <a:normAutofit/>
          </a:bodyPr>
          <a:lstStyle/>
          <a:p>
            <a:pPr>
              <a:spcAft>
                <a:spcPts val="600"/>
              </a:spcAft>
            </a:pPr>
            <a:fld id="{B2DC25EE-239B-4C5F-AAD1-255A7D5F1EE2}" type="slidenum">
              <a:rPr lang="en-US">
                <a:solidFill>
                  <a:schemeClr val="tx2">
                    <a:lumMod val="50000"/>
                    <a:lumOff val="50000"/>
                  </a:schemeClr>
                </a:solidFill>
              </a:rPr>
              <a:pPr>
                <a:spcAft>
                  <a:spcPts val="600"/>
                </a:spcAft>
              </a:pPr>
              <a:t>2</a:t>
            </a:fld>
            <a:endParaRPr lang="en-US" dirty="0">
              <a:solidFill>
                <a:schemeClr val="tx2">
                  <a:lumMod val="50000"/>
                  <a:lumOff val="50000"/>
                </a:schemeClr>
              </a:solidFill>
            </a:endParaRPr>
          </a:p>
        </p:txBody>
      </p:sp>
    </p:spTree>
    <p:extLst>
      <p:ext uri="{BB962C8B-B14F-4D97-AF65-F5344CB8AC3E}">
        <p14:creationId xmlns:p14="http://schemas.microsoft.com/office/powerpoint/2010/main" val="1149554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Any Tooth Loss in Adults 18+ Years – Overall Prevalence</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61605514"/>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The percentage of adults in LA County and California that have had any permanent teeth removed is slightly lower than the national estimate</a:t>
            </a:r>
          </a:p>
          <a:p>
            <a:r>
              <a:rPr lang="en-US" dirty="0"/>
              <a:t>NOTE: As of May 2026, the CDC has released 2024 BRFSS SMART (MMSA-level) data, but has not published precomputed prevalence estimates for metropolitan statistical areas</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Any tooth loss means that the </a:t>
            </a:r>
            <a:r>
              <a:rPr lang="en-US" sz="800" dirty="0">
                <a:latin typeface="Calibri" panose="020F0502020204030204" pitchFamily="34" charset="0"/>
                <a:ea typeface="SimSun" panose="02010600030101010101" pitchFamily="2" charset="-122"/>
                <a:cs typeface="Calibri" panose="020F0502020204030204" pitchFamily="34" charset="0"/>
              </a:rPr>
              <a:t>person has had one or more permanent (adult) teeth extracted (removed) because of dental disease (does not include teeth removed because of orthodontics or injury).</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Behavioral Risk Factor Surveillance System (BRFSS), 2022 and 2024, </a:t>
            </a:r>
            <a:r>
              <a:rPr lang="en-US" sz="800" dirty="0">
                <a:latin typeface="Calibri" panose="020F0502020204030204" pitchFamily="34" charset="0"/>
                <a:ea typeface="SimSun" panose="02010600030101010101" pitchFamily="2" charset="-122"/>
                <a:cs typeface="Calibri" panose="020F0502020204030204" pitchFamily="34" charset="0"/>
                <a:hlinkClick r:id="rId3"/>
              </a:rPr>
              <a:t>https://www.cdc.gov/brfss/brfssprevalence/</a:t>
            </a:r>
            <a:r>
              <a:rPr lang="en-US" sz="800" dirty="0">
                <a:latin typeface="Calibri" panose="020F0502020204030204" pitchFamily="34" charset="0"/>
                <a:ea typeface="SimSun" panose="02010600030101010101" pitchFamily="2" charset="-122"/>
                <a:cs typeface="Calibri" panose="020F0502020204030204" pitchFamily="34" charset="0"/>
              </a:rPr>
              <a:t>, as of May 2026, data for the LA Metropolitan Statistical Area was not available</a:t>
            </a: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04-24-2026</a:t>
            </a: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93358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adults 18+ years that have had any permanent teeth extracted (removed) due to dental disease</a:t>
            </a:r>
            <a:endParaRPr lang="en-US" sz="1600" b="1" baseline="30000" dirty="0">
              <a:solidFill>
                <a:srgbClr val="000000">
                  <a:lumMod val="65000"/>
                  <a:lumOff val="35000"/>
                </a:srgbClr>
              </a:solidFill>
              <a:latin typeface="Calibri" panose="020F0502020204030204" pitchFamily="34" charset="0"/>
              <a:cs typeface="Calibri" panose="020F0502020204030204" pitchFamily="34" charset="0"/>
            </a:endParaRPr>
          </a:p>
          <a:p>
            <a:pPr algn="ctr">
              <a:defRPr sz="1600" b="1" i="0" u="none" strike="noStrike" kern="1200" spc="0" baseline="0">
                <a:solidFill>
                  <a:srgbClr val="000000">
                    <a:lumMod val="65000"/>
                    <a:lumOff val="35000"/>
                  </a:srgbClr>
                </a:solidFill>
                <a:latin typeface="+mn-lt"/>
                <a:ea typeface="+mn-ea"/>
                <a:cs typeface="+mn-cs"/>
              </a:defRPr>
            </a:pPr>
            <a:r>
              <a:rPr lang="en-US" sz="1200" b="1" dirty="0">
                <a:latin typeface="Calibri" panose="020F0502020204030204" pitchFamily="34" charset="0"/>
                <a:cs typeface="Calibri" panose="020F0502020204030204" pitchFamily="34" charset="0"/>
              </a:rPr>
              <a:t>(Age adjusted prevalence for LA &amp; CA, crude prevalence for U.S.)</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TextBox 1">
            <a:extLst>
              <a:ext uri="{FF2B5EF4-FFF2-40B4-BE49-F238E27FC236}">
                <a16:creationId xmlns:a16="http://schemas.microsoft.com/office/drawing/2014/main" id="{BBAD23DC-9B9E-4895-8829-3BF95C6556A1}"/>
              </a:ext>
            </a:extLst>
          </p:cNvPr>
          <p:cNvSpPr txBox="1"/>
          <p:nvPr/>
        </p:nvSpPr>
        <p:spPr>
          <a:xfrm>
            <a:off x="517524" y="5733959"/>
            <a:ext cx="5404756" cy="400110"/>
          </a:xfrm>
          <a:prstGeom prst="rect">
            <a:avLst/>
          </a:prstGeom>
          <a:noFill/>
        </p:spPr>
        <p:txBody>
          <a:bodyPr wrap="square" rtlCol="0">
            <a:spAutoFit/>
          </a:bodyPr>
          <a:lstStyle/>
          <a:p>
            <a:pPr marL="57150" indent="-57150">
              <a:tabLst>
                <a:tab pos="57150" algn="l"/>
              </a:tabLst>
            </a:pPr>
            <a:r>
              <a:rPr lang="en-US" sz="1000" i="0" baseline="30000" dirty="0">
                <a:solidFill>
                  <a:srgbClr val="000000"/>
                </a:solidFill>
                <a:effectLst/>
                <a:latin typeface="Calibri" panose="020F0502020204030204" pitchFamily="34" charset="0"/>
                <a:cs typeface="Calibri" panose="020F0502020204030204" pitchFamily="34" charset="0"/>
              </a:rPr>
              <a:t>1	</a:t>
            </a:r>
            <a:r>
              <a:rPr lang="en-US" sz="1000" i="0" dirty="0">
                <a:solidFill>
                  <a:srgbClr val="000000"/>
                </a:solidFill>
                <a:effectLst/>
                <a:latin typeface="Calibri" panose="020F0502020204030204" pitchFamily="34" charset="0"/>
                <a:cs typeface="Calibri" panose="020F0502020204030204" pitchFamily="34" charset="0"/>
              </a:rPr>
              <a:t>LA County data is from the Los Angeles-Long Beach-Anaheim Metropolitan Statistical Area which includes Los Angeles and Orange Counties</a:t>
            </a:r>
          </a:p>
        </p:txBody>
      </p:sp>
      <p:sp>
        <p:nvSpPr>
          <p:cNvPr id="9" name="TextBox 8">
            <a:extLst>
              <a:ext uri="{FF2B5EF4-FFF2-40B4-BE49-F238E27FC236}">
                <a16:creationId xmlns:a16="http://schemas.microsoft.com/office/drawing/2014/main" id="{C9519170-0C71-4222-84AA-3273E7C18A0E}"/>
              </a:ext>
            </a:extLst>
          </p:cNvPr>
          <p:cNvSpPr txBox="1"/>
          <p:nvPr/>
        </p:nvSpPr>
        <p:spPr>
          <a:xfrm>
            <a:off x="1976857" y="5269341"/>
            <a:ext cx="188329" cy="215444"/>
          </a:xfrm>
          <a:prstGeom prst="rect">
            <a:avLst/>
          </a:prstGeom>
          <a:noFill/>
        </p:spPr>
        <p:txBody>
          <a:bodyPr wrap="square">
            <a:spAutoFit/>
          </a:bodyPr>
          <a:lstStyle/>
          <a:p>
            <a:pPr algn="ctr"/>
            <a:r>
              <a:rPr lang="en-US" sz="1200" i="0" baseline="30000" dirty="0">
                <a:solidFill>
                  <a:schemeClr val="tx1">
                    <a:lumMod val="65000"/>
                    <a:lumOff val="35000"/>
                  </a:schemeClr>
                </a:solidFill>
                <a:effectLst/>
                <a:latin typeface="Calibri" panose="020F0502020204030204" pitchFamily="34" charset="0"/>
                <a:cs typeface="Calibri" panose="020F0502020204030204" pitchFamily="34" charset="0"/>
              </a:rPr>
              <a:t>1</a:t>
            </a:r>
            <a:endParaRPr lang="en-US" sz="1200" baseline="30000" dirty="0">
              <a:solidFill>
                <a:schemeClr val="tx1">
                  <a:lumMod val="65000"/>
                  <a:lumOff val="35000"/>
                </a:schemeClr>
              </a:solidFill>
            </a:endParaRPr>
          </a:p>
        </p:txBody>
      </p:sp>
      <p:sp>
        <p:nvSpPr>
          <p:cNvPr id="3" name="Slide Number Placeholder 2">
            <a:extLst>
              <a:ext uri="{FF2B5EF4-FFF2-40B4-BE49-F238E27FC236}">
                <a16:creationId xmlns:a16="http://schemas.microsoft.com/office/drawing/2014/main" id="{425291A8-10AA-45EE-98E9-C2FFD8713062}"/>
              </a:ext>
            </a:extLst>
          </p:cNvPr>
          <p:cNvSpPr>
            <a:spLocks noGrp="1"/>
          </p:cNvSpPr>
          <p:nvPr>
            <p:ph type="sldNum" sz="quarter" idx="12"/>
          </p:nvPr>
        </p:nvSpPr>
        <p:spPr/>
        <p:txBody>
          <a:bodyPr/>
          <a:lstStyle/>
          <a:p>
            <a:fld id="{B2DC25EE-239B-4C5F-AAD1-255A7D5F1EE2}" type="slidenum">
              <a:rPr lang="en-US" smtClean="0"/>
              <a:t>20</a:t>
            </a:fld>
            <a:endParaRPr lang="en-US" dirty="0"/>
          </a:p>
        </p:txBody>
      </p:sp>
    </p:spTree>
    <p:extLst>
      <p:ext uri="{BB962C8B-B14F-4D97-AF65-F5344CB8AC3E}">
        <p14:creationId xmlns:p14="http://schemas.microsoft.com/office/powerpoint/2010/main" val="882218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Any Tooth Loss in Adults – California</a:t>
            </a:r>
            <a:r>
              <a:rPr lang="en-US" sz="2800" baseline="30000" dirty="0"/>
              <a:t>1</a:t>
            </a:r>
            <a:r>
              <a:rPr lang="en-US" sz="2800" dirty="0"/>
              <a:t>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239101186"/>
              </p:ext>
            </p:extLst>
          </p:nvPr>
        </p:nvGraphicFramePr>
        <p:xfrm>
          <a:off x="696683" y="950181"/>
          <a:ext cx="5399317" cy="5221859"/>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396885" y="1182528"/>
            <a:ext cx="4224123" cy="977001"/>
          </a:xfrm>
          <a:ln w="12700">
            <a:noFill/>
          </a:ln>
        </p:spPr>
        <p:txBody>
          <a:bodyPr>
            <a:normAutofit lnSpcReduction="10000"/>
          </a:bodyPr>
          <a:lstStyle/>
          <a:p>
            <a:pPr marL="0" indent="0">
              <a:buNone/>
            </a:pPr>
            <a:r>
              <a:rPr lang="en-US" sz="1800" b="0" i="0" u="none" strike="noStrike" baseline="0" dirty="0"/>
              <a:t>Lower income adults are significantly more likely to have missing teeth compared to higher income adults</a:t>
            </a:r>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California</a:t>
            </a:r>
            <a:r>
              <a:rPr kumimoji="0" lang="en-US" sz="1600" b="1" i="0"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600" b="1" i="0"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adults aged 18+ years with any tooth loss by income, race/ethnicity, education, and age, 2024</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extBox 9">
            <a:extLst>
              <a:ext uri="{FF2B5EF4-FFF2-40B4-BE49-F238E27FC236}">
                <a16:creationId xmlns:a16="http://schemas.microsoft.com/office/drawing/2014/main" id="{E00BB907-D054-4F31-843D-F7BBD45317B2}"/>
              </a:ext>
            </a:extLst>
          </p:cNvPr>
          <p:cNvSpPr txBox="1"/>
          <p:nvPr/>
        </p:nvSpPr>
        <p:spPr>
          <a:xfrm>
            <a:off x="4795699" y="1930668"/>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6" name="TextBox 9">
            <a:extLst>
              <a:ext uri="{FF2B5EF4-FFF2-40B4-BE49-F238E27FC236}">
                <a16:creationId xmlns:a16="http://schemas.microsoft.com/office/drawing/2014/main" id="{E0124A57-573C-4764-9872-AC8AE1578008}"/>
              </a:ext>
            </a:extLst>
          </p:cNvPr>
          <p:cNvSpPr txBox="1"/>
          <p:nvPr/>
        </p:nvSpPr>
        <p:spPr>
          <a:xfrm>
            <a:off x="603690" y="5475156"/>
            <a:ext cx="3089307" cy="707886"/>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&gt; $50,000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White adults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college graduates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latin typeface="Calibri" panose="020F0502020204030204" pitchFamily="34" charset="0"/>
                <a:cs typeface="Calibri" panose="020F0502020204030204" pitchFamily="34" charset="0"/>
              </a:rPr>
              <a:t>^Significantly higher prevalence than adults 18-24 years</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 name="Graphic 5" descr="Dollar with solid fill">
            <a:extLst>
              <a:ext uri="{FF2B5EF4-FFF2-40B4-BE49-F238E27FC236}">
                <a16:creationId xmlns:a16="http://schemas.microsoft.com/office/drawing/2014/main" id="{05519288-4CB3-46A4-A743-7777E7E9A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80726" y="1295055"/>
            <a:ext cx="751946" cy="751946"/>
          </a:xfrm>
          <a:prstGeom prst="rect">
            <a:avLst/>
          </a:prstGeom>
        </p:spPr>
      </p:pic>
      <p:pic>
        <p:nvPicPr>
          <p:cNvPr id="23" name="Graphic 22" descr="Graduation cap with solid fill">
            <a:extLst>
              <a:ext uri="{FF2B5EF4-FFF2-40B4-BE49-F238E27FC236}">
                <a16:creationId xmlns:a16="http://schemas.microsoft.com/office/drawing/2014/main" id="{B3973CE3-1F8D-483D-9BDE-87EF77121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490409" y="3375479"/>
            <a:ext cx="977001" cy="977001"/>
          </a:xfrm>
          <a:prstGeom prst="rect">
            <a:avLst/>
          </a:prstGeom>
        </p:spPr>
      </p:pic>
      <p:sp>
        <p:nvSpPr>
          <p:cNvPr id="21" name="TextBox 20">
            <a:extLst>
              <a:ext uri="{FF2B5EF4-FFF2-40B4-BE49-F238E27FC236}">
                <a16:creationId xmlns:a16="http://schemas.microsoft.com/office/drawing/2014/main" id="{46B84B86-FACB-45FC-ADC6-622B4FD4D931}"/>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Any tooth loss means that the </a:t>
            </a:r>
            <a:r>
              <a:rPr lang="en-US" sz="800" dirty="0">
                <a:latin typeface="Calibri" panose="020F0502020204030204" pitchFamily="34" charset="0"/>
                <a:ea typeface="SimSun" panose="02010600030101010101" pitchFamily="2" charset="-122"/>
                <a:cs typeface="Calibri" panose="020F0502020204030204" pitchFamily="34" charset="0"/>
              </a:rPr>
              <a:t>person has had one or more permanent (adult) teeth extracted (removed) because of dental disease (does not include teeth removed because of orthodontics or injury).</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Sources: Behavioral Risk Factor Surveillance System (BRFSS), 2024, </a:t>
            </a:r>
            <a:r>
              <a:rPr lang="en-US" sz="800" dirty="0">
                <a:latin typeface="Calibri" panose="020F0502020204030204" pitchFamily="34" charset="0"/>
                <a:ea typeface="SimSun" panose="02010600030101010101" pitchFamily="2" charset="-122"/>
                <a:cs typeface="Calibri" panose="020F0502020204030204" pitchFamily="34" charset="0"/>
                <a:hlinkClick r:id="rId5"/>
              </a:rPr>
              <a:t>https://www.cdc.gov/brfss/brfssprevalence/</a:t>
            </a:r>
            <a:r>
              <a:rPr lang="en-US" sz="800" dirty="0">
                <a:latin typeface="Calibri" panose="020F0502020204030204" pitchFamily="34" charset="0"/>
                <a:ea typeface="SimSun" panose="02010600030101010101" pitchFamily="2" charset="-122"/>
                <a:cs typeface="Calibri" panose="020F0502020204030204" pitchFamily="34" charset="0"/>
              </a:rPr>
              <a:t> </a:t>
            </a: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04-24-2026</a:t>
            </a:r>
          </a:p>
        </p:txBody>
      </p:sp>
      <p:sp>
        <p:nvSpPr>
          <p:cNvPr id="22" name="TextBox 9">
            <a:extLst>
              <a:ext uri="{FF2B5EF4-FFF2-40B4-BE49-F238E27FC236}">
                <a16:creationId xmlns:a16="http://schemas.microsoft.com/office/drawing/2014/main" id="{A97A0B4A-2242-495D-BFC0-CE53FCBD159D}"/>
              </a:ext>
            </a:extLst>
          </p:cNvPr>
          <p:cNvSpPr txBox="1"/>
          <p:nvPr/>
        </p:nvSpPr>
        <p:spPr>
          <a:xfrm>
            <a:off x="6436580" y="5956436"/>
            <a:ext cx="527742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dirty="0">
                <a:effectLst/>
                <a:latin typeface="Calibri" panose="020F0502020204030204" pitchFamily="34" charset="0"/>
                <a:ea typeface="SimSun" panose="02010600030101010101" pitchFamily="2" charset="-122"/>
                <a:cs typeface="Calibri" panose="020F0502020204030204" pitchFamily="34" charset="0"/>
              </a:rPr>
              <a:t>Because of small sample sizes, LA County data is not available</a:t>
            </a:r>
          </a:p>
        </p:txBody>
      </p:sp>
      <p:pic>
        <p:nvPicPr>
          <p:cNvPr id="5" name="Graphic 4" descr="Users with solid fill">
            <a:extLst>
              <a:ext uri="{FF2B5EF4-FFF2-40B4-BE49-F238E27FC236}">
                <a16:creationId xmlns:a16="http://schemas.microsoft.com/office/drawing/2014/main" id="{5FC85481-3293-4633-854C-8CF5601132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21709" y="2195783"/>
            <a:ext cx="914400" cy="914400"/>
          </a:xfrm>
          <a:prstGeom prst="rect">
            <a:avLst/>
          </a:prstGeom>
        </p:spPr>
      </p:pic>
      <p:sp>
        <p:nvSpPr>
          <p:cNvPr id="17" name="TextBox 16">
            <a:extLst>
              <a:ext uri="{FF2B5EF4-FFF2-40B4-BE49-F238E27FC236}">
                <a16:creationId xmlns:a16="http://schemas.microsoft.com/office/drawing/2014/main" id="{2280815E-FB10-4D4A-9CD0-AC60218976A9}"/>
              </a:ext>
            </a:extLst>
          </p:cNvPr>
          <p:cNvSpPr txBox="1"/>
          <p:nvPr/>
        </p:nvSpPr>
        <p:spPr>
          <a:xfrm>
            <a:off x="7419095" y="3263815"/>
            <a:ext cx="4200602" cy="1200329"/>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Adults with less than a high school education are significantly more likely to have missing teeth compared to adults with a college degree</a:t>
            </a:r>
            <a:endParaRPr lang="en-US" sz="18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D5D88CCA-9596-4B53-8453-406DE6F81C15}"/>
              </a:ext>
            </a:extLst>
          </p:cNvPr>
          <p:cNvSpPr txBox="1"/>
          <p:nvPr/>
        </p:nvSpPr>
        <p:spPr>
          <a:xfrm>
            <a:off x="7419095" y="2191318"/>
            <a:ext cx="4200602" cy="923330"/>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Black/African American adults are significantly more likely to have missing teeth compared to White adults</a:t>
            </a:r>
            <a:endParaRPr lang="en-US" sz="1800" dirty="0">
              <a:latin typeface="Calibri" panose="020F0502020204030204" pitchFamily="34" charset="0"/>
              <a:cs typeface="Calibri" panose="020F0502020204030204" pitchFamily="34" charset="0"/>
            </a:endParaRPr>
          </a:p>
        </p:txBody>
      </p:sp>
      <p:pic>
        <p:nvPicPr>
          <p:cNvPr id="14" name="Graphic 13" descr="Cake with solid fill">
            <a:extLst>
              <a:ext uri="{FF2B5EF4-FFF2-40B4-BE49-F238E27FC236}">
                <a16:creationId xmlns:a16="http://schemas.microsoft.com/office/drawing/2014/main" id="{305536EE-EC9D-4886-A18B-36D3A03535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80726" y="4498652"/>
            <a:ext cx="751947" cy="751947"/>
          </a:xfrm>
          <a:prstGeom prst="rect">
            <a:avLst/>
          </a:prstGeom>
        </p:spPr>
      </p:pic>
      <p:sp>
        <p:nvSpPr>
          <p:cNvPr id="24" name="TextBox 23">
            <a:extLst>
              <a:ext uri="{FF2B5EF4-FFF2-40B4-BE49-F238E27FC236}">
                <a16:creationId xmlns:a16="http://schemas.microsoft.com/office/drawing/2014/main" id="{067D3A32-7978-4373-94FE-C31A287B8EB1}"/>
              </a:ext>
            </a:extLst>
          </p:cNvPr>
          <p:cNvSpPr txBox="1"/>
          <p:nvPr/>
        </p:nvSpPr>
        <p:spPr>
          <a:xfrm>
            <a:off x="7396885" y="4602475"/>
            <a:ext cx="4200602" cy="646331"/>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The percentage of adults with missing teeth increases significantly with age</a:t>
            </a:r>
            <a:endParaRPr lang="en-US" sz="18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1954FE6B-A838-4439-8339-E324E1B999C9}"/>
              </a:ext>
            </a:extLst>
          </p:cNvPr>
          <p:cNvSpPr>
            <a:spLocks noGrp="1"/>
          </p:cNvSpPr>
          <p:nvPr>
            <p:ph type="sldNum" sz="quarter" idx="12"/>
          </p:nvPr>
        </p:nvSpPr>
        <p:spPr/>
        <p:txBody>
          <a:bodyPr/>
          <a:lstStyle/>
          <a:p>
            <a:fld id="{B2DC25EE-239B-4C5F-AAD1-255A7D5F1EE2}" type="slidenum">
              <a:rPr lang="en-US" smtClean="0"/>
              <a:t>21</a:t>
            </a:fld>
            <a:endParaRPr lang="en-US" dirty="0"/>
          </a:p>
        </p:txBody>
      </p:sp>
    </p:spTree>
    <p:extLst>
      <p:ext uri="{BB962C8B-B14F-4D97-AF65-F5344CB8AC3E}">
        <p14:creationId xmlns:p14="http://schemas.microsoft.com/office/powerpoint/2010/main" val="399436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Any Tooth Loss in Adults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899695177"/>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Since 2012, the percentage of adults that have had any permanent teeth removed has remained stable</a:t>
            </a:r>
          </a:p>
          <a:p>
            <a:r>
              <a:rPr lang="en-US" dirty="0"/>
              <a:t>NOTE: As of May 2026, the CDC has released 2024 BRFSS SMART (MMSA-level) data, but has not published precomputed prevalence estimates for metropolitan statistical areas</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Any tooth loss means that the </a:t>
            </a:r>
            <a:r>
              <a:rPr lang="en-US" sz="800" dirty="0">
                <a:latin typeface="Calibri" panose="020F0502020204030204" pitchFamily="34" charset="0"/>
                <a:ea typeface="SimSun" panose="02010600030101010101" pitchFamily="2" charset="-122"/>
                <a:cs typeface="Calibri" panose="020F0502020204030204" pitchFamily="34" charset="0"/>
              </a:rPr>
              <a:t>person has had one or more permanent (adult) teeth extracted (removed) because of dental disease (does not include teeth removed because of orthodontics or injury).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Behavioral Risk Factor Surveillance System (BRFSS), 2012-2022,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3"/>
              </a:rPr>
              <a:t>https://www.cdc.gov/brfss/brfssprevalence/</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a:t>
            </a:r>
          </a:p>
          <a:p>
            <a:pPr marL="17145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04-24-2026</a:t>
            </a: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LA County</a:t>
            </a:r>
            <a:r>
              <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adults 18+ years that have had any permanent teeth extracted due to dental disease by year</a:t>
            </a:r>
            <a:r>
              <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2</a:t>
            </a:r>
          </a:p>
        </p:txBody>
      </p:sp>
      <p:sp>
        <p:nvSpPr>
          <p:cNvPr id="10" name="TextBox 9">
            <a:extLst>
              <a:ext uri="{FF2B5EF4-FFF2-40B4-BE49-F238E27FC236}">
                <a16:creationId xmlns:a16="http://schemas.microsoft.com/office/drawing/2014/main" id="{5A5E7B47-CED2-47B3-8152-9D05618DEB49}"/>
              </a:ext>
            </a:extLst>
          </p:cNvPr>
          <p:cNvSpPr txBox="1"/>
          <p:nvPr/>
        </p:nvSpPr>
        <p:spPr>
          <a:xfrm>
            <a:off x="528177" y="5624989"/>
            <a:ext cx="5404756" cy="553998"/>
          </a:xfrm>
          <a:prstGeom prst="rect">
            <a:avLst/>
          </a:prstGeom>
          <a:noFill/>
        </p:spPr>
        <p:txBody>
          <a:bodyPr wrap="square" rtlCol="0">
            <a:spAutoFit/>
          </a:bodyPr>
          <a:lstStyle/>
          <a:p>
            <a:pPr marL="57150" indent="-57150">
              <a:tabLst>
                <a:tab pos="57150" algn="l"/>
              </a:tabLst>
            </a:pPr>
            <a:r>
              <a:rPr lang="en-US" sz="1000" i="0" baseline="30000" dirty="0">
                <a:solidFill>
                  <a:srgbClr val="000000"/>
                </a:solidFill>
                <a:effectLst/>
                <a:latin typeface="Calibri" panose="020F0502020204030204" pitchFamily="34" charset="0"/>
                <a:cs typeface="Calibri" panose="020F0502020204030204" pitchFamily="34" charset="0"/>
              </a:rPr>
              <a:t>1	</a:t>
            </a:r>
            <a:r>
              <a:rPr lang="en-US" sz="1000" i="0" dirty="0">
                <a:solidFill>
                  <a:srgbClr val="000000"/>
                </a:solidFill>
                <a:effectLst/>
                <a:latin typeface="Calibri" panose="020F0502020204030204" pitchFamily="34" charset="0"/>
                <a:cs typeface="Calibri" panose="020F0502020204030204" pitchFamily="34" charset="0"/>
              </a:rPr>
              <a:t>LA County data is from the Los Angeles-Long Beach-Anaheim Metropolitan Statistical Area which includes Los Angeles and Orange Counties</a:t>
            </a:r>
          </a:p>
          <a:p>
            <a:pPr marL="57150" indent="-57150">
              <a:tabLst>
                <a:tab pos="57150" algn="l"/>
              </a:tabLst>
            </a:pPr>
            <a:r>
              <a:rPr lang="en-US" sz="1000" baseline="30000" dirty="0">
                <a:latin typeface="Calibri" panose="020F0502020204030204" pitchFamily="34" charset="0"/>
                <a:cs typeface="Calibri" panose="020F0502020204030204" pitchFamily="34" charset="0"/>
              </a:rPr>
              <a:t>2</a:t>
            </a:r>
            <a:r>
              <a:rPr lang="en-US" sz="1000" dirty="0">
                <a:latin typeface="Calibri" panose="020F0502020204030204" pitchFamily="34" charset="0"/>
                <a:cs typeface="Calibri" panose="020F0502020204030204" pitchFamily="34" charset="0"/>
              </a:rPr>
              <a:t>Age adjusted</a:t>
            </a:r>
          </a:p>
        </p:txBody>
      </p:sp>
      <p:sp>
        <p:nvSpPr>
          <p:cNvPr id="2" name="Slide Number Placeholder 1">
            <a:extLst>
              <a:ext uri="{FF2B5EF4-FFF2-40B4-BE49-F238E27FC236}">
                <a16:creationId xmlns:a16="http://schemas.microsoft.com/office/drawing/2014/main" id="{00A8ED24-A4B9-424C-9A70-D723BA94B416}"/>
              </a:ext>
            </a:extLst>
          </p:cNvPr>
          <p:cNvSpPr>
            <a:spLocks noGrp="1"/>
          </p:cNvSpPr>
          <p:nvPr>
            <p:ph type="sldNum" sz="quarter" idx="12"/>
          </p:nvPr>
        </p:nvSpPr>
        <p:spPr/>
        <p:txBody>
          <a:bodyPr/>
          <a:lstStyle/>
          <a:p>
            <a:fld id="{B2DC25EE-239B-4C5F-AAD1-255A7D5F1EE2}" type="slidenum">
              <a:rPr lang="en-US" smtClean="0"/>
              <a:t>22</a:t>
            </a:fld>
            <a:endParaRPr lang="en-US" dirty="0"/>
          </a:p>
        </p:txBody>
      </p:sp>
    </p:spTree>
    <p:extLst>
      <p:ext uri="{BB962C8B-B14F-4D97-AF65-F5344CB8AC3E}">
        <p14:creationId xmlns:p14="http://schemas.microsoft.com/office/powerpoint/2010/main" val="557986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Total Tooth Loss in Adults 65+ Years – Overall Prevalence</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053826894"/>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The prevalence of total tooth loss among older adults is lower in LA County</a:t>
            </a:r>
            <a:r>
              <a:rPr lang="en-US" dirty="0"/>
              <a:t> and </a:t>
            </a:r>
            <a:r>
              <a:rPr lang="en-US" sz="2000" dirty="0"/>
              <a:t>California compared to the national estimate</a:t>
            </a:r>
          </a:p>
          <a:p>
            <a:r>
              <a:rPr lang="en-US" dirty="0"/>
              <a:t>NOTE: As of May 2026, the CDC has released 2024 BRFSS SMART (MMSA-level) data, but has not published precomputed prevalence estimates for metropolitan statistical areas</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Total tooth loss means that the </a:t>
            </a:r>
            <a:r>
              <a:rPr lang="en-US" sz="800" dirty="0">
                <a:latin typeface="Calibri" panose="020F0502020204030204" pitchFamily="34" charset="0"/>
                <a:ea typeface="SimSun" panose="02010600030101010101" pitchFamily="2" charset="-122"/>
                <a:cs typeface="Calibri" panose="020F0502020204030204" pitchFamily="34" charset="0"/>
              </a:rPr>
              <a:t>person had no </a:t>
            </a:r>
            <a:r>
              <a:rPr lang="en-US" sz="800" dirty="0">
                <a:effectLst/>
                <a:latin typeface="Calibri" panose="020F0502020204030204" pitchFamily="34" charset="0"/>
                <a:ea typeface="SimSun" panose="02010600030101010101" pitchFamily="2" charset="-122"/>
                <a:cs typeface="Calibri" panose="020F0502020204030204" pitchFamily="34" charset="0"/>
              </a:rPr>
              <a:t>natural teeth (all teeth have been removed). People with no teeth are referred to as edentulous.</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Behavioral Risk Factor Surveillance System (BRFSS), 2022 and 2024, </a:t>
            </a:r>
            <a:r>
              <a:rPr lang="en-US" sz="800" dirty="0">
                <a:latin typeface="Calibri" panose="020F0502020204030204" pitchFamily="34" charset="0"/>
                <a:ea typeface="SimSun" panose="02010600030101010101" pitchFamily="2" charset="-122"/>
                <a:cs typeface="Calibri" panose="020F0502020204030204" pitchFamily="34" charset="0"/>
                <a:hlinkClick r:id="rId3"/>
              </a:rPr>
              <a:t>https://www.cdc.gov/brfss/brfssprevalence/</a:t>
            </a:r>
            <a:r>
              <a:rPr lang="en-US" sz="800" dirty="0">
                <a:latin typeface="Calibri" panose="020F0502020204030204" pitchFamily="34" charset="0"/>
                <a:ea typeface="SimSun" panose="02010600030101010101" pitchFamily="2" charset="-122"/>
                <a:cs typeface="Calibri" panose="020F0502020204030204" pitchFamily="34" charset="0"/>
              </a:rPr>
              <a:t> </a:t>
            </a: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04-25-2026</a:t>
            </a: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523220"/>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a:t>
            </a:r>
            <a:r>
              <a:rPr lang="en-US" sz="1600" b="1" baseline="0" dirty="0">
                <a:latin typeface="Calibri" panose="020F0502020204030204" pitchFamily="34" charset="0"/>
                <a:cs typeface="Calibri" panose="020F0502020204030204" pitchFamily="34" charset="0"/>
              </a:rPr>
              <a:t> of adults 65+ years of age with total tooth loss</a:t>
            </a:r>
          </a:p>
          <a:p>
            <a:pPr algn="ctr" rtl="0">
              <a:defRPr sz="1600" b="1" i="0" u="none" strike="noStrike" kern="1200" spc="0" baseline="0">
                <a:solidFill>
                  <a:srgbClr val="000000">
                    <a:lumMod val="65000"/>
                    <a:lumOff val="35000"/>
                  </a:srgbClr>
                </a:solidFill>
                <a:latin typeface="+mn-lt"/>
                <a:ea typeface="+mn-ea"/>
                <a:cs typeface="+mn-cs"/>
              </a:defRPr>
            </a:pPr>
            <a:r>
              <a:rPr lang="en-US" sz="1200" b="1" dirty="0">
                <a:latin typeface="Calibri" panose="020F0502020204030204" pitchFamily="34" charset="0"/>
                <a:cs typeface="Calibri" panose="020F0502020204030204" pitchFamily="34" charset="0"/>
              </a:rPr>
              <a:t>(Age adjusted prevalence for LA &amp; CA, crude prevalence for U.S.)</a:t>
            </a:r>
          </a:p>
        </p:txBody>
      </p:sp>
      <p:sp>
        <p:nvSpPr>
          <p:cNvPr id="9" name="TextBox 8">
            <a:extLst>
              <a:ext uri="{FF2B5EF4-FFF2-40B4-BE49-F238E27FC236}">
                <a16:creationId xmlns:a16="http://schemas.microsoft.com/office/drawing/2014/main" id="{C9519170-0C71-4222-84AA-3273E7C18A0E}"/>
              </a:ext>
            </a:extLst>
          </p:cNvPr>
          <p:cNvSpPr txBox="1"/>
          <p:nvPr/>
        </p:nvSpPr>
        <p:spPr>
          <a:xfrm>
            <a:off x="1976857" y="5366449"/>
            <a:ext cx="188329" cy="215444"/>
          </a:xfrm>
          <a:prstGeom prst="rect">
            <a:avLst/>
          </a:prstGeom>
          <a:noFill/>
        </p:spPr>
        <p:txBody>
          <a:bodyPr wrap="square">
            <a:spAutoFit/>
          </a:bodyPr>
          <a:lstStyle/>
          <a:p>
            <a:pPr algn="ctr"/>
            <a:r>
              <a:rPr lang="en-US" sz="1200" i="0" baseline="30000" dirty="0">
                <a:solidFill>
                  <a:schemeClr val="tx1">
                    <a:lumMod val="65000"/>
                    <a:lumOff val="35000"/>
                  </a:schemeClr>
                </a:solidFill>
                <a:effectLst/>
                <a:latin typeface="Calibri" panose="020F0502020204030204" pitchFamily="34" charset="0"/>
                <a:cs typeface="Calibri" panose="020F0502020204030204" pitchFamily="34" charset="0"/>
              </a:rPr>
              <a:t>1</a:t>
            </a:r>
            <a:endParaRPr lang="en-US" sz="1200" baseline="30000" dirty="0">
              <a:solidFill>
                <a:schemeClr val="tx1">
                  <a:lumMod val="65000"/>
                  <a:lumOff val="35000"/>
                </a:schemeClr>
              </a:solidFill>
            </a:endParaRPr>
          </a:p>
        </p:txBody>
      </p:sp>
      <p:sp>
        <p:nvSpPr>
          <p:cNvPr id="10" name="TextBox 9">
            <a:extLst>
              <a:ext uri="{FF2B5EF4-FFF2-40B4-BE49-F238E27FC236}">
                <a16:creationId xmlns:a16="http://schemas.microsoft.com/office/drawing/2014/main" id="{DA7C3DAC-5461-4F83-BBD3-6088E27F8024}"/>
              </a:ext>
            </a:extLst>
          </p:cNvPr>
          <p:cNvSpPr txBox="1"/>
          <p:nvPr/>
        </p:nvSpPr>
        <p:spPr>
          <a:xfrm>
            <a:off x="528177" y="5772090"/>
            <a:ext cx="5404756" cy="400110"/>
          </a:xfrm>
          <a:prstGeom prst="rect">
            <a:avLst/>
          </a:prstGeom>
          <a:noFill/>
        </p:spPr>
        <p:txBody>
          <a:bodyPr wrap="square" rtlCol="0">
            <a:spAutoFit/>
          </a:bodyPr>
          <a:lstStyle/>
          <a:p>
            <a:pPr marL="57150" indent="-57150">
              <a:tabLst>
                <a:tab pos="57150" algn="l"/>
              </a:tabLst>
            </a:pPr>
            <a:r>
              <a:rPr lang="en-US" sz="1000" i="0" baseline="30000" dirty="0">
                <a:solidFill>
                  <a:srgbClr val="000000"/>
                </a:solidFill>
                <a:effectLst/>
                <a:latin typeface="Calibri" panose="020F0502020204030204" pitchFamily="34" charset="0"/>
                <a:cs typeface="Calibri" panose="020F0502020204030204" pitchFamily="34" charset="0"/>
              </a:rPr>
              <a:t>1	</a:t>
            </a:r>
            <a:r>
              <a:rPr lang="en-US" sz="1000" i="0" dirty="0">
                <a:solidFill>
                  <a:srgbClr val="000000"/>
                </a:solidFill>
                <a:effectLst/>
                <a:latin typeface="Calibri" panose="020F0502020204030204" pitchFamily="34" charset="0"/>
                <a:cs typeface="Calibri" panose="020F0502020204030204" pitchFamily="34" charset="0"/>
              </a:rPr>
              <a:t>LA County data is from the Los Angeles-Long Beach-Anaheim  Metropolitan Statistical Area which includes Los Angeles and Orange Counties</a:t>
            </a: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B4F8A344-D2D4-4B9D-957E-43FE4851E8A5}"/>
              </a:ext>
            </a:extLst>
          </p:cNvPr>
          <p:cNvSpPr>
            <a:spLocks noGrp="1"/>
          </p:cNvSpPr>
          <p:nvPr>
            <p:ph type="sldNum" sz="quarter" idx="12"/>
          </p:nvPr>
        </p:nvSpPr>
        <p:spPr/>
        <p:txBody>
          <a:bodyPr/>
          <a:lstStyle/>
          <a:p>
            <a:fld id="{B2DC25EE-239B-4C5F-AAD1-255A7D5F1EE2}" type="slidenum">
              <a:rPr lang="en-US" smtClean="0"/>
              <a:t>23</a:t>
            </a:fld>
            <a:endParaRPr lang="en-US" dirty="0"/>
          </a:p>
        </p:txBody>
      </p:sp>
    </p:spTree>
    <p:extLst>
      <p:ext uri="{BB962C8B-B14F-4D97-AF65-F5344CB8AC3E}">
        <p14:creationId xmlns:p14="http://schemas.microsoft.com/office/powerpoint/2010/main" val="3041237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a:xfrm>
            <a:off x="518160" y="230201"/>
            <a:ext cx="11155680" cy="730681"/>
          </a:xfrm>
        </p:spPr>
        <p:txBody>
          <a:bodyPr>
            <a:normAutofit/>
          </a:bodyPr>
          <a:lstStyle/>
          <a:p>
            <a:r>
              <a:rPr lang="en-US" sz="2800" dirty="0"/>
              <a:t>Total Tooth Loss in Adults 65+ Years – California</a:t>
            </a:r>
            <a:r>
              <a:rPr lang="en-US" sz="2800" baseline="30000" dirty="0"/>
              <a:t>1</a:t>
            </a:r>
            <a:r>
              <a:rPr lang="en-US" sz="2800" dirty="0"/>
              <a:t>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049146977"/>
              </p:ext>
            </p:extLst>
          </p:nvPr>
        </p:nvGraphicFramePr>
        <p:xfrm>
          <a:off x="696683" y="1182528"/>
          <a:ext cx="5399317"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267929" y="2316164"/>
            <a:ext cx="4402647" cy="4989512"/>
          </a:xfrm>
          <a:ln w="12700">
            <a:noFill/>
          </a:ln>
        </p:spPr>
        <p:txBody>
          <a:bodyPr>
            <a:normAutofit/>
          </a:bodyPr>
          <a:lstStyle/>
          <a:p>
            <a:pPr marL="0" indent="0">
              <a:buNone/>
            </a:pPr>
            <a:r>
              <a:rPr lang="en-US" sz="1800" b="0" i="0" u="none" strike="noStrike" baseline="0" dirty="0"/>
              <a:t>Older adults with a high school education or less are significantly more likely to have no natural teeth compared to adults with a college degree</a:t>
            </a:r>
            <a:endParaRPr lang="en-US" sz="1800" dirty="0"/>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California</a:t>
            </a:r>
            <a:r>
              <a:rPr kumimoji="0" lang="en-US" sz="1600" b="1" i="0"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600" b="1" i="0"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adults aged 65+ years with total tooth loss by income, race/ethnicity, and education, 2024</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6" name="TextBox 9">
            <a:extLst>
              <a:ext uri="{FF2B5EF4-FFF2-40B4-BE49-F238E27FC236}">
                <a16:creationId xmlns:a16="http://schemas.microsoft.com/office/drawing/2014/main" id="{E0124A57-573C-4764-9872-AC8AE1578008}"/>
              </a:ext>
            </a:extLst>
          </p:cNvPr>
          <p:cNvSpPr txBox="1"/>
          <p:nvPr/>
        </p:nvSpPr>
        <p:spPr>
          <a:xfrm>
            <a:off x="570992" y="5745212"/>
            <a:ext cx="4196983" cy="400110"/>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than adults with an income of $50,000-$99,999 per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college graduate</a:t>
            </a:r>
          </a:p>
        </p:txBody>
      </p:sp>
      <p:pic>
        <p:nvPicPr>
          <p:cNvPr id="23" name="Graphic 22" descr="Graduation cap with solid fill">
            <a:extLst>
              <a:ext uri="{FF2B5EF4-FFF2-40B4-BE49-F238E27FC236}">
                <a16:creationId xmlns:a16="http://schemas.microsoft.com/office/drawing/2014/main" id="{B3973CE3-1F8D-483D-9BDE-87EF77121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323743" y="2327961"/>
            <a:ext cx="977001" cy="977001"/>
          </a:xfrm>
          <a:prstGeom prst="rect">
            <a:avLst/>
          </a:prstGeom>
        </p:spPr>
      </p:pic>
      <p:sp>
        <p:nvSpPr>
          <p:cNvPr id="21" name="TextBox 20">
            <a:extLst>
              <a:ext uri="{FF2B5EF4-FFF2-40B4-BE49-F238E27FC236}">
                <a16:creationId xmlns:a16="http://schemas.microsoft.com/office/drawing/2014/main" id="{46B84B86-FACB-45FC-ADC6-622B4FD4D931}"/>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Total tooth loss means that the </a:t>
            </a:r>
            <a:r>
              <a:rPr lang="en-US" sz="800" dirty="0">
                <a:latin typeface="Calibri" panose="020F0502020204030204" pitchFamily="34" charset="0"/>
                <a:ea typeface="SimSun" panose="02010600030101010101" pitchFamily="2" charset="-122"/>
                <a:cs typeface="Calibri" panose="020F0502020204030204" pitchFamily="34" charset="0"/>
              </a:rPr>
              <a:t>person had no </a:t>
            </a:r>
            <a:r>
              <a:rPr lang="en-US" sz="800" dirty="0">
                <a:effectLst/>
                <a:latin typeface="Calibri" panose="020F0502020204030204" pitchFamily="34" charset="0"/>
                <a:ea typeface="SimSun" panose="02010600030101010101" pitchFamily="2" charset="-122"/>
                <a:cs typeface="Calibri" panose="020F0502020204030204" pitchFamily="34" charset="0"/>
              </a:rPr>
              <a:t>natural teeth (all teeth have been removed). People with no teeth are referred to as edentulous.</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Behavioral Risk Factor Surveillance System (BRFSS), 2024, </a:t>
            </a:r>
            <a:r>
              <a:rPr lang="en-US" sz="800" dirty="0">
                <a:latin typeface="Calibri" panose="020F0502020204030204" pitchFamily="34" charset="0"/>
                <a:ea typeface="SimSun" panose="02010600030101010101" pitchFamily="2" charset="-122"/>
                <a:cs typeface="Calibri" panose="020F0502020204030204" pitchFamily="34" charset="0"/>
                <a:hlinkClick r:id="rId4"/>
              </a:rPr>
              <a:t>https://www.cdc.gov/brfss/brfssprevalence/</a:t>
            </a:r>
            <a:r>
              <a:rPr lang="en-US" sz="800" dirty="0">
                <a:latin typeface="Calibri" panose="020F0502020204030204" pitchFamily="34" charset="0"/>
                <a:ea typeface="SimSun" panose="02010600030101010101" pitchFamily="2" charset="-122"/>
                <a:cs typeface="Calibri" panose="020F0502020204030204" pitchFamily="34" charset="0"/>
              </a:rPr>
              <a:t> </a:t>
            </a: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04-25-2026</a:t>
            </a:r>
          </a:p>
        </p:txBody>
      </p:sp>
      <p:sp>
        <p:nvSpPr>
          <p:cNvPr id="22" name="TextBox 9">
            <a:extLst>
              <a:ext uri="{FF2B5EF4-FFF2-40B4-BE49-F238E27FC236}">
                <a16:creationId xmlns:a16="http://schemas.microsoft.com/office/drawing/2014/main" id="{A97A0B4A-2242-495D-BFC0-CE53FCBD159D}"/>
              </a:ext>
            </a:extLst>
          </p:cNvPr>
          <p:cNvSpPr txBox="1"/>
          <p:nvPr/>
        </p:nvSpPr>
        <p:spPr>
          <a:xfrm>
            <a:off x="6436580" y="5956436"/>
            <a:ext cx="527742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dirty="0">
                <a:effectLst/>
                <a:latin typeface="Calibri" panose="020F0502020204030204" pitchFamily="34" charset="0"/>
                <a:ea typeface="SimSun" panose="02010600030101010101" pitchFamily="2" charset="-122"/>
                <a:cs typeface="Calibri" panose="020F0502020204030204" pitchFamily="34" charset="0"/>
              </a:rPr>
              <a:t>Because of small sample sizes, LA County data is not available</a:t>
            </a:r>
          </a:p>
        </p:txBody>
      </p:sp>
      <p:sp>
        <p:nvSpPr>
          <p:cNvPr id="2" name="Slide Number Placeholder 1">
            <a:extLst>
              <a:ext uri="{FF2B5EF4-FFF2-40B4-BE49-F238E27FC236}">
                <a16:creationId xmlns:a16="http://schemas.microsoft.com/office/drawing/2014/main" id="{C8F5023E-2AE9-450F-99C5-2B847ABF4C46}"/>
              </a:ext>
            </a:extLst>
          </p:cNvPr>
          <p:cNvSpPr>
            <a:spLocks noGrp="1"/>
          </p:cNvSpPr>
          <p:nvPr>
            <p:ph type="sldNum" sz="quarter" idx="12"/>
          </p:nvPr>
        </p:nvSpPr>
        <p:spPr/>
        <p:txBody>
          <a:bodyPr/>
          <a:lstStyle/>
          <a:p>
            <a:fld id="{B2DC25EE-239B-4C5F-AAD1-255A7D5F1EE2}" type="slidenum">
              <a:rPr lang="en-US" smtClean="0"/>
              <a:t>24</a:t>
            </a:fld>
            <a:endParaRPr lang="en-US" dirty="0"/>
          </a:p>
        </p:txBody>
      </p:sp>
      <p:sp>
        <p:nvSpPr>
          <p:cNvPr id="7" name="Content Placeholder 2">
            <a:extLst>
              <a:ext uri="{FF2B5EF4-FFF2-40B4-BE49-F238E27FC236}">
                <a16:creationId xmlns:a16="http://schemas.microsoft.com/office/drawing/2014/main" id="{BAFEE860-6916-7D42-50B5-68A5A82644A3}"/>
              </a:ext>
            </a:extLst>
          </p:cNvPr>
          <p:cNvSpPr txBox="1">
            <a:spLocks/>
          </p:cNvSpPr>
          <p:nvPr/>
        </p:nvSpPr>
        <p:spPr>
          <a:xfrm>
            <a:off x="7271194" y="1182528"/>
            <a:ext cx="4402646" cy="977001"/>
          </a:xfrm>
          <a:prstGeom prst="rect">
            <a:avLst/>
          </a:prstGeom>
          <a:ln w="12700">
            <a:noFill/>
          </a:ln>
        </p:spPr>
        <p:txBody>
          <a:bodyPr vert="horz" lIns="91440" tIns="45720" rIns="91440" bIns="45720" rtlCol="0">
            <a:normAutofit lnSpcReduction="10000"/>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t>Lower income adults are significantly more likely to have no natural teeth compared to higher income adults</a:t>
            </a:r>
          </a:p>
        </p:txBody>
      </p:sp>
      <p:pic>
        <p:nvPicPr>
          <p:cNvPr id="10" name="Graphic 9" descr="Dollar with solid fill">
            <a:extLst>
              <a:ext uri="{FF2B5EF4-FFF2-40B4-BE49-F238E27FC236}">
                <a16:creationId xmlns:a16="http://schemas.microsoft.com/office/drawing/2014/main" id="{1A771AC5-5A75-90A8-C6F1-E900D992B8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6270" y="1295055"/>
            <a:ext cx="751946" cy="751946"/>
          </a:xfrm>
          <a:prstGeom prst="rect">
            <a:avLst/>
          </a:prstGeom>
        </p:spPr>
      </p:pic>
    </p:spTree>
    <p:extLst>
      <p:ext uri="{BB962C8B-B14F-4D97-AF65-F5344CB8AC3E}">
        <p14:creationId xmlns:p14="http://schemas.microsoft.com/office/powerpoint/2010/main" val="3050783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Total Tooth Loss in Adults 65+ Years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1898613021"/>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Since 2012, the percentage of older adults that have had all their teeth removed has remained stable</a:t>
            </a:r>
          </a:p>
          <a:p>
            <a:r>
              <a:rPr lang="en-US" dirty="0"/>
              <a:t>NOTE: As of May 2026, the CDC has released 2024 BRFSS SMART (MMSA-level) data, but has not published precomputed prevalence estimates for metropolitan statistical areas</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Total tooth loss means that the person has no natural teeth (all teeth have been removed). People with no teeth are referred to as edentulous.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Behavioral Risk Factor Surveillance System (BRFSS), 2012-2022,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3"/>
              </a:rPr>
              <a:t>https://www.cdc.gov/brfss/brfssprevalence/</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a:t>
            </a:r>
          </a:p>
          <a:p>
            <a:pPr marL="17145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04-25-2026</a:t>
            </a: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LA County</a:t>
            </a:r>
            <a:r>
              <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adults aged 65+ years that have</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had all permanent teeth extracted by year</a:t>
            </a:r>
            <a:r>
              <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2</a:t>
            </a:r>
          </a:p>
        </p:txBody>
      </p:sp>
      <p:sp>
        <p:nvSpPr>
          <p:cNvPr id="10" name="TextBox 9">
            <a:extLst>
              <a:ext uri="{FF2B5EF4-FFF2-40B4-BE49-F238E27FC236}">
                <a16:creationId xmlns:a16="http://schemas.microsoft.com/office/drawing/2014/main" id="{5A5E7B47-CED2-47B3-8152-9D05618DEB49}"/>
              </a:ext>
            </a:extLst>
          </p:cNvPr>
          <p:cNvSpPr txBox="1"/>
          <p:nvPr/>
        </p:nvSpPr>
        <p:spPr>
          <a:xfrm>
            <a:off x="528177" y="5634465"/>
            <a:ext cx="5404756" cy="553998"/>
          </a:xfrm>
          <a:prstGeom prst="rect">
            <a:avLst/>
          </a:prstGeom>
          <a:noFill/>
        </p:spPr>
        <p:txBody>
          <a:bodyPr wrap="square" rtlCol="0">
            <a:spAutoFit/>
          </a:bodyPr>
          <a:lstStyle/>
          <a:p>
            <a:pPr marL="57150" indent="-57150">
              <a:tabLst>
                <a:tab pos="57150" algn="l"/>
              </a:tabLst>
            </a:pPr>
            <a:r>
              <a:rPr lang="en-US" sz="1000" i="0" baseline="30000" dirty="0">
                <a:solidFill>
                  <a:srgbClr val="000000"/>
                </a:solidFill>
                <a:effectLst/>
                <a:latin typeface="Calibri" panose="020F0502020204030204" pitchFamily="34" charset="0"/>
                <a:cs typeface="Calibri" panose="020F0502020204030204" pitchFamily="34" charset="0"/>
              </a:rPr>
              <a:t>1	</a:t>
            </a:r>
            <a:r>
              <a:rPr lang="en-US" sz="1000" i="0" dirty="0">
                <a:solidFill>
                  <a:srgbClr val="000000"/>
                </a:solidFill>
                <a:effectLst/>
                <a:latin typeface="Calibri" panose="020F0502020204030204" pitchFamily="34" charset="0"/>
                <a:cs typeface="Calibri" panose="020F0502020204030204" pitchFamily="34" charset="0"/>
              </a:rPr>
              <a:t>LA County data is from the Los Angeles-Long Beach-Anaheim Metropolitan Statistical Area which includes Los Angeles and Orange Counties</a:t>
            </a:r>
          </a:p>
          <a:p>
            <a:pPr marL="57150" indent="-57150">
              <a:tabLst>
                <a:tab pos="57150" algn="l"/>
              </a:tabLst>
            </a:pPr>
            <a:r>
              <a:rPr lang="en-US" sz="1000" baseline="30000" dirty="0">
                <a:latin typeface="Calibri" panose="020F0502020204030204" pitchFamily="34" charset="0"/>
                <a:cs typeface="Calibri" panose="020F0502020204030204" pitchFamily="34" charset="0"/>
              </a:rPr>
              <a:t>2</a:t>
            </a:r>
            <a:r>
              <a:rPr lang="en-US" sz="1000" dirty="0">
                <a:latin typeface="Calibri" panose="020F0502020204030204" pitchFamily="34" charset="0"/>
                <a:cs typeface="Calibri" panose="020F0502020204030204" pitchFamily="34" charset="0"/>
              </a:rPr>
              <a:t>Age adjusted</a:t>
            </a:r>
          </a:p>
        </p:txBody>
      </p:sp>
      <p:sp>
        <p:nvSpPr>
          <p:cNvPr id="2" name="Slide Number Placeholder 1">
            <a:extLst>
              <a:ext uri="{FF2B5EF4-FFF2-40B4-BE49-F238E27FC236}">
                <a16:creationId xmlns:a16="http://schemas.microsoft.com/office/drawing/2014/main" id="{BDBEE2C8-6A7C-463F-8228-3973337DAF0F}"/>
              </a:ext>
            </a:extLst>
          </p:cNvPr>
          <p:cNvSpPr>
            <a:spLocks noGrp="1"/>
          </p:cNvSpPr>
          <p:nvPr>
            <p:ph type="sldNum" sz="quarter" idx="12"/>
          </p:nvPr>
        </p:nvSpPr>
        <p:spPr/>
        <p:txBody>
          <a:bodyPr/>
          <a:lstStyle/>
          <a:p>
            <a:fld id="{B2DC25EE-239B-4C5F-AAD1-255A7D5F1EE2}" type="slidenum">
              <a:rPr lang="en-US" smtClean="0"/>
              <a:t>25</a:t>
            </a:fld>
            <a:endParaRPr lang="en-US" dirty="0"/>
          </a:p>
        </p:txBody>
      </p:sp>
    </p:spTree>
    <p:extLst>
      <p:ext uri="{BB962C8B-B14F-4D97-AF65-F5344CB8AC3E}">
        <p14:creationId xmlns:p14="http://schemas.microsoft.com/office/powerpoint/2010/main" val="1468312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Self-Reported Condition of Teeth – Overall Prevalence</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944035408"/>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dirty="0"/>
              <a:t>More than 1-of-4 adults in California and LA County report the condition of their teeth as fair/poor</a:t>
            </a:r>
            <a:endParaRPr lang="en-US" sz="2000" dirty="0"/>
          </a:p>
          <a:p>
            <a:r>
              <a:rPr lang="en-US" dirty="0"/>
              <a:t>Data for the United States is not available</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2021-2022 pooled (question not asked after 2022),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04-25-2026</a:t>
            </a: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adults 18+ years reporting the condition of their teeth as excellent/very good, good, or fair/poor</a:t>
            </a:r>
            <a:r>
              <a:rPr lang="en-US" sz="1600" b="1" dirty="0">
                <a:solidFill>
                  <a:srgbClr val="000000">
                    <a:lumMod val="65000"/>
                    <a:lumOff val="35000"/>
                  </a:srgbClr>
                </a:solidFill>
                <a:latin typeface="Calibri" panose="020F0502020204030204" pitchFamily="34" charset="0"/>
                <a:cs typeface="Calibri" panose="020F0502020204030204" pitchFamily="34" charset="0"/>
              </a:rPr>
              <a:t>, 2021-2022</a:t>
            </a:r>
            <a:endParaRPr kumimoji="0" lang="en-US" sz="1600" b="1" i="0" u="none" strike="noStrike" kern="1200" cap="none" spc="0" normalizeH="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3" name="Slide Number Placeholder 2">
            <a:extLst>
              <a:ext uri="{FF2B5EF4-FFF2-40B4-BE49-F238E27FC236}">
                <a16:creationId xmlns:a16="http://schemas.microsoft.com/office/drawing/2014/main" id="{425291A8-10AA-45EE-98E9-C2FFD87130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13" name="TextBox 12">
            <a:extLst>
              <a:ext uri="{FF2B5EF4-FFF2-40B4-BE49-F238E27FC236}">
                <a16:creationId xmlns:a16="http://schemas.microsoft.com/office/drawing/2014/main" id="{F23B5A4E-F85C-4F7D-8614-494E3ABA5294}"/>
              </a:ext>
            </a:extLst>
          </p:cNvPr>
          <p:cNvSpPr txBox="1"/>
          <p:nvPr/>
        </p:nvSpPr>
        <p:spPr>
          <a:xfrm>
            <a:off x="517524" y="5800518"/>
            <a:ext cx="5404756" cy="246221"/>
          </a:xfrm>
          <a:prstGeom prst="rect">
            <a:avLst/>
          </a:prstGeom>
          <a:noFill/>
        </p:spPr>
        <p:txBody>
          <a:bodyPr wrap="square" rtlCol="0">
            <a:spAutoFit/>
          </a:bodyPr>
          <a:lstStyle/>
          <a:p>
            <a:pPr>
              <a:tabLst>
                <a:tab pos="169863" algn="l"/>
              </a:tabLst>
            </a:pPr>
            <a:r>
              <a:rPr lang="en-US" sz="1000" i="0" dirty="0">
                <a:solidFill>
                  <a:srgbClr val="000000"/>
                </a:solidFill>
                <a:effectLst/>
                <a:latin typeface="Calibri" panose="020F0502020204030204" pitchFamily="34" charset="0"/>
                <a:cs typeface="Calibri" panose="020F0502020204030204" pitchFamily="34" charset="0"/>
              </a:rPr>
              <a:t>NOTE: Denominator excludes adults that reported having no teeth.</a:t>
            </a:r>
          </a:p>
        </p:txBody>
      </p:sp>
    </p:spTree>
    <p:extLst>
      <p:ext uri="{BB962C8B-B14F-4D97-AF65-F5344CB8AC3E}">
        <p14:creationId xmlns:p14="http://schemas.microsoft.com/office/powerpoint/2010/main" val="1154918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Self-Reported Condition of Teeth – LA County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55168627"/>
              </p:ext>
            </p:extLst>
          </p:nvPr>
        </p:nvGraphicFramePr>
        <p:xfrm>
          <a:off x="696683" y="986717"/>
          <a:ext cx="5399317" cy="5221859"/>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396885" y="1257949"/>
            <a:ext cx="4224123" cy="713632"/>
          </a:xfrm>
          <a:ln w="12700">
            <a:noFill/>
          </a:ln>
        </p:spPr>
        <p:txBody>
          <a:bodyPr>
            <a:noAutofit/>
          </a:bodyPr>
          <a:lstStyle/>
          <a:p>
            <a:pPr marL="0" indent="0">
              <a:buNone/>
            </a:pPr>
            <a:r>
              <a:rPr lang="en-US" sz="1400" b="0" i="0" u="none" strike="noStrike" baseline="0" dirty="0"/>
              <a:t>Lower income adults are significantly more likely to report fair/poor condition of teeth compared to higher income adults</a:t>
            </a:r>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693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55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550" b="1" i="0"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County</a:t>
            </a:r>
            <a:r>
              <a:rPr kumimoji="0" lang="en-US" sz="155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adults aged 18+ years that report fair/poor condition of teeth by select characteristics, 2021-2022</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extBox 9">
            <a:extLst>
              <a:ext uri="{FF2B5EF4-FFF2-40B4-BE49-F238E27FC236}">
                <a16:creationId xmlns:a16="http://schemas.microsoft.com/office/drawing/2014/main" id="{E00BB907-D054-4F31-843D-F7BBD45317B2}"/>
              </a:ext>
            </a:extLst>
          </p:cNvPr>
          <p:cNvSpPr txBox="1"/>
          <p:nvPr/>
        </p:nvSpPr>
        <p:spPr>
          <a:xfrm>
            <a:off x="4496649" y="1971401"/>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6" name="TextBox 9">
            <a:extLst>
              <a:ext uri="{FF2B5EF4-FFF2-40B4-BE49-F238E27FC236}">
                <a16:creationId xmlns:a16="http://schemas.microsoft.com/office/drawing/2014/main" id="{E0124A57-573C-4764-9872-AC8AE1578008}"/>
              </a:ext>
            </a:extLst>
          </p:cNvPr>
          <p:cNvSpPr txBox="1"/>
          <p:nvPr/>
        </p:nvSpPr>
        <p:spPr>
          <a:xfrm>
            <a:off x="517518" y="5592538"/>
            <a:ext cx="2449710" cy="553998"/>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than &gt; 200% FPL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than White adults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than college graduates</a:t>
            </a:r>
          </a:p>
        </p:txBody>
      </p:sp>
      <p:sp>
        <p:nvSpPr>
          <p:cNvPr id="21" name="TextBox 20">
            <a:extLst>
              <a:ext uri="{FF2B5EF4-FFF2-40B4-BE49-F238E27FC236}">
                <a16:creationId xmlns:a16="http://schemas.microsoft.com/office/drawing/2014/main" id="{46B84B86-FACB-45FC-ADC6-622B4FD4D931}"/>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2021-2022 pooled (question not asked after 2022),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04-25-2026</a:t>
            </a:r>
          </a:p>
        </p:txBody>
      </p:sp>
      <p:grpSp>
        <p:nvGrpSpPr>
          <p:cNvPr id="12" name="Group 11">
            <a:extLst>
              <a:ext uri="{FF2B5EF4-FFF2-40B4-BE49-F238E27FC236}">
                <a16:creationId xmlns:a16="http://schemas.microsoft.com/office/drawing/2014/main" id="{96C65DB1-7318-4513-9CBA-46A3003ECC37}"/>
              </a:ext>
            </a:extLst>
          </p:cNvPr>
          <p:cNvGrpSpPr/>
          <p:nvPr/>
        </p:nvGrpSpPr>
        <p:grpSpPr>
          <a:xfrm>
            <a:off x="6490409" y="3169907"/>
            <a:ext cx="5107078" cy="977001"/>
            <a:chOff x="6490409" y="3319647"/>
            <a:chExt cx="5107078" cy="977001"/>
          </a:xfrm>
        </p:grpSpPr>
        <p:pic>
          <p:nvPicPr>
            <p:cNvPr id="23" name="Graphic 22" descr="Graduation cap with solid fill">
              <a:extLst>
                <a:ext uri="{FF2B5EF4-FFF2-40B4-BE49-F238E27FC236}">
                  <a16:creationId xmlns:a16="http://schemas.microsoft.com/office/drawing/2014/main" id="{B3973CE3-1F8D-483D-9BDE-87EF77121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490409" y="3319647"/>
              <a:ext cx="977001" cy="977001"/>
            </a:xfrm>
            <a:prstGeom prst="rect">
              <a:avLst/>
            </a:prstGeom>
          </p:spPr>
        </p:pic>
        <p:sp>
          <p:nvSpPr>
            <p:cNvPr id="17" name="TextBox 16">
              <a:extLst>
                <a:ext uri="{FF2B5EF4-FFF2-40B4-BE49-F238E27FC236}">
                  <a16:creationId xmlns:a16="http://schemas.microsoft.com/office/drawing/2014/main" id="{2280815E-FB10-4D4A-9CD0-AC60218976A9}"/>
                </a:ext>
              </a:extLst>
            </p:cNvPr>
            <p:cNvSpPr txBox="1"/>
            <p:nvPr/>
          </p:nvSpPr>
          <p:spPr>
            <a:xfrm>
              <a:off x="7396885" y="3438815"/>
              <a:ext cx="420060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Adults with less than a college degree are significantly more likely to report fair/poor condition of teeth compared to adults with a college degree</a:t>
              </a:r>
            </a:p>
          </p:txBody>
        </p:sp>
      </p:grpSp>
      <p:grpSp>
        <p:nvGrpSpPr>
          <p:cNvPr id="7" name="Group 6">
            <a:extLst>
              <a:ext uri="{FF2B5EF4-FFF2-40B4-BE49-F238E27FC236}">
                <a16:creationId xmlns:a16="http://schemas.microsoft.com/office/drawing/2014/main" id="{8CF7746C-BF0D-40F2-B339-D511F39FD227}"/>
              </a:ext>
            </a:extLst>
          </p:cNvPr>
          <p:cNvGrpSpPr/>
          <p:nvPr/>
        </p:nvGrpSpPr>
        <p:grpSpPr>
          <a:xfrm>
            <a:off x="6521709" y="2193550"/>
            <a:ext cx="5075778" cy="914400"/>
            <a:chOff x="6521709" y="2193550"/>
            <a:chExt cx="5075778" cy="914400"/>
          </a:xfrm>
        </p:grpSpPr>
        <p:pic>
          <p:nvPicPr>
            <p:cNvPr id="5" name="Graphic 4" descr="Users with solid fill">
              <a:extLst>
                <a:ext uri="{FF2B5EF4-FFF2-40B4-BE49-F238E27FC236}">
                  <a16:creationId xmlns:a16="http://schemas.microsoft.com/office/drawing/2014/main" id="{5FC85481-3293-4633-854C-8CF5601132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21709" y="2193550"/>
              <a:ext cx="914400" cy="914400"/>
            </a:xfrm>
            <a:prstGeom prst="rect">
              <a:avLst/>
            </a:prstGeom>
          </p:spPr>
        </p:pic>
        <p:sp>
          <p:nvSpPr>
            <p:cNvPr id="18" name="TextBox 17">
              <a:extLst>
                <a:ext uri="{FF2B5EF4-FFF2-40B4-BE49-F238E27FC236}">
                  <a16:creationId xmlns:a16="http://schemas.microsoft.com/office/drawing/2014/main" id="{D5D88CCA-9596-4B53-8453-406DE6F81C15}"/>
                </a:ext>
              </a:extLst>
            </p:cNvPr>
            <p:cNvSpPr txBox="1"/>
            <p:nvPr/>
          </p:nvSpPr>
          <p:spPr>
            <a:xfrm>
              <a:off x="7396885" y="2281418"/>
              <a:ext cx="420060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Asian, Black/African American and Latinx adults are significantly more likely to report fair/poor condition of teeth compared to White adults</a:t>
              </a:r>
            </a:p>
          </p:txBody>
        </p:sp>
      </p:grpSp>
      <p:grpSp>
        <p:nvGrpSpPr>
          <p:cNvPr id="15" name="Group 14">
            <a:extLst>
              <a:ext uri="{FF2B5EF4-FFF2-40B4-BE49-F238E27FC236}">
                <a16:creationId xmlns:a16="http://schemas.microsoft.com/office/drawing/2014/main" id="{704C2279-BF9E-40E0-BD73-CB52F73761FD}"/>
              </a:ext>
            </a:extLst>
          </p:cNvPr>
          <p:cNvGrpSpPr/>
          <p:nvPr/>
        </p:nvGrpSpPr>
        <p:grpSpPr>
          <a:xfrm>
            <a:off x="6602936" y="5185221"/>
            <a:ext cx="5070904" cy="751947"/>
            <a:chOff x="6602936" y="5185221"/>
            <a:chExt cx="4994551" cy="751947"/>
          </a:xfrm>
        </p:grpSpPr>
        <p:pic>
          <p:nvPicPr>
            <p:cNvPr id="14" name="Graphic 13" descr="Cake with solid fill">
              <a:extLst>
                <a:ext uri="{FF2B5EF4-FFF2-40B4-BE49-F238E27FC236}">
                  <a16:creationId xmlns:a16="http://schemas.microsoft.com/office/drawing/2014/main" id="{305536EE-EC9D-4886-A18B-36D3A03535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2936" y="5185221"/>
              <a:ext cx="751947" cy="751947"/>
            </a:xfrm>
            <a:prstGeom prst="rect">
              <a:avLst/>
            </a:prstGeom>
          </p:spPr>
        </p:pic>
        <p:sp>
          <p:nvSpPr>
            <p:cNvPr id="24" name="TextBox 23">
              <a:extLst>
                <a:ext uri="{FF2B5EF4-FFF2-40B4-BE49-F238E27FC236}">
                  <a16:creationId xmlns:a16="http://schemas.microsoft.com/office/drawing/2014/main" id="{067D3A32-7978-4373-94FE-C31A287B8EB1}"/>
                </a:ext>
              </a:extLst>
            </p:cNvPr>
            <p:cNvSpPr txBox="1"/>
            <p:nvPr/>
          </p:nvSpPr>
          <p:spPr>
            <a:xfrm>
              <a:off x="7396885" y="5191862"/>
              <a:ext cx="420060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Older adults are significantly more likely to report fair/poor condition of teeth compared to younger adults aged 18-64 years</a:t>
              </a:r>
            </a:p>
          </p:txBody>
        </p:sp>
      </p:grpSp>
      <p:sp>
        <p:nvSpPr>
          <p:cNvPr id="2" name="Slide Number Placeholder 1">
            <a:extLst>
              <a:ext uri="{FF2B5EF4-FFF2-40B4-BE49-F238E27FC236}">
                <a16:creationId xmlns:a16="http://schemas.microsoft.com/office/drawing/2014/main" id="{1954FE6B-A838-4439-8339-E324E1B999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19" name="TextBox 9">
            <a:extLst>
              <a:ext uri="{FF2B5EF4-FFF2-40B4-BE49-F238E27FC236}">
                <a16:creationId xmlns:a16="http://schemas.microsoft.com/office/drawing/2014/main" id="{745526F0-6D2A-4C1A-8348-C1A9D3C0AAD1}"/>
              </a:ext>
            </a:extLst>
          </p:cNvPr>
          <p:cNvSpPr txBox="1"/>
          <p:nvPr/>
        </p:nvSpPr>
        <p:spPr>
          <a:xfrm>
            <a:off x="3735891" y="2618719"/>
            <a:ext cx="287243" cy="354303"/>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20" name="TextBox 9">
            <a:extLst>
              <a:ext uri="{FF2B5EF4-FFF2-40B4-BE49-F238E27FC236}">
                <a16:creationId xmlns:a16="http://schemas.microsoft.com/office/drawing/2014/main" id="{7739EA00-645A-44B3-8637-2F88E2009D06}"/>
              </a:ext>
            </a:extLst>
          </p:cNvPr>
          <p:cNvSpPr txBox="1"/>
          <p:nvPr/>
        </p:nvSpPr>
        <p:spPr>
          <a:xfrm>
            <a:off x="3364942" y="3801736"/>
            <a:ext cx="287243" cy="338585"/>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25" name="TextBox 9">
            <a:extLst>
              <a:ext uri="{FF2B5EF4-FFF2-40B4-BE49-F238E27FC236}">
                <a16:creationId xmlns:a16="http://schemas.microsoft.com/office/drawing/2014/main" id="{7739EA00-645A-44B3-8637-2F88E2009D06}"/>
              </a:ext>
            </a:extLst>
          </p:cNvPr>
          <p:cNvSpPr txBox="1"/>
          <p:nvPr/>
        </p:nvSpPr>
        <p:spPr>
          <a:xfrm>
            <a:off x="3902972" y="3561640"/>
            <a:ext cx="287243" cy="338585"/>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27" name="TextBox 9">
            <a:extLst>
              <a:ext uri="{FF2B5EF4-FFF2-40B4-BE49-F238E27FC236}">
                <a16:creationId xmlns:a16="http://schemas.microsoft.com/office/drawing/2014/main" id="{131B1D0D-4838-4825-95F9-CCD300B7BA45}"/>
              </a:ext>
            </a:extLst>
          </p:cNvPr>
          <p:cNvSpPr txBox="1"/>
          <p:nvPr/>
        </p:nvSpPr>
        <p:spPr>
          <a:xfrm>
            <a:off x="2963217" y="5589640"/>
            <a:ext cx="3066865" cy="400110"/>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than adults that speak only English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latin typeface="Calibri" panose="020F0502020204030204" pitchFamily="34" charset="0"/>
                <a:cs typeface="Calibri" panose="020F0502020204030204" pitchFamily="34" charset="0"/>
              </a:rPr>
              <a:t>~Significantly higher than adults 18-64 years</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13" name="Group 12">
            <a:extLst>
              <a:ext uri="{FF2B5EF4-FFF2-40B4-BE49-F238E27FC236}">
                <a16:creationId xmlns:a16="http://schemas.microsoft.com/office/drawing/2014/main" id="{EE946F35-682D-4D99-9302-BA3E37A3D1B4}"/>
              </a:ext>
            </a:extLst>
          </p:cNvPr>
          <p:cNvGrpSpPr/>
          <p:nvPr/>
        </p:nvGrpSpPr>
        <p:grpSpPr>
          <a:xfrm>
            <a:off x="6521709" y="4208865"/>
            <a:ext cx="5075778" cy="914400"/>
            <a:chOff x="6521709" y="4385544"/>
            <a:chExt cx="5075778" cy="914400"/>
          </a:xfrm>
        </p:grpSpPr>
        <p:pic>
          <p:nvPicPr>
            <p:cNvPr id="28" name="Graphic 27" descr="Chat bubble with solid fill">
              <a:extLst>
                <a:ext uri="{FF2B5EF4-FFF2-40B4-BE49-F238E27FC236}">
                  <a16:creationId xmlns:a16="http://schemas.microsoft.com/office/drawing/2014/main" id="{B2A9EBDB-455A-4FDA-8185-7EA78AE844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21709" y="4385544"/>
              <a:ext cx="914400" cy="914400"/>
            </a:xfrm>
            <a:prstGeom prst="rect">
              <a:avLst/>
            </a:prstGeom>
          </p:spPr>
        </p:pic>
        <p:sp>
          <p:nvSpPr>
            <p:cNvPr id="29" name="TextBox 28">
              <a:extLst>
                <a:ext uri="{FF2B5EF4-FFF2-40B4-BE49-F238E27FC236}">
                  <a16:creationId xmlns:a16="http://schemas.microsoft.com/office/drawing/2014/main" id="{10B9ADAB-CEF8-4732-BF4C-F93DB05461CA}"/>
                </a:ext>
              </a:extLst>
            </p:cNvPr>
            <p:cNvSpPr txBox="1"/>
            <p:nvPr/>
          </p:nvSpPr>
          <p:spPr>
            <a:xfrm>
              <a:off x="7396885" y="4473412"/>
              <a:ext cx="420060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Adults that speak non-English languages at home are significantly more likely to report fair/poor condition of teeth compared to adults that speak only English</a:t>
              </a:r>
            </a:p>
          </p:txBody>
        </p:sp>
      </p:grpSp>
      <p:pic>
        <p:nvPicPr>
          <p:cNvPr id="31" name="Graphic 30" descr="Dollar with solid fill">
            <a:extLst>
              <a:ext uri="{FF2B5EF4-FFF2-40B4-BE49-F238E27FC236}">
                <a16:creationId xmlns:a16="http://schemas.microsoft.com/office/drawing/2014/main" id="{D541C934-1A47-4142-B746-CD3B53220C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02074" y="1238792"/>
            <a:ext cx="751946" cy="751946"/>
          </a:xfrm>
          <a:prstGeom prst="rect">
            <a:avLst/>
          </a:prstGeom>
        </p:spPr>
      </p:pic>
      <p:sp>
        <p:nvSpPr>
          <p:cNvPr id="6" name="TextBox 9">
            <a:extLst>
              <a:ext uri="{FF2B5EF4-FFF2-40B4-BE49-F238E27FC236}">
                <a16:creationId xmlns:a16="http://schemas.microsoft.com/office/drawing/2014/main" id="{EDC748DE-ACC5-F039-E28A-C893A11254F4}"/>
              </a:ext>
            </a:extLst>
          </p:cNvPr>
          <p:cNvSpPr txBox="1"/>
          <p:nvPr/>
        </p:nvSpPr>
        <p:spPr>
          <a:xfrm>
            <a:off x="4013756" y="5015954"/>
            <a:ext cx="287298" cy="338533"/>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11262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Self-Reported Condition of Teeth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507612073"/>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Since 2016, the percentage of adults that report fair/poor condition of teeth has remained stable</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2016-2022 (question not asked after 2022),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County</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adults 18+ years that report fair/poor condition of teeth by survey year</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00A8ED24-A4B9-424C-9A70-D723BA94B4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887686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a:xfrm>
            <a:off x="518160" y="249152"/>
            <a:ext cx="11155680" cy="730681"/>
          </a:xfrm>
        </p:spPr>
        <p:txBody>
          <a:bodyPr>
            <a:normAutofit/>
          </a:bodyPr>
          <a:lstStyle/>
          <a:p>
            <a:r>
              <a:rPr lang="en-US" sz="2800" dirty="0"/>
              <a:t>Oral and Pharyngeal Cancer – Overall Incidence &amp; Disparities</a:t>
            </a:r>
          </a:p>
        </p:txBody>
      </p:sp>
      <p:sp>
        <p:nvSpPr>
          <p:cNvPr id="26" name="Content Placeholder 25">
            <a:extLst>
              <a:ext uri="{FF2B5EF4-FFF2-40B4-BE49-F238E27FC236}">
                <a16:creationId xmlns:a16="http://schemas.microsoft.com/office/drawing/2014/main" id="{FBC26AE5-9020-4022-B1CF-81A3A22EF897}"/>
              </a:ext>
            </a:extLst>
          </p:cNvPr>
          <p:cNvSpPr>
            <a:spLocks noGrp="1"/>
          </p:cNvSpPr>
          <p:nvPr>
            <p:ph sz="half" idx="2"/>
          </p:nvPr>
        </p:nvSpPr>
        <p:spPr/>
        <p:txBody>
          <a:bodyPr>
            <a:normAutofit/>
          </a:bodyPr>
          <a:lstStyle/>
          <a:p>
            <a:r>
              <a:rPr lang="en-US" sz="2000" dirty="0"/>
              <a:t>The age-adjusted</a:t>
            </a:r>
            <a:r>
              <a:rPr lang="en-US" sz="2000" baseline="30000" dirty="0"/>
              <a:t>1</a:t>
            </a:r>
            <a:r>
              <a:rPr lang="en-US" sz="2000" dirty="0"/>
              <a:t> incidence of oral and pharyngeal cancer is lower in Los Angeles County than in California or the US</a:t>
            </a:r>
          </a:p>
          <a:p>
            <a:r>
              <a:rPr lang="en-US" sz="2000" dirty="0"/>
              <a:t>LA County disparities, 2022 (per 100,000)</a:t>
            </a:r>
          </a:p>
          <a:p>
            <a:pPr lvl="1">
              <a:tabLst>
                <a:tab pos="3998913" algn="l"/>
              </a:tabLst>
            </a:pPr>
            <a:r>
              <a:rPr lang="en-US" dirty="0"/>
              <a:t>Females (all races/all ages)	  5.0</a:t>
            </a:r>
          </a:p>
          <a:p>
            <a:pPr lvl="1">
              <a:tabLst>
                <a:tab pos="3998913" algn="l"/>
              </a:tabLst>
            </a:pPr>
            <a:r>
              <a:rPr lang="en-US" dirty="0"/>
              <a:t>Males (all races/all ages)	12.8</a:t>
            </a:r>
          </a:p>
          <a:p>
            <a:pPr lvl="1">
              <a:tabLst>
                <a:tab pos="3998913" algn="l"/>
              </a:tabLst>
            </a:pPr>
            <a:r>
              <a:rPr lang="en-US" dirty="0"/>
              <a:t>Asian (both sexes/all ages)	  7.0</a:t>
            </a:r>
          </a:p>
          <a:p>
            <a:pPr lvl="1">
              <a:tabLst>
                <a:tab pos="3998913" algn="l"/>
              </a:tabLst>
            </a:pPr>
            <a:r>
              <a:rPr lang="en-US" dirty="0"/>
              <a:t>Black (both sexes/all ages)	  8.3</a:t>
            </a:r>
          </a:p>
          <a:p>
            <a:pPr lvl="1">
              <a:tabLst>
                <a:tab pos="3998913" algn="l"/>
              </a:tabLst>
            </a:pPr>
            <a:r>
              <a:rPr lang="en-US" dirty="0"/>
              <a:t>Latinx (both sexes/all ages)	  6.2</a:t>
            </a:r>
          </a:p>
          <a:p>
            <a:pPr lvl="1">
              <a:tabLst>
                <a:tab pos="3998913" algn="l"/>
              </a:tabLst>
            </a:pPr>
            <a:r>
              <a:rPr lang="en-US" dirty="0"/>
              <a:t>White (both sexes/all ages)	11.8</a:t>
            </a:r>
          </a:p>
          <a:p>
            <a:pPr lvl="1"/>
            <a:endParaRPr lang="en-US"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Cancers that occur in the oral cavity (mouth) and throat</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Sources: National Cancer Institute, State Cancer Profiles, 2018-2022, </a:t>
            </a:r>
            <a:r>
              <a:rPr lang="en-US" sz="800" dirty="0">
                <a:latin typeface="Calibri" panose="020F0502020204030204" pitchFamily="34" charset="0"/>
                <a:ea typeface="SimSun" panose="02010600030101010101" pitchFamily="2" charset="-122"/>
                <a:cs typeface="Calibri" panose="020F0502020204030204" pitchFamily="34" charset="0"/>
                <a:hlinkClick r:id="rId2"/>
              </a:rPr>
              <a:t>https://statecancerprofiles.cancer.gov/</a:t>
            </a:r>
            <a:r>
              <a:rPr lang="en-US" sz="800" dirty="0">
                <a:latin typeface="Calibri" panose="020F0502020204030204" pitchFamily="34" charset="0"/>
                <a:ea typeface="SimSun" panose="02010600030101010101" pitchFamily="2" charset="-122"/>
                <a:cs typeface="Calibri" panose="020F0502020204030204" pitchFamily="34" charset="0"/>
              </a:rPr>
              <a:t>; California Cancer Registry, California Department of Public Health, CAL*Explorer, 2022, </a:t>
            </a:r>
            <a:r>
              <a:rPr lang="en-US" sz="800" dirty="0">
                <a:latin typeface="Calibri" panose="020F0502020204030204" pitchFamily="34" charset="0"/>
                <a:ea typeface="SimSun" panose="02010600030101010101" pitchFamily="2" charset="-122"/>
                <a:cs typeface="Calibri" panose="020F0502020204030204" pitchFamily="34" charset="0"/>
                <a:hlinkClick r:id="rId3"/>
              </a:rPr>
              <a:t>https://explorer.ccrcal.org/</a:t>
            </a:r>
            <a:endParaRPr lang="en-US" sz="800" dirty="0">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04-25-2026</a:t>
            </a:r>
            <a:r>
              <a:rPr lang="en-US" sz="800" dirty="0">
                <a:latin typeface="Calibri" panose="020F0502020204030204" pitchFamily="34" charset="0"/>
                <a:ea typeface="SimSun" panose="02010600030101010101" pitchFamily="2" charset="-122"/>
                <a:cs typeface="Calibri" panose="020F0502020204030204" pitchFamily="34" charset="0"/>
              </a:rPr>
              <a:t> </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22" name="TextBox 21">
            <a:extLst>
              <a:ext uri="{FF2B5EF4-FFF2-40B4-BE49-F238E27FC236}">
                <a16:creationId xmlns:a16="http://schemas.microsoft.com/office/drawing/2014/main" id="{374431CC-B2E6-4756-AA85-06A8DC41BE95}"/>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Age-adjusted</a:t>
            </a:r>
            <a:r>
              <a:rPr lang="en-US" sz="1600" b="1" baseline="30000" dirty="0">
                <a:latin typeface="Calibri" panose="020F0502020204030204" pitchFamily="34" charset="0"/>
                <a:cs typeface="Calibri" panose="020F0502020204030204" pitchFamily="34" charset="0"/>
              </a:rPr>
              <a:t>1</a:t>
            </a:r>
            <a:r>
              <a:rPr lang="en-US" sz="1600" b="1" dirty="0">
                <a:latin typeface="Calibri" panose="020F0502020204030204" pitchFamily="34" charset="0"/>
                <a:cs typeface="Calibri" panose="020F0502020204030204" pitchFamily="34" charset="0"/>
              </a:rPr>
              <a:t> </a:t>
            </a:r>
            <a:r>
              <a:rPr lang="en-US" sz="1600" b="1" u="sng" dirty="0">
                <a:latin typeface="Calibri" panose="020F0502020204030204" pitchFamily="34" charset="0"/>
                <a:cs typeface="Calibri" panose="020F0502020204030204" pitchFamily="34" charset="0"/>
              </a:rPr>
              <a:t>incidence</a:t>
            </a:r>
            <a:r>
              <a:rPr lang="en-US" sz="1600" b="1" dirty="0">
                <a:latin typeface="Calibri" panose="020F0502020204030204" pitchFamily="34" charset="0"/>
                <a:cs typeface="Calibri" panose="020F0502020204030204" pitchFamily="34" charset="0"/>
              </a:rPr>
              <a:t> of oral and pharyngeal cancer in California by county, 2018-2022</a:t>
            </a:r>
          </a:p>
        </p:txBody>
      </p:sp>
      <p:sp>
        <p:nvSpPr>
          <p:cNvPr id="30" name="Rectangle 29">
            <a:extLst>
              <a:ext uri="{FF2B5EF4-FFF2-40B4-BE49-F238E27FC236}">
                <a16:creationId xmlns:a16="http://schemas.microsoft.com/office/drawing/2014/main" id="{A5F76F92-3119-429C-874C-39904C7AF815}"/>
              </a:ext>
            </a:extLst>
          </p:cNvPr>
          <p:cNvSpPr/>
          <p:nvPr/>
        </p:nvSpPr>
        <p:spPr>
          <a:xfrm>
            <a:off x="517525" y="1182848"/>
            <a:ext cx="5535168" cy="4989352"/>
          </a:xfrm>
          <a:prstGeom prst="rect">
            <a:avLst/>
          </a:prstGeom>
          <a:noFill/>
          <a:ln w="190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C48161F6-DF57-454E-9D50-48C68BF8F3B0}"/>
              </a:ext>
            </a:extLst>
          </p:cNvPr>
          <p:cNvSpPr>
            <a:spLocks noGrp="1"/>
          </p:cNvSpPr>
          <p:nvPr>
            <p:ph type="sldNum" sz="quarter" idx="12"/>
          </p:nvPr>
        </p:nvSpPr>
        <p:spPr/>
        <p:txBody>
          <a:bodyPr/>
          <a:lstStyle/>
          <a:p>
            <a:fld id="{B2DC25EE-239B-4C5F-AAD1-255A7D5F1EE2}" type="slidenum">
              <a:rPr lang="en-US" smtClean="0"/>
              <a:t>29</a:t>
            </a:fld>
            <a:endParaRPr lang="en-US" dirty="0"/>
          </a:p>
        </p:txBody>
      </p:sp>
      <p:sp>
        <p:nvSpPr>
          <p:cNvPr id="13" name="TextBox 9">
            <a:extLst>
              <a:ext uri="{FF2B5EF4-FFF2-40B4-BE49-F238E27FC236}">
                <a16:creationId xmlns:a16="http://schemas.microsoft.com/office/drawing/2014/main" id="{BA3B721E-8C31-4940-948B-331EAF7C1012}"/>
              </a:ext>
            </a:extLst>
          </p:cNvPr>
          <p:cNvSpPr txBox="1"/>
          <p:nvPr/>
        </p:nvSpPr>
        <p:spPr>
          <a:xfrm>
            <a:off x="6345935" y="5850092"/>
            <a:ext cx="5277421"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b="0" i="0" dirty="0">
                <a:solidFill>
                  <a:srgbClr val="000000"/>
                </a:solidFill>
                <a:effectLst/>
                <a:latin typeface="Calibri" panose="020F0502020204030204" pitchFamily="34" charset="0"/>
                <a:cs typeface="Calibri" panose="020F0502020204030204" pitchFamily="34" charset="0"/>
              </a:rPr>
              <a:t>Age-adjustment is a statistical process applied to rates of disease, death, injuries or other health outcomes which allows communities with different age structures to be compared.</a:t>
            </a:r>
            <a:endParaRPr lang="en-US" sz="1000" dirty="0">
              <a:effectLst/>
              <a:latin typeface="Calibri" panose="020F0502020204030204" pitchFamily="34" charset="0"/>
              <a:ea typeface="SimSun" panose="02010600030101010101" pitchFamily="2" charset="-122"/>
              <a:cs typeface="Calibri" panose="020F0502020204030204" pitchFamily="34" charset="0"/>
            </a:endParaRPr>
          </a:p>
        </p:txBody>
      </p:sp>
      <p:pic>
        <p:nvPicPr>
          <p:cNvPr id="16" name="Picture 15">
            <a:extLst>
              <a:ext uri="{FF2B5EF4-FFF2-40B4-BE49-F238E27FC236}">
                <a16:creationId xmlns:a16="http://schemas.microsoft.com/office/drawing/2014/main" id="{D71EDD84-DC59-3FEB-3E43-8E0EA6D832A2}"/>
              </a:ext>
            </a:extLst>
          </p:cNvPr>
          <p:cNvPicPr>
            <a:picLocks noChangeAspect="1"/>
          </p:cNvPicPr>
          <p:nvPr/>
        </p:nvPicPr>
        <p:blipFill>
          <a:blip r:embed="rId4"/>
          <a:srcRect l="75231" t="26903" r="4250" b="57389"/>
          <a:stretch>
            <a:fillRect/>
          </a:stretch>
        </p:blipFill>
        <p:spPr>
          <a:xfrm>
            <a:off x="4280632" y="3429000"/>
            <a:ext cx="1306260" cy="538089"/>
          </a:xfrm>
          <a:prstGeom prst="rect">
            <a:avLst/>
          </a:prstGeom>
        </p:spPr>
      </p:pic>
      <p:pic>
        <p:nvPicPr>
          <p:cNvPr id="8" name="Picture 7">
            <a:extLst>
              <a:ext uri="{FF2B5EF4-FFF2-40B4-BE49-F238E27FC236}">
                <a16:creationId xmlns:a16="http://schemas.microsoft.com/office/drawing/2014/main" id="{7405B886-06A9-139F-1CF8-910A7B5A424F}"/>
              </a:ext>
            </a:extLst>
          </p:cNvPr>
          <p:cNvPicPr>
            <a:picLocks noChangeAspect="1"/>
          </p:cNvPicPr>
          <p:nvPr/>
        </p:nvPicPr>
        <p:blipFill>
          <a:blip r:embed="rId5"/>
          <a:srcRect l="74869" t="43189" r="12783" b="26343"/>
          <a:stretch>
            <a:fillRect/>
          </a:stretch>
        </p:blipFill>
        <p:spPr>
          <a:xfrm>
            <a:off x="4490443" y="3967089"/>
            <a:ext cx="860706" cy="1118410"/>
          </a:xfrm>
          <a:prstGeom prst="rect">
            <a:avLst/>
          </a:prstGeom>
        </p:spPr>
      </p:pic>
      <p:grpSp>
        <p:nvGrpSpPr>
          <p:cNvPr id="11" name="Group 10">
            <a:extLst>
              <a:ext uri="{FF2B5EF4-FFF2-40B4-BE49-F238E27FC236}">
                <a16:creationId xmlns:a16="http://schemas.microsoft.com/office/drawing/2014/main" id="{27D47A74-4708-3A44-33C8-02EF65DE2CC7}"/>
              </a:ext>
            </a:extLst>
          </p:cNvPr>
          <p:cNvGrpSpPr/>
          <p:nvPr/>
        </p:nvGrpSpPr>
        <p:grpSpPr>
          <a:xfrm>
            <a:off x="733228" y="2300807"/>
            <a:ext cx="3055672" cy="3435416"/>
            <a:chOff x="733228" y="2300807"/>
            <a:chExt cx="3055672" cy="3435416"/>
          </a:xfrm>
        </p:grpSpPr>
        <p:pic>
          <p:nvPicPr>
            <p:cNvPr id="3" name="Picture 2">
              <a:extLst>
                <a:ext uri="{FF2B5EF4-FFF2-40B4-BE49-F238E27FC236}">
                  <a16:creationId xmlns:a16="http://schemas.microsoft.com/office/drawing/2014/main" id="{298F7735-5654-CF42-6C67-042F58863618}"/>
                </a:ext>
              </a:extLst>
            </p:cNvPr>
            <p:cNvPicPr>
              <a:picLocks noChangeAspect="1"/>
            </p:cNvPicPr>
            <p:nvPr/>
          </p:nvPicPr>
          <p:blipFill>
            <a:blip r:embed="rId5"/>
            <a:srcRect l="4244" t="3968" r="51578" b="3055"/>
            <a:stretch>
              <a:fillRect/>
            </a:stretch>
          </p:blipFill>
          <p:spPr>
            <a:xfrm>
              <a:off x="733228" y="2349710"/>
              <a:ext cx="3055672" cy="3386513"/>
            </a:xfrm>
            <a:prstGeom prst="rect">
              <a:avLst/>
            </a:prstGeom>
          </p:spPr>
        </p:pic>
        <p:sp>
          <p:nvSpPr>
            <p:cNvPr id="10" name="Rectangle 9">
              <a:extLst>
                <a:ext uri="{FF2B5EF4-FFF2-40B4-BE49-F238E27FC236}">
                  <a16:creationId xmlns:a16="http://schemas.microsoft.com/office/drawing/2014/main" id="{A301D95B-509E-0C52-F2ED-2F497CA208A2}"/>
                </a:ext>
              </a:extLst>
            </p:cNvPr>
            <p:cNvSpPr/>
            <p:nvPr/>
          </p:nvSpPr>
          <p:spPr>
            <a:xfrm>
              <a:off x="2110154" y="2300807"/>
              <a:ext cx="1295181" cy="960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2CE1A1C0-1CF9-42C1-A0A5-62427D6ACA40}"/>
              </a:ext>
            </a:extLst>
          </p:cNvPr>
          <p:cNvSpPr txBox="1"/>
          <p:nvPr/>
        </p:nvSpPr>
        <p:spPr>
          <a:xfrm>
            <a:off x="3405335" y="1981345"/>
            <a:ext cx="2063706" cy="830997"/>
          </a:xfrm>
          <a:prstGeom prst="rect">
            <a:avLst/>
          </a:prstGeom>
          <a:noFill/>
        </p:spPr>
        <p:txBody>
          <a:bodyPr wrap="none" rtlCol="0">
            <a:spAutoFit/>
          </a:bodyPr>
          <a:lstStyle/>
          <a:p>
            <a:pPr>
              <a:tabLst>
                <a:tab pos="284163" algn="l"/>
                <a:tab pos="458788" algn="l"/>
              </a:tabLst>
            </a:pPr>
            <a:r>
              <a:rPr lang="en-US" sz="1600" b="1" dirty="0">
                <a:solidFill>
                  <a:schemeClr val="accent4"/>
                </a:solidFill>
                <a:latin typeface="Calibri" panose="020F0502020204030204" pitchFamily="34" charset="0"/>
                <a:cs typeface="Calibri" panose="020F0502020204030204" pitchFamily="34" charset="0"/>
              </a:rPr>
              <a:t>LA	=	8.5 per 100,000</a:t>
            </a:r>
          </a:p>
          <a:p>
            <a:pPr>
              <a:tabLst>
                <a:tab pos="284163" algn="l"/>
                <a:tab pos="458788" algn="l"/>
              </a:tabLst>
            </a:pPr>
            <a:r>
              <a:rPr lang="en-US" sz="1600" b="1" dirty="0">
                <a:solidFill>
                  <a:schemeClr val="accent4"/>
                </a:solidFill>
                <a:latin typeface="Calibri" panose="020F0502020204030204" pitchFamily="34" charset="0"/>
                <a:cs typeface="Calibri" panose="020F0502020204030204" pitchFamily="34" charset="0"/>
              </a:rPr>
              <a:t>CA	=	10.4 per 100,000</a:t>
            </a:r>
          </a:p>
          <a:p>
            <a:pPr>
              <a:tabLst>
                <a:tab pos="284163" algn="l"/>
                <a:tab pos="458788" algn="l"/>
              </a:tabLst>
            </a:pPr>
            <a:r>
              <a:rPr lang="en-US" sz="1600" b="1" dirty="0">
                <a:solidFill>
                  <a:schemeClr val="accent4"/>
                </a:solidFill>
                <a:latin typeface="Calibri" panose="020F0502020204030204" pitchFamily="34" charset="0"/>
                <a:cs typeface="Calibri" panose="020F0502020204030204" pitchFamily="34" charset="0"/>
              </a:rPr>
              <a:t>US	=	12.1 per 100,000</a:t>
            </a:r>
          </a:p>
        </p:txBody>
      </p:sp>
    </p:spTree>
    <p:extLst>
      <p:ext uri="{BB962C8B-B14F-4D97-AF65-F5344CB8AC3E}">
        <p14:creationId xmlns:p14="http://schemas.microsoft.com/office/powerpoint/2010/main" val="3790329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3CD38-ED8F-4E8D-A7AF-6B0728181A9F}"/>
              </a:ext>
            </a:extLst>
          </p:cNvPr>
          <p:cNvSpPr>
            <a:spLocks noGrp="1"/>
          </p:cNvSpPr>
          <p:nvPr>
            <p:ph type="title"/>
          </p:nvPr>
        </p:nvSpPr>
        <p:spPr>
          <a:xfrm>
            <a:off x="564200" y="119991"/>
            <a:ext cx="11155680" cy="797416"/>
          </a:xfrm>
        </p:spPr>
        <p:txBody>
          <a:bodyPr/>
          <a:lstStyle/>
          <a:p>
            <a:r>
              <a:rPr lang="en-US" dirty="0"/>
              <a:t>Table of Contents</a:t>
            </a:r>
          </a:p>
        </p:txBody>
      </p:sp>
      <p:graphicFrame>
        <p:nvGraphicFramePr>
          <p:cNvPr id="4" name="Table 4">
            <a:extLst>
              <a:ext uri="{FF2B5EF4-FFF2-40B4-BE49-F238E27FC236}">
                <a16:creationId xmlns:a16="http://schemas.microsoft.com/office/drawing/2014/main" id="{90F246C4-0D05-473B-BAC9-D52B70C0F3B7}"/>
              </a:ext>
            </a:extLst>
          </p:cNvPr>
          <p:cNvGraphicFramePr>
            <a:graphicFrameLocks noGrp="1"/>
          </p:cNvGraphicFramePr>
          <p:nvPr>
            <p:ph idx="1"/>
            <p:extLst>
              <p:ext uri="{D42A27DB-BD31-4B8C-83A1-F6EECF244321}">
                <p14:modId xmlns:p14="http://schemas.microsoft.com/office/powerpoint/2010/main" val="562038311"/>
              </p:ext>
            </p:extLst>
          </p:nvPr>
        </p:nvGraphicFramePr>
        <p:xfrm>
          <a:off x="564520" y="854829"/>
          <a:ext cx="11155360" cy="4663440"/>
        </p:xfrm>
        <a:graphic>
          <a:graphicData uri="http://schemas.openxmlformats.org/drawingml/2006/table">
            <a:tbl>
              <a:tblPr firstRow="1" bandRow="1">
                <a:tableStyleId>{0E3FDE45-AF77-4B5C-9715-49D594BDF05E}</a:tableStyleId>
              </a:tblPr>
              <a:tblGrid>
                <a:gridCol w="2416704">
                  <a:extLst>
                    <a:ext uri="{9D8B030D-6E8A-4147-A177-3AD203B41FA5}">
                      <a16:colId xmlns:a16="http://schemas.microsoft.com/office/drawing/2014/main" val="2755750254"/>
                    </a:ext>
                  </a:extLst>
                </a:gridCol>
                <a:gridCol w="3813772">
                  <a:extLst>
                    <a:ext uri="{9D8B030D-6E8A-4147-A177-3AD203B41FA5}">
                      <a16:colId xmlns:a16="http://schemas.microsoft.com/office/drawing/2014/main" val="3248584951"/>
                    </a:ext>
                  </a:extLst>
                </a:gridCol>
                <a:gridCol w="1283951">
                  <a:extLst>
                    <a:ext uri="{9D8B030D-6E8A-4147-A177-3AD203B41FA5}">
                      <a16:colId xmlns:a16="http://schemas.microsoft.com/office/drawing/2014/main" val="3891179497"/>
                    </a:ext>
                  </a:extLst>
                </a:gridCol>
                <a:gridCol w="3640933">
                  <a:extLst>
                    <a:ext uri="{9D8B030D-6E8A-4147-A177-3AD203B41FA5}">
                      <a16:colId xmlns:a16="http://schemas.microsoft.com/office/drawing/2014/main" val="1551680987"/>
                    </a:ext>
                  </a:extLst>
                </a:gridCol>
              </a:tblGrid>
              <a:tr h="0">
                <a:tc>
                  <a:txBody>
                    <a:bodyPr/>
                    <a:lstStyle/>
                    <a:p>
                      <a:pPr algn="ctr"/>
                      <a:r>
                        <a:rPr lang="en-US" sz="1100" dirty="0">
                          <a:latin typeface="Calibri" panose="020F0502020204030204" pitchFamily="34" charset="0"/>
                          <a:cs typeface="Calibri" panose="020F0502020204030204" pitchFamily="34" charset="0"/>
                        </a:rPr>
                        <a:t>Population</a:t>
                      </a:r>
                    </a:p>
                  </a:txBody>
                  <a:tcPr/>
                </a:tc>
                <a:tc>
                  <a:txBody>
                    <a:bodyPr/>
                    <a:lstStyle/>
                    <a:p>
                      <a:pPr algn="ctr"/>
                      <a:r>
                        <a:rPr lang="en-US" sz="1100" dirty="0">
                          <a:latin typeface="Calibri" panose="020F0502020204030204" pitchFamily="34" charset="0"/>
                          <a:cs typeface="Calibri" panose="020F0502020204030204" pitchFamily="34" charset="0"/>
                        </a:rPr>
                        <a:t>Indicator</a:t>
                      </a:r>
                    </a:p>
                  </a:txBody>
                  <a:tcPr/>
                </a:tc>
                <a:tc>
                  <a:txBody>
                    <a:bodyPr/>
                    <a:lstStyle/>
                    <a:p>
                      <a:pPr algn="ctr"/>
                      <a:r>
                        <a:rPr lang="en-US" sz="1100" dirty="0">
                          <a:latin typeface="Calibri" panose="020F0502020204030204" pitchFamily="34" charset="0"/>
                          <a:cs typeface="Calibri" panose="020F0502020204030204" pitchFamily="34" charset="0"/>
                        </a:rPr>
                        <a:t>Slide Number</a:t>
                      </a:r>
                    </a:p>
                  </a:txBody>
                  <a:tcPr/>
                </a:tc>
                <a:tc>
                  <a:txBody>
                    <a:bodyPr/>
                    <a:lstStyle/>
                    <a:p>
                      <a:pPr algn="ctr"/>
                      <a:r>
                        <a:rPr lang="en-US" sz="1100" dirty="0">
                          <a:latin typeface="Calibri" panose="020F0502020204030204" pitchFamily="34" charset="0"/>
                          <a:cs typeface="Calibri" panose="020F0502020204030204" pitchFamily="34" charset="0"/>
                        </a:rPr>
                        <a:t>Click to go to Slide</a:t>
                      </a:r>
                    </a:p>
                  </a:txBody>
                  <a:tcPr/>
                </a:tc>
                <a:extLst>
                  <a:ext uri="{0D108BD9-81ED-4DB2-BD59-A6C34878D82A}">
                    <a16:rowId xmlns:a16="http://schemas.microsoft.com/office/drawing/2014/main" val="2122479282"/>
                  </a:ext>
                </a:extLst>
              </a:tr>
              <a:tr h="0">
                <a:tc>
                  <a:txBody>
                    <a:bodyPr/>
                    <a:lstStyle/>
                    <a:p>
                      <a:r>
                        <a:rPr lang="en-US" sz="1100" dirty="0">
                          <a:latin typeface="Calibri" panose="020F0502020204030204" pitchFamily="34" charset="0"/>
                          <a:cs typeface="Calibri" panose="020F0502020204030204" pitchFamily="34" charset="0"/>
                        </a:rPr>
                        <a:t>Kindergarten &amp; 3</a:t>
                      </a:r>
                      <a:r>
                        <a:rPr lang="en-US" sz="1100" baseline="30000" dirty="0">
                          <a:latin typeface="Calibri" panose="020F0502020204030204" pitchFamily="34" charset="0"/>
                          <a:cs typeface="Calibri" panose="020F0502020204030204" pitchFamily="34" charset="0"/>
                        </a:rPr>
                        <a:t>rd</a:t>
                      </a:r>
                      <a:r>
                        <a:rPr lang="en-US" sz="1100" dirty="0">
                          <a:latin typeface="Calibri" panose="020F0502020204030204" pitchFamily="34" charset="0"/>
                          <a:cs typeface="Calibri" panose="020F0502020204030204" pitchFamily="34" charset="0"/>
                        </a:rPr>
                        <a:t> grade</a:t>
                      </a:r>
                    </a:p>
                  </a:txBody>
                  <a:tcPr/>
                </a:tc>
                <a:tc>
                  <a:txBody>
                    <a:bodyPr/>
                    <a:lstStyle/>
                    <a:p>
                      <a:r>
                        <a:rPr lang="en-US" sz="1100" dirty="0">
                          <a:latin typeface="Calibri" panose="020F0502020204030204" pitchFamily="34" charset="0"/>
                          <a:cs typeface="Calibri" panose="020F0502020204030204" pitchFamily="34" charset="0"/>
                        </a:rPr>
                        <a:t>Decay experience</a:t>
                      </a:r>
                    </a:p>
                  </a:txBody>
                  <a:tcPr/>
                </a:tc>
                <a:tc>
                  <a:txBody>
                    <a:bodyPr/>
                    <a:lstStyle/>
                    <a:p>
                      <a:pPr algn="ctr"/>
                      <a:r>
                        <a:rPr lang="en-US" sz="1100" dirty="0">
                          <a:latin typeface="Calibri" panose="020F0502020204030204" pitchFamily="34" charset="0"/>
                          <a:cs typeface="Calibri" panose="020F0502020204030204" pitchFamily="34" charset="0"/>
                        </a:rPr>
                        <a:t>7</a:t>
                      </a:r>
                    </a:p>
                  </a:txBody>
                  <a:tcPr/>
                </a:tc>
                <a:tc>
                  <a:txBody>
                    <a:bodyPr/>
                    <a:lstStyle/>
                    <a:p>
                      <a:pPr algn="ctr"/>
                      <a:r>
                        <a:rPr lang="en-US" sz="1100" dirty="0">
                          <a:latin typeface="Calibri" panose="020F0502020204030204" pitchFamily="34" charset="0"/>
                          <a:cs typeface="Calibri" panose="020F0502020204030204" pitchFamily="34" charset="0"/>
                          <a:hlinkClick r:id="rId2" action="ppaction://hlinksldjump"/>
                        </a:rPr>
                        <a:t>Tooth Decay Experience in Children</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7189292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Kindergarten &amp; 3</a:t>
                      </a:r>
                      <a:r>
                        <a:rPr lang="en-US" sz="1100" baseline="30000" dirty="0">
                          <a:latin typeface="Calibri" panose="020F0502020204030204" pitchFamily="34" charset="0"/>
                          <a:cs typeface="Calibri" panose="020F0502020204030204" pitchFamily="34" charset="0"/>
                        </a:rPr>
                        <a:t>rd</a:t>
                      </a:r>
                      <a:r>
                        <a:rPr lang="en-US" sz="1100" dirty="0">
                          <a:latin typeface="Calibri" panose="020F0502020204030204" pitchFamily="34" charset="0"/>
                          <a:cs typeface="Calibri" panose="020F0502020204030204" pitchFamily="34" charset="0"/>
                        </a:rPr>
                        <a:t> grade</a:t>
                      </a:r>
                    </a:p>
                  </a:txBody>
                  <a:tcPr/>
                </a:tc>
                <a:tc>
                  <a:txBody>
                    <a:bodyPr/>
                    <a:lstStyle/>
                    <a:p>
                      <a:r>
                        <a:rPr lang="en-US" sz="1100" dirty="0">
                          <a:latin typeface="Calibri" panose="020F0502020204030204" pitchFamily="34" charset="0"/>
                          <a:cs typeface="Calibri" panose="020F0502020204030204" pitchFamily="34" charset="0"/>
                        </a:rPr>
                        <a:t>Untreated tooth decay</a:t>
                      </a:r>
                    </a:p>
                  </a:txBody>
                  <a:tcPr/>
                </a:tc>
                <a:tc>
                  <a:txBody>
                    <a:bodyPr/>
                    <a:lstStyle/>
                    <a:p>
                      <a:pPr algn="ctr"/>
                      <a:r>
                        <a:rPr lang="en-US" sz="1100" dirty="0">
                          <a:latin typeface="Calibri" panose="020F0502020204030204" pitchFamily="34" charset="0"/>
                          <a:cs typeface="Calibri" panose="020F0502020204030204" pitchFamily="34" charset="0"/>
                        </a:rPr>
                        <a:t>10</a:t>
                      </a:r>
                    </a:p>
                  </a:txBody>
                  <a:tcPr/>
                </a:tc>
                <a:tc>
                  <a:txBody>
                    <a:bodyPr/>
                    <a:lstStyle/>
                    <a:p>
                      <a:pPr algn="ctr"/>
                      <a:r>
                        <a:rPr lang="en-US" sz="1100" dirty="0">
                          <a:latin typeface="Calibri" panose="020F0502020204030204" pitchFamily="34" charset="0"/>
                          <a:cs typeface="Calibri" panose="020F0502020204030204" pitchFamily="34" charset="0"/>
                          <a:hlinkClick r:id="rId3" action="ppaction://hlinksldjump"/>
                        </a:rPr>
                        <a:t>Untreated Tooth Decay in Children</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81463607"/>
                  </a:ext>
                </a:extLst>
              </a:tr>
              <a:tr h="0">
                <a:tc>
                  <a:txBody>
                    <a:bodyPr/>
                    <a:lstStyle/>
                    <a:p>
                      <a:r>
                        <a:rPr lang="en-US" sz="1100" dirty="0">
                          <a:latin typeface="Calibri" panose="020F0502020204030204" pitchFamily="34" charset="0"/>
                          <a:cs typeface="Calibri" panose="020F0502020204030204" pitchFamily="34" charset="0"/>
                        </a:rPr>
                        <a:t>3</a:t>
                      </a:r>
                      <a:r>
                        <a:rPr lang="en-US" sz="1100" baseline="30000" dirty="0">
                          <a:latin typeface="Calibri" panose="020F0502020204030204" pitchFamily="34" charset="0"/>
                          <a:cs typeface="Calibri" panose="020F0502020204030204" pitchFamily="34" charset="0"/>
                        </a:rPr>
                        <a:t>rd</a:t>
                      </a:r>
                      <a:r>
                        <a:rPr lang="en-US" sz="1100" dirty="0">
                          <a:latin typeface="Calibri" panose="020F0502020204030204" pitchFamily="34" charset="0"/>
                          <a:cs typeface="Calibri" panose="020F0502020204030204" pitchFamily="34" charset="0"/>
                        </a:rPr>
                        <a:t> grade</a:t>
                      </a:r>
                    </a:p>
                  </a:txBody>
                  <a:tcPr/>
                </a:tc>
                <a:tc>
                  <a:txBody>
                    <a:bodyPr/>
                    <a:lstStyle/>
                    <a:p>
                      <a:r>
                        <a:rPr lang="en-US" sz="1100" dirty="0">
                          <a:latin typeface="Calibri" panose="020F0502020204030204" pitchFamily="34" charset="0"/>
                          <a:cs typeface="Calibri" panose="020F0502020204030204" pitchFamily="34" charset="0"/>
                        </a:rPr>
                        <a:t>Dental sealants</a:t>
                      </a:r>
                    </a:p>
                  </a:txBody>
                  <a:tcPr/>
                </a:tc>
                <a:tc>
                  <a:txBody>
                    <a:bodyPr/>
                    <a:lstStyle/>
                    <a:p>
                      <a:pPr algn="ctr"/>
                      <a:r>
                        <a:rPr lang="en-US" sz="1100" dirty="0">
                          <a:latin typeface="Calibri" panose="020F0502020204030204" pitchFamily="34" charset="0"/>
                          <a:cs typeface="Calibri" panose="020F0502020204030204" pitchFamily="34" charset="0"/>
                        </a:rPr>
                        <a:t>13</a:t>
                      </a:r>
                    </a:p>
                  </a:txBody>
                  <a:tcPr/>
                </a:tc>
                <a:tc>
                  <a:txBody>
                    <a:bodyPr/>
                    <a:lstStyle/>
                    <a:p>
                      <a:pPr algn="ctr"/>
                      <a:r>
                        <a:rPr lang="en-US" sz="1100" dirty="0">
                          <a:latin typeface="Calibri" panose="020F0502020204030204" pitchFamily="34" charset="0"/>
                          <a:cs typeface="Calibri" panose="020F0502020204030204" pitchFamily="34" charset="0"/>
                          <a:hlinkClick r:id="rId4" action="ppaction://hlinksldjump"/>
                        </a:rPr>
                        <a:t>Dental Sealants in Children</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63951502"/>
                  </a:ext>
                </a:extLst>
              </a:tr>
              <a:tr h="0">
                <a:tc>
                  <a:txBody>
                    <a:bodyPr/>
                    <a:lstStyle/>
                    <a:p>
                      <a:r>
                        <a:rPr lang="en-US" sz="1100" dirty="0">
                          <a:latin typeface="Calibri" panose="020F0502020204030204" pitchFamily="34" charset="0"/>
                          <a:cs typeface="Calibri" panose="020F0502020204030204" pitchFamily="34" charset="0"/>
                        </a:rPr>
                        <a:t>Adolescents 12-17 years</a:t>
                      </a:r>
                    </a:p>
                  </a:txBody>
                  <a:tcPr/>
                </a:tc>
                <a:tc>
                  <a:txBody>
                    <a:bodyPr/>
                    <a:lstStyle/>
                    <a:p>
                      <a:r>
                        <a:rPr lang="en-US" sz="1100" dirty="0">
                          <a:latin typeface="Calibri" panose="020F0502020204030204" pitchFamily="34" charset="0"/>
                          <a:cs typeface="Calibri" panose="020F0502020204030204" pitchFamily="34" charset="0"/>
                        </a:rPr>
                        <a:t>Self-reported condition of teeth</a:t>
                      </a:r>
                    </a:p>
                  </a:txBody>
                  <a:tcPr/>
                </a:tc>
                <a:tc>
                  <a:txBody>
                    <a:bodyPr/>
                    <a:lstStyle/>
                    <a:p>
                      <a:pPr algn="ctr"/>
                      <a:r>
                        <a:rPr lang="en-US" sz="1100" dirty="0">
                          <a:latin typeface="Calibri" panose="020F0502020204030204" pitchFamily="34" charset="0"/>
                          <a:cs typeface="Calibri" panose="020F0502020204030204" pitchFamily="34" charset="0"/>
                        </a:rPr>
                        <a:t>16</a:t>
                      </a:r>
                    </a:p>
                  </a:txBody>
                  <a:tcPr/>
                </a:tc>
                <a:tc>
                  <a:txBody>
                    <a:bodyPr/>
                    <a:lstStyle/>
                    <a:p>
                      <a:pPr algn="ctr"/>
                      <a:r>
                        <a:rPr lang="en-US" sz="1100" dirty="0">
                          <a:latin typeface="Calibri" panose="020F0502020204030204" pitchFamily="34" charset="0"/>
                          <a:cs typeface="Calibri" panose="020F0502020204030204" pitchFamily="34" charset="0"/>
                          <a:hlinkClick r:id="rId5" action="ppaction://hlinksldjump"/>
                        </a:rPr>
                        <a:t>Condition of Teeth in Adolescents 12-17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696311894"/>
                  </a:ext>
                </a:extLst>
              </a:tr>
              <a:tr h="0">
                <a:tc>
                  <a:txBody>
                    <a:bodyPr/>
                    <a:lstStyle/>
                    <a:p>
                      <a:r>
                        <a:rPr lang="en-US" sz="1100" dirty="0">
                          <a:latin typeface="Calibri" panose="020F0502020204030204" pitchFamily="34" charset="0"/>
                          <a:cs typeface="Calibri" panose="020F0502020204030204" pitchFamily="34" charset="0"/>
                        </a:rPr>
                        <a:t>Adults 18+ years</a:t>
                      </a:r>
                    </a:p>
                  </a:txBody>
                  <a:tcPr/>
                </a:tc>
                <a:tc>
                  <a:txBody>
                    <a:bodyPr/>
                    <a:lstStyle/>
                    <a:p>
                      <a:r>
                        <a:rPr lang="en-US" sz="1100" dirty="0">
                          <a:latin typeface="Calibri" panose="020F0502020204030204" pitchFamily="34" charset="0"/>
                          <a:cs typeface="Calibri" panose="020F0502020204030204" pitchFamily="34" charset="0"/>
                        </a:rPr>
                        <a:t>Any tooth loss</a:t>
                      </a:r>
                    </a:p>
                  </a:txBody>
                  <a:tcPr/>
                </a:tc>
                <a:tc>
                  <a:txBody>
                    <a:bodyPr/>
                    <a:lstStyle/>
                    <a:p>
                      <a:pPr algn="ctr"/>
                      <a:r>
                        <a:rPr lang="en-US" sz="1100" dirty="0">
                          <a:latin typeface="Calibri" panose="020F0502020204030204" pitchFamily="34" charset="0"/>
                          <a:cs typeface="Calibri" panose="020F0502020204030204" pitchFamily="34" charset="0"/>
                        </a:rPr>
                        <a:t>20</a:t>
                      </a:r>
                    </a:p>
                  </a:txBody>
                  <a:tcPr/>
                </a:tc>
                <a:tc>
                  <a:txBody>
                    <a:bodyPr/>
                    <a:lstStyle/>
                    <a:p>
                      <a:pPr algn="ctr"/>
                      <a:r>
                        <a:rPr lang="en-US" sz="1100" dirty="0">
                          <a:latin typeface="Calibri" panose="020F0502020204030204" pitchFamily="34" charset="0"/>
                          <a:cs typeface="Calibri" panose="020F0502020204030204" pitchFamily="34" charset="0"/>
                          <a:hlinkClick r:id="rId6" action="ppaction://hlinksldjump"/>
                        </a:rPr>
                        <a:t>Tooth Loss in Adults 18+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029227370"/>
                  </a:ext>
                </a:extLst>
              </a:tr>
              <a:tr h="0">
                <a:tc>
                  <a:txBody>
                    <a:bodyPr/>
                    <a:lstStyle/>
                    <a:p>
                      <a:r>
                        <a:rPr lang="en-US" sz="1100" dirty="0">
                          <a:latin typeface="Calibri" panose="020F0502020204030204" pitchFamily="34" charset="0"/>
                          <a:cs typeface="Calibri" panose="020F0502020204030204" pitchFamily="34" charset="0"/>
                        </a:rPr>
                        <a:t>Adults 65+ years</a:t>
                      </a:r>
                    </a:p>
                  </a:txBody>
                  <a:tcPr/>
                </a:tc>
                <a:tc>
                  <a:txBody>
                    <a:bodyPr/>
                    <a:lstStyle/>
                    <a:p>
                      <a:r>
                        <a:rPr lang="en-US" sz="1100" dirty="0">
                          <a:latin typeface="Calibri" panose="020F0502020204030204" pitchFamily="34" charset="0"/>
                          <a:cs typeface="Calibri" panose="020F0502020204030204" pitchFamily="34" charset="0"/>
                        </a:rPr>
                        <a:t>Total tooth loss</a:t>
                      </a:r>
                    </a:p>
                  </a:txBody>
                  <a:tcPr/>
                </a:tc>
                <a:tc>
                  <a:txBody>
                    <a:bodyPr/>
                    <a:lstStyle/>
                    <a:p>
                      <a:pPr algn="ctr"/>
                      <a:r>
                        <a:rPr lang="en-US" sz="1100" dirty="0">
                          <a:latin typeface="Calibri" panose="020F0502020204030204" pitchFamily="34" charset="0"/>
                          <a:cs typeface="Calibri" panose="020F0502020204030204" pitchFamily="34" charset="0"/>
                        </a:rPr>
                        <a:t>23</a:t>
                      </a:r>
                    </a:p>
                  </a:txBody>
                  <a:tcPr/>
                </a:tc>
                <a:tc>
                  <a:txBody>
                    <a:bodyPr/>
                    <a:lstStyle/>
                    <a:p>
                      <a:pPr algn="ctr"/>
                      <a:r>
                        <a:rPr lang="en-US" sz="1100" dirty="0">
                          <a:latin typeface="Calibri" panose="020F0502020204030204" pitchFamily="34" charset="0"/>
                          <a:cs typeface="Calibri" panose="020F0502020204030204" pitchFamily="34" charset="0"/>
                          <a:hlinkClick r:id="rId7" action="ppaction://hlinksldjump"/>
                        </a:rPr>
                        <a:t>Total Tooth Loss in Adults 65+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13001824"/>
                  </a:ext>
                </a:extLst>
              </a:tr>
              <a:tr h="0">
                <a:tc>
                  <a:txBody>
                    <a:bodyPr/>
                    <a:lstStyle/>
                    <a:p>
                      <a:r>
                        <a:rPr lang="en-US" sz="1100" dirty="0">
                          <a:latin typeface="Calibri" panose="020F0502020204030204" pitchFamily="34" charset="0"/>
                          <a:cs typeface="Calibri" panose="020F0502020204030204" pitchFamily="34" charset="0"/>
                        </a:rPr>
                        <a:t>Adults 18+ years</a:t>
                      </a:r>
                    </a:p>
                  </a:txBody>
                  <a:tcPr/>
                </a:tc>
                <a:tc>
                  <a:txBody>
                    <a:bodyPr/>
                    <a:lstStyle/>
                    <a:p>
                      <a:r>
                        <a:rPr lang="en-US" sz="1100" dirty="0">
                          <a:latin typeface="Calibri" panose="020F0502020204030204" pitchFamily="34" charset="0"/>
                          <a:cs typeface="Calibri" panose="020F0502020204030204" pitchFamily="34" charset="0"/>
                        </a:rPr>
                        <a:t>Self-reported condition of teeth</a:t>
                      </a:r>
                    </a:p>
                  </a:txBody>
                  <a:tcPr/>
                </a:tc>
                <a:tc>
                  <a:txBody>
                    <a:bodyPr/>
                    <a:lstStyle/>
                    <a:p>
                      <a:pPr algn="ctr"/>
                      <a:r>
                        <a:rPr lang="en-US" sz="1100" dirty="0">
                          <a:latin typeface="Calibri" panose="020F0502020204030204" pitchFamily="34" charset="0"/>
                          <a:cs typeface="Calibri" panose="020F0502020204030204" pitchFamily="34" charset="0"/>
                        </a:rPr>
                        <a:t>26</a:t>
                      </a:r>
                    </a:p>
                  </a:txBody>
                  <a:tcPr/>
                </a:tc>
                <a:tc>
                  <a:txBody>
                    <a:bodyPr/>
                    <a:lstStyle/>
                    <a:p>
                      <a:pPr algn="ctr"/>
                      <a:r>
                        <a:rPr lang="en-US" sz="1100">
                          <a:latin typeface="Calibri" panose="020F0502020204030204" pitchFamily="34" charset="0"/>
                          <a:cs typeface="Calibri" panose="020F0502020204030204" pitchFamily="34" charset="0"/>
                          <a:hlinkClick r:id="rId8" action="ppaction://hlinksldjump"/>
                        </a:rPr>
                        <a:t>Condition of Teeth in Adults 18+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72206061"/>
                  </a:ext>
                </a:extLst>
              </a:tr>
              <a:tr h="0">
                <a:tc>
                  <a:txBody>
                    <a:bodyPr/>
                    <a:lstStyle/>
                    <a:p>
                      <a:r>
                        <a:rPr lang="en-US" sz="1100" dirty="0">
                          <a:latin typeface="Calibri" panose="020F0502020204030204" pitchFamily="34" charset="0"/>
                          <a:cs typeface="Calibri" panose="020F0502020204030204" pitchFamily="34" charset="0"/>
                        </a:rPr>
                        <a:t>All adults</a:t>
                      </a:r>
                    </a:p>
                  </a:txBody>
                  <a:tcPr/>
                </a:tc>
                <a:tc>
                  <a:txBody>
                    <a:bodyPr/>
                    <a:lstStyle/>
                    <a:p>
                      <a:r>
                        <a:rPr lang="en-US" sz="1100" dirty="0">
                          <a:latin typeface="Calibri" panose="020F0502020204030204" pitchFamily="34" charset="0"/>
                          <a:cs typeface="Calibri" panose="020F0502020204030204" pitchFamily="34" charset="0"/>
                        </a:rPr>
                        <a:t>Oral &amp; pharyngeal cancer</a:t>
                      </a:r>
                    </a:p>
                  </a:txBody>
                  <a:tcPr/>
                </a:tc>
                <a:tc>
                  <a:txBody>
                    <a:bodyPr/>
                    <a:lstStyle/>
                    <a:p>
                      <a:pPr algn="ctr"/>
                      <a:r>
                        <a:rPr lang="en-US" sz="1100" dirty="0">
                          <a:latin typeface="Calibri" panose="020F0502020204030204" pitchFamily="34" charset="0"/>
                          <a:cs typeface="Calibri" panose="020F0502020204030204" pitchFamily="34" charset="0"/>
                        </a:rPr>
                        <a:t>29</a:t>
                      </a:r>
                    </a:p>
                  </a:txBody>
                  <a:tcPr/>
                </a:tc>
                <a:tc>
                  <a:txBody>
                    <a:bodyPr/>
                    <a:lstStyle/>
                    <a:p>
                      <a:pPr algn="ctr"/>
                      <a:r>
                        <a:rPr lang="en-US" sz="1100" dirty="0">
                          <a:latin typeface="Calibri" panose="020F0502020204030204" pitchFamily="34" charset="0"/>
                          <a:cs typeface="Calibri" panose="020F0502020204030204" pitchFamily="34" charset="0"/>
                          <a:hlinkClick r:id="rId9" action="ppaction://hlinksldjump"/>
                        </a:rPr>
                        <a:t>Oral &amp; Pharyngeal Cancer</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157225419"/>
                  </a:ext>
                </a:extLst>
              </a:tr>
              <a:tr h="0">
                <a:tc>
                  <a:txBody>
                    <a:bodyPr/>
                    <a:lstStyle/>
                    <a:p>
                      <a:r>
                        <a:rPr lang="en-US" sz="1100" dirty="0">
                          <a:latin typeface="Calibri" panose="020F0502020204030204" pitchFamily="34" charset="0"/>
                          <a:cs typeface="Calibri" panose="020F0502020204030204" pitchFamily="34" charset="0"/>
                        </a:rPr>
                        <a:t>Children 1-11 years</a:t>
                      </a:r>
                    </a:p>
                  </a:txBody>
                  <a:tcPr/>
                </a:tc>
                <a:tc>
                  <a:txBody>
                    <a:bodyPr/>
                    <a:lstStyle/>
                    <a:p>
                      <a:r>
                        <a:rPr lang="en-US" sz="1100" dirty="0">
                          <a:latin typeface="Calibri" panose="020F0502020204030204" pitchFamily="34" charset="0"/>
                          <a:cs typeface="Calibri" panose="020F0502020204030204" pitchFamily="34" charset="0"/>
                        </a:rPr>
                        <a:t>Dental visit in last year</a:t>
                      </a:r>
                    </a:p>
                  </a:txBody>
                  <a:tcPr/>
                </a:tc>
                <a:tc>
                  <a:txBody>
                    <a:bodyPr/>
                    <a:lstStyle/>
                    <a:p>
                      <a:pPr algn="ctr"/>
                      <a:r>
                        <a:rPr lang="en-US" sz="1100" dirty="0">
                          <a:latin typeface="Calibri" panose="020F0502020204030204" pitchFamily="34" charset="0"/>
                          <a:cs typeface="Calibri" panose="020F0502020204030204" pitchFamily="34" charset="0"/>
                        </a:rPr>
                        <a:t>35</a:t>
                      </a:r>
                    </a:p>
                  </a:txBody>
                  <a:tcPr/>
                </a:tc>
                <a:tc>
                  <a:txBody>
                    <a:bodyPr/>
                    <a:lstStyle/>
                    <a:p>
                      <a:pPr algn="ctr"/>
                      <a:r>
                        <a:rPr lang="en-US" sz="1100" dirty="0">
                          <a:latin typeface="Calibri" panose="020F0502020204030204" pitchFamily="34" charset="0"/>
                          <a:cs typeface="Calibri" panose="020F0502020204030204" pitchFamily="34" charset="0"/>
                          <a:hlinkClick r:id="rId10" action="ppaction://hlinksldjump"/>
                        </a:rPr>
                        <a:t>Dental Visit Children 1-11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37048466"/>
                  </a:ext>
                </a:extLst>
              </a:tr>
              <a:tr h="0">
                <a:tc>
                  <a:txBody>
                    <a:bodyPr/>
                    <a:lstStyle/>
                    <a:p>
                      <a:r>
                        <a:rPr lang="en-US" sz="1100" dirty="0">
                          <a:latin typeface="Calibri" panose="020F0502020204030204" pitchFamily="34" charset="0"/>
                          <a:cs typeface="Calibri" panose="020F0502020204030204" pitchFamily="34" charset="0"/>
                        </a:rPr>
                        <a:t>Adolescents 12-17 years</a:t>
                      </a:r>
                    </a:p>
                  </a:txBody>
                  <a:tcPr/>
                </a:tc>
                <a:tc>
                  <a:txBody>
                    <a:bodyPr/>
                    <a:lstStyle/>
                    <a:p>
                      <a:r>
                        <a:rPr lang="en-US" sz="1100" dirty="0">
                          <a:latin typeface="Calibri" panose="020F0502020204030204" pitchFamily="34" charset="0"/>
                          <a:cs typeface="Calibri" panose="020F0502020204030204" pitchFamily="34" charset="0"/>
                        </a:rPr>
                        <a:t>Dental visit in last year</a:t>
                      </a:r>
                    </a:p>
                  </a:txBody>
                  <a:tcPr/>
                </a:tc>
                <a:tc>
                  <a:txBody>
                    <a:bodyPr/>
                    <a:lstStyle/>
                    <a:p>
                      <a:pPr algn="ctr"/>
                      <a:r>
                        <a:rPr lang="en-US" sz="1100" dirty="0">
                          <a:latin typeface="Calibri" panose="020F0502020204030204" pitchFamily="34" charset="0"/>
                          <a:cs typeface="Calibri" panose="020F0502020204030204" pitchFamily="34" charset="0"/>
                        </a:rPr>
                        <a:t>38</a:t>
                      </a:r>
                    </a:p>
                  </a:txBody>
                  <a:tcPr/>
                </a:tc>
                <a:tc>
                  <a:txBody>
                    <a:bodyPr/>
                    <a:lstStyle/>
                    <a:p>
                      <a:pPr algn="ctr"/>
                      <a:r>
                        <a:rPr lang="en-US" sz="1100" dirty="0">
                          <a:latin typeface="Calibri" panose="020F0502020204030204" pitchFamily="34" charset="0"/>
                          <a:cs typeface="Calibri" panose="020F0502020204030204" pitchFamily="34" charset="0"/>
                          <a:hlinkClick r:id="rId11" action="ppaction://hlinksldjump"/>
                        </a:rPr>
                        <a:t>Dental Visit Adolescents 12-17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124438079"/>
                  </a:ext>
                </a:extLst>
              </a:tr>
              <a:tr h="0">
                <a:tc>
                  <a:txBody>
                    <a:bodyPr/>
                    <a:lstStyle/>
                    <a:p>
                      <a:r>
                        <a:rPr lang="en-US" sz="1100" dirty="0">
                          <a:latin typeface="Calibri" panose="020F0502020204030204" pitchFamily="34" charset="0"/>
                          <a:cs typeface="Calibri" panose="020F0502020204030204" pitchFamily="34" charset="0"/>
                        </a:rPr>
                        <a:t>Adults 18+ years</a:t>
                      </a:r>
                    </a:p>
                  </a:txBody>
                  <a:tcPr/>
                </a:tc>
                <a:tc>
                  <a:txBody>
                    <a:bodyPr/>
                    <a:lstStyle/>
                    <a:p>
                      <a:r>
                        <a:rPr lang="en-US" sz="1100" dirty="0">
                          <a:latin typeface="Calibri" panose="020F0502020204030204" pitchFamily="34" charset="0"/>
                          <a:cs typeface="Calibri" panose="020F0502020204030204" pitchFamily="34" charset="0"/>
                        </a:rPr>
                        <a:t>Dental visit in last year</a:t>
                      </a:r>
                    </a:p>
                  </a:txBody>
                  <a:tcPr/>
                </a:tc>
                <a:tc>
                  <a:txBody>
                    <a:bodyPr/>
                    <a:lstStyle/>
                    <a:p>
                      <a:pPr algn="ctr"/>
                      <a:r>
                        <a:rPr lang="en-US" sz="1100" dirty="0">
                          <a:latin typeface="Calibri" panose="020F0502020204030204" pitchFamily="34" charset="0"/>
                          <a:cs typeface="Calibri" panose="020F0502020204030204" pitchFamily="34" charset="0"/>
                        </a:rPr>
                        <a:t>41</a:t>
                      </a:r>
                    </a:p>
                  </a:txBody>
                  <a:tcPr/>
                </a:tc>
                <a:tc>
                  <a:txBody>
                    <a:bodyPr/>
                    <a:lstStyle/>
                    <a:p>
                      <a:pPr algn="ctr"/>
                      <a:r>
                        <a:rPr lang="en-US" sz="1100" dirty="0">
                          <a:latin typeface="Calibri" panose="020F0502020204030204" pitchFamily="34" charset="0"/>
                          <a:cs typeface="Calibri" panose="020F0502020204030204" pitchFamily="34" charset="0"/>
                          <a:hlinkClick r:id="rId12" action="ppaction://hlinksldjump"/>
                        </a:rPr>
                        <a:t>Dental Visit Adults 18+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57983386"/>
                  </a:ext>
                </a:extLst>
              </a:tr>
              <a:tr h="0">
                <a:tc>
                  <a:txBody>
                    <a:bodyPr/>
                    <a:lstStyle/>
                    <a:p>
                      <a:r>
                        <a:rPr lang="en-US" sz="1100" dirty="0">
                          <a:latin typeface="Calibri" panose="020F0502020204030204" pitchFamily="34" charset="0"/>
                          <a:cs typeface="Calibri" panose="020F0502020204030204" pitchFamily="34" charset="0"/>
                        </a:rPr>
                        <a:t>Adults 18+ years with diabetes</a:t>
                      </a:r>
                    </a:p>
                  </a:txBody>
                  <a:tcPr/>
                </a:tc>
                <a:tc>
                  <a:txBody>
                    <a:bodyPr/>
                    <a:lstStyle/>
                    <a:p>
                      <a:r>
                        <a:rPr lang="en-US" sz="1100" dirty="0">
                          <a:latin typeface="Calibri" panose="020F0502020204030204" pitchFamily="34" charset="0"/>
                          <a:cs typeface="Calibri" panose="020F0502020204030204" pitchFamily="34" charset="0"/>
                        </a:rPr>
                        <a:t>Dental visit in last year</a:t>
                      </a:r>
                    </a:p>
                  </a:txBody>
                  <a:tcPr/>
                </a:tc>
                <a:tc>
                  <a:txBody>
                    <a:bodyPr/>
                    <a:lstStyle/>
                    <a:p>
                      <a:pPr algn="ctr"/>
                      <a:r>
                        <a:rPr lang="en-US" sz="1100" dirty="0">
                          <a:latin typeface="Calibri" panose="020F0502020204030204" pitchFamily="34" charset="0"/>
                          <a:cs typeface="Calibri" panose="020F0502020204030204" pitchFamily="34" charset="0"/>
                        </a:rPr>
                        <a:t>44</a:t>
                      </a:r>
                    </a:p>
                  </a:txBody>
                  <a:tcPr/>
                </a:tc>
                <a:tc>
                  <a:txBody>
                    <a:bodyPr/>
                    <a:lstStyle/>
                    <a:p>
                      <a:pPr algn="ctr"/>
                      <a:r>
                        <a:rPr lang="en-US" sz="1100" dirty="0">
                          <a:latin typeface="Calibri" panose="020F0502020204030204" pitchFamily="34" charset="0"/>
                          <a:cs typeface="Calibri" panose="020F0502020204030204" pitchFamily="34" charset="0"/>
                          <a:hlinkClick r:id="rId13" action="ppaction://hlinksldjump"/>
                        </a:rPr>
                        <a:t>Dental Visit Adults 18+ Years with Diabetes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623003500"/>
                  </a:ext>
                </a:extLst>
              </a:tr>
              <a:tr h="0">
                <a:tc>
                  <a:txBody>
                    <a:bodyPr/>
                    <a:lstStyle/>
                    <a:p>
                      <a:r>
                        <a:rPr lang="en-US" sz="1100" dirty="0">
                          <a:latin typeface="Calibri" panose="020F0502020204030204" pitchFamily="34" charset="0"/>
                          <a:cs typeface="Calibri" panose="020F0502020204030204" pitchFamily="34" charset="0"/>
                        </a:rPr>
                        <a:t>Pregnant women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Dental visit in last year</a:t>
                      </a:r>
                    </a:p>
                  </a:txBody>
                  <a:tcPr/>
                </a:tc>
                <a:tc>
                  <a:txBody>
                    <a:bodyPr/>
                    <a:lstStyle/>
                    <a:p>
                      <a:pPr algn="ctr"/>
                      <a:r>
                        <a:rPr lang="en-US" sz="1100" dirty="0">
                          <a:latin typeface="Calibri" panose="020F0502020204030204" pitchFamily="34" charset="0"/>
                          <a:cs typeface="Calibri" panose="020F0502020204030204" pitchFamily="34" charset="0"/>
                        </a:rPr>
                        <a:t>46</a:t>
                      </a:r>
                    </a:p>
                  </a:txBody>
                  <a:tcPr/>
                </a:tc>
                <a:tc>
                  <a:txBody>
                    <a:bodyPr/>
                    <a:lstStyle/>
                    <a:p>
                      <a:pPr algn="ctr"/>
                      <a:r>
                        <a:rPr lang="en-US" sz="1100" dirty="0">
                          <a:latin typeface="Calibri" panose="020F0502020204030204" pitchFamily="34" charset="0"/>
                          <a:cs typeface="Calibri" panose="020F0502020204030204" pitchFamily="34" charset="0"/>
                          <a:hlinkClick r:id="rId14" action="ppaction://hlinksldjump"/>
                        </a:rPr>
                        <a:t>Dental Visit Pregnant Women</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200686138"/>
                  </a:ext>
                </a:extLst>
              </a:tr>
              <a:tr h="0">
                <a:tc>
                  <a:txBody>
                    <a:bodyPr/>
                    <a:lstStyle/>
                    <a:p>
                      <a:r>
                        <a:rPr lang="en-US" sz="1100" dirty="0">
                          <a:latin typeface="Calibri" panose="020F0502020204030204" pitchFamily="34" charset="0"/>
                          <a:cs typeface="Calibri" panose="020F0502020204030204" pitchFamily="34" charset="0"/>
                        </a:rPr>
                        <a:t>Medicaid (Medi-Cal) enrollees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Dental visit in last year</a:t>
                      </a:r>
                    </a:p>
                  </a:txBody>
                  <a:tcPr/>
                </a:tc>
                <a:tc>
                  <a:txBody>
                    <a:bodyPr/>
                    <a:lstStyle/>
                    <a:p>
                      <a:pPr algn="ctr"/>
                      <a:r>
                        <a:rPr lang="en-US" sz="1100" dirty="0">
                          <a:latin typeface="Calibri" panose="020F0502020204030204" pitchFamily="34" charset="0"/>
                          <a:cs typeface="Calibri" panose="020F0502020204030204" pitchFamily="34" charset="0"/>
                        </a:rPr>
                        <a:t>50</a:t>
                      </a:r>
                    </a:p>
                  </a:txBody>
                  <a:tcPr/>
                </a:tc>
                <a:tc>
                  <a:txBody>
                    <a:bodyPr/>
                    <a:lstStyle/>
                    <a:p>
                      <a:pPr algn="ctr"/>
                      <a:r>
                        <a:rPr lang="en-US" sz="1100" dirty="0">
                          <a:latin typeface="Calibri" panose="020F0502020204030204" pitchFamily="34" charset="0"/>
                          <a:cs typeface="Calibri" panose="020F0502020204030204" pitchFamily="34" charset="0"/>
                          <a:hlinkClick r:id="rId15" action="ppaction://hlinksldjump"/>
                        </a:rPr>
                        <a:t>Dental Visit Medicaid (Medi-Cal) Enrollees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80873961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Children 1-11 years</a:t>
                      </a:r>
                    </a:p>
                  </a:txBody>
                  <a:tcPr/>
                </a:tc>
                <a:tc>
                  <a:txBody>
                    <a:bodyPr/>
                    <a:lstStyle/>
                    <a:p>
                      <a:r>
                        <a:rPr lang="en-US" sz="1100" dirty="0">
                          <a:latin typeface="Calibri" panose="020F0502020204030204" pitchFamily="34" charset="0"/>
                          <a:cs typeface="Calibri" panose="020F0502020204030204" pitchFamily="34" charset="0"/>
                        </a:rPr>
                        <a:t>Used free community or public dental clinic</a:t>
                      </a:r>
                    </a:p>
                  </a:txBody>
                  <a:tcPr/>
                </a:tc>
                <a:tc>
                  <a:txBody>
                    <a:bodyPr/>
                    <a:lstStyle/>
                    <a:p>
                      <a:pPr algn="ctr"/>
                      <a:r>
                        <a:rPr lang="en-US" sz="1100" dirty="0">
                          <a:latin typeface="Calibri" panose="020F0502020204030204" pitchFamily="34" charset="0"/>
                          <a:cs typeface="Calibri" panose="020F0502020204030204" pitchFamily="34" charset="0"/>
                        </a:rPr>
                        <a:t>53</a:t>
                      </a:r>
                    </a:p>
                  </a:txBody>
                  <a:tcPr/>
                </a:tc>
                <a:tc>
                  <a:txBody>
                    <a:bodyPr/>
                    <a:lstStyle/>
                    <a:p>
                      <a:pPr algn="ctr"/>
                      <a:r>
                        <a:rPr lang="en-US" sz="1100" dirty="0">
                          <a:latin typeface="Calibri" panose="020F0502020204030204" pitchFamily="34" charset="0"/>
                          <a:cs typeface="Calibri" panose="020F0502020204030204" pitchFamily="34" charset="0"/>
                          <a:hlinkClick r:id="rId16" action="ppaction://hlinksldjump"/>
                        </a:rPr>
                        <a:t>Use of Free/Public Dental Clinics Children 1-11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57410288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Children &amp; Adolescents 5-17 years</a:t>
                      </a:r>
                    </a:p>
                  </a:txBody>
                  <a:tcPr/>
                </a:tc>
                <a:tc>
                  <a:txBody>
                    <a:bodyPr/>
                    <a:lstStyle/>
                    <a:p>
                      <a:r>
                        <a:rPr lang="en-US" sz="1100" dirty="0">
                          <a:latin typeface="Calibri" panose="020F0502020204030204" pitchFamily="34" charset="0"/>
                          <a:cs typeface="Calibri" panose="020F0502020204030204" pitchFamily="34" charset="0"/>
                        </a:rPr>
                        <a:t>Missed school because of dental problems</a:t>
                      </a:r>
                    </a:p>
                  </a:txBody>
                  <a:tcPr/>
                </a:tc>
                <a:tc>
                  <a:txBody>
                    <a:bodyPr/>
                    <a:lstStyle/>
                    <a:p>
                      <a:pPr algn="ctr"/>
                      <a:r>
                        <a:rPr lang="en-US" sz="1100" dirty="0">
                          <a:latin typeface="Calibri" panose="020F0502020204030204" pitchFamily="34" charset="0"/>
                          <a:cs typeface="Calibri" panose="020F0502020204030204" pitchFamily="34" charset="0"/>
                        </a:rPr>
                        <a:t>58</a:t>
                      </a:r>
                    </a:p>
                  </a:txBody>
                  <a:tcPr/>
                </a:tc>
                <a:tc>
                  <a:txBody>
                    <a:bodyPr/>
                    <a:lstStyle/>
                    <a:p>
                      <a:pPr algn="ctr"/>
                      <a:r>
                        <a:rPr lang="en-US" sz="1100" dirty="0">
                          <a:latin typeface="Calibri" panose="020F0502020204030204" pitchFamily="34" charset="0"/>
                          <a:cs typeface="Calibri" panose="020F0502020204030204" pitchFamily="34" charset="0"/>
                          <a:hlinkClick r:id="rId17" action="ppaction://hlinksldjump"/>
                        </a:rPr>
                        <a:t>Missed School Because of Dental Problems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85940694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Children 1-11 years</a:t>
                      </a:r>
                    </a:p>
                  </a:txBody>
                  <a:tcPr/>
                </a:tc>
                <a:tc>
                  <a:txBody>
                    <a:bodyPr/>
                    <a:lstStyle/>
                    <a:p>
                      <a:r>
                        <a:rPr lang="en-US" sz="1100" dirty="0">
                          <a:latin typeface="Calibri" panose="020F0502020204030204" pitchFamily="34" charset="0"/>
                          <a:cs typeface="Calibri" panose="020F0502020204030204" pitchFamily="34" charset="0"/>
                        </a:rPr>
                        <a:t>Could not access needed care because of cost</a:t>
                      </a:r>
                    </a:p>
                  </a:txBody>
                  <a:tcPr/>
                </a:tc>
                <a:tc>
                  <a:txBody>
                    <a:bodyPr/>
                    <a:lstStyle/>
                    <a:p>
                      <a:pPr algn="ctr"/>
                      <a:r>
                        <a:rPr lang="en-US" sz="1100" dirty="0">
                          <a:latin typeface="Calibri" panose="020F0502020204030204" pitchFamily="34" charset="0"/>
                          <a:cs typeface="Calibri" panose="020F0502020204030204" pitchFamily="34" charset="0"/>
                        </a:rPr>
                        <a:t>61</a:t>
                      </a:r>
                    </a:p>
                  </a:txBody>
                  <a:tcPr/>
                </a:tc>
                <a:tc>
                  <a:txBody>
                    <a:bodyPr/>
                    <a:lstStyle/>
                    <a:p>
                      <a:pPr algn="ctr"/>
                      <a:r>
                        <a:rPr lang="en-US" sz="1100" dirty="0">
                          <a:latin typeface="Calibri" panose="020F0502020204030204" pitchFamily="34" charset="0"/>
                          <a:cs typeface="Calibri" panose="020F0502020204030204" pitchFamily="34" charset="0"/>
                          <a:hlinkClick r:id="rId18" action="ppaction://hlinksldjump"/>
                        </a:rPr>
                        <a:t>Could Not Afford Needed Care Children 1-11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21528002"/>
                  </a:ext>
                </a:extLst>
              </a:tr>
            </a:tbl>
          </a:graphicData>
        </a:graphic>
      </p:graphicFrame>
      <p:sp>
        <p:nvSpPr>
          <p:cNvPr id="5" name="Slide Number Placeholder 4">
            <a:extLst>
              <a:ext uri="{FF2B5EF4-FFF2-40B4-BE49-F238E27FC236}">
                <a16:creationId xmlns:a16="http://schemas.microsoft.com/office/drawing/2014/main" id="{53F54B7C-5323-4BC8-9DB6-AE855BCAA01C}"/>
              </a:ext>
            </a:extLst>
          </p:cNvPr>
          <p:cNvSpPr>
            <a:spLocks noGrp="1"/>
          </p:cNvSpPr>
          <p:nvPr>
            <p:ph type="sldNum" sz="quarter" idx="12"/>
          </p:nvPr>
        </p:nvSpPr>
        <p:spPr/>
        <p:txBody>
          <a:bodyPr/>
          <a:lstStyle/>
          <a:p>
            <a:fld id="{B2DC25EE-239B-4C5F-AAD1-255A7D5F1EE2}" type="slidenum">
              <a:rPr lang="en-US" smtClean="0">
                <a:latin typeface="Calibri" panose="020F0502020204030204" pitchFamily="34" charset="0"/>
                <a:cs typeface="Calibri" panose="020F0502020204030204" pitchFamily="34" charset="0"/>
              </a:rPr>
              <a:t>3</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9543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a:xfrm>
            <a:off x="518160" y="249152"/>
            <a:ext cx="11155680" cy="730681"/>
          </a:xfrm>
        </p:spPr>
        <p:txBody>
          <a:bodyPr>
            <a:normAutofit/>
          </a:bodyPr>
          <a:lstStyle/>
          <a:p>
            <a:r>
              <a:rPr lang="en-US" sz="2800" dirty="0"/>
              <a:t>Oral and Pharyngeal Cancer – LA County Trends (Incidence)</a:t>
            </a:r>
          </a:p>
        </p:txBody>
      </p:sp>
      <p:sp>
        <p:nvSpPr>
          <p:cNvPr id="26" name="Content Placeholder 25">
            <a:extLst>
              <a:ext uri="{FF2B5EF4-FFF2-40B4-BE49-F238E27FC236}">
                <a16:creationId xmlns:a16="http://schemas.microsoft.com/office/drawing/2014/main" id="{FBC26AE5-9020-4022-B1CF-81A3A22EF897}"/>
              </a:ext>
            </a:extLst>
          </p:cNvPr>
          <p:cNvSpPr>
            <a:spLocks noGrp="1"/>
          </p:cNvSpPr>
          <p:nvPr>
            <p:ph sz="half" idx="2"/>
          </p:nvPr>
        </p:nvSpPr>
        <p:spPr/>
        <p:txBody>
          <a:bodyPr>
            <a:normAutofit/>
          </a:bodyPr>
          <a:lstStyle/>
          <a:p>
            <a:r>
              <a:rPr lang="en-US" sz="2000" dirty="0"/>
              <a:t>Females</a:t>
            </a:r>
          </a:p>
          <a:p>
            <a:pPr lvl="1"/>
            <a:r>
              <a:rPr lang="en-US" dirty="0"/>
              <a:t>Incidence has been falling since 1988</a:t>
            </a:r>
          </a:p>
          <a:p>
            <a:r>
              <a:rPr lang="en-US" sz="2000" dirty="0"/>
              <a:t>Males</a:t>
            </a:r>
          </a:p>
          <a:p>
            <a:pPr lvl="1"/>
            <a:r>
              <a:rPr lang="en-US" dirty="0"/>
              <a:t>Incidence has been falling since 2009 </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Cancers that occur in the oral cavity (mouth) and throat</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California Cancer Registry, California Department of Public Health, CAL*Explorer, </a:t>
            </a:r>
            <a:r>
              <a:rPr lang="en-US" sz="800" dirty="0">
                <a:latin typeface="Calibri" panose="020F0502020204030204" pitchFamily="34" charset="0"/>
                <a:ea typeface="SimSun" panose="02010600030101010101" pitchFamily="2" charset="-122"/>
                <a:cs typeface="Calibri" panose="020F0502020204030204" pitchFamily="34" charset="0"/>
                <a:hlinkClick r:id="rId2"/>
              </a:rPr>
              <a:t>https://explorer.ccrcal.org/</a:t>
            </a:r>
            <a:endParaRPr lang="en-US" sz="800" dirty="0">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04-25-2026</a:t>
            </a:r>
            <a:r>
              <a:rPr lang="en-US" sz="800" dirty="0">
                <a:latin typeface="Calibri" panose="020F0502020204030204" pitchFamily="34" charset="0"/>
                <a:ea typeface="SimSun" panose="02010600030101010101" pitchFamily="2" charset="-122"/>
                <a:cs typeface="Calibri" panose="020F0502020204030204" pitchFamily="34" charset="0"/>
              </a:rPr>
              <a:t> </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22" name="TextBox 21">
            <a:extLst>
              <a:ext uri="{FF2B5EF4-FFF2-40B4-BE49-F238E27FC236}">
                <a16:creationId xmlns:a16="http://schemas.microsoft.com/office/drawing/2014/main" id="{374431CC-B2E6-4756-AA85-06A8DC41BE95}"/>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Age-adjusted</a:t>
            </a:r>
            <a:r>
              <a:rPr lang="en-US" sz="1600" b="1" baseline="30000" dirty="0">
                <a:latin typeface="Calibri" panose="020F0502020204030204" pitchFamily="34" charset="0"/>
                <a:cs typeface="Calibri" panose="020F0502020204030204" pitchFamily="34" charset="0"/>
              </a:rPr>
              <a:t>1</a:t>
            </a:r>
            <a:r>
              <a:rPr lang="en-US" sz="1600" b="1" dirty="0">
                <a:latin typeface="Calibri" panose="020F0502020204030204" pitchFamily="34" charset="0"/>
                <a:cs typeface="Calibri" panose="020F0502020204030204" pitchFamily="34" charset="0"/>
              </a:rPr>
              <a:t> </a:t>
            </a:r>
            <a:r>
              <a:rPr lang="en-US" sz="1600" b="1" u="sng" dirty="0">
                <a:latin typeface="Calibri" panose="020F0502020204030204" pitchFamily="34" charset="0"/>
                <a:cs typeface="Calibri" panose="020F0502020204030204" pitchFamily="34" charset="0"/>
              </a:rPr>
              <a:t>incidence</a:t>
            </a:r>
            <a:r>
              <a:rPr lang="en-US" sz="1600" b="1" dirty="0">
                <a:latin typeface="Calibri" panose="020F0502020204030204" pitchFamily="34" charset="0"/>
                <a:cs typeface="Calibri" panose="020F0502020204030204" pitchFamily="34" charset="0"/>
              </a:rPr>
              <a:t> of oral and pharyngeal cancer</a:t>
            </a:r>
          </a:p>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in LA County by sex and year (all races, all ages)</a:t>
            </a:r>
          </a:p>
        </p:txBody>
      </p:sp>
      <p:sp>
        <p:nvSpPr>
          <p:cNvPr id="30" name="Rectangle 29">
            <a:extLst>
              <a:ext uri="{FF2B5EF4-FFF2-40B4-BE49-F238E27FC236}">
                <a16:creationId xmlns:a16="http://schemas.microsoft.com/office/drawing/2014/main" id="{A5F76F92-3119-429C-874C-39904C7AF815}"/>
              </a:ext>
            </a:extLst>
          </p:cNvPr>
          <p:cNvSpPr/>
          <p:nvPr/>
        </p:nvSpPr>
        <p:spPr>
          <a:xfrm>
            <a:off x="517525" y="1182848"/>
            <a:ext cx="5535168" cy="4989352"/>
          </a:xfrm>
          <a:prstGeom prst="rect">
            <a:avLst/>
          </a:prstGeom>
          <a:noFill/>
          <a:ln w="190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Graphical user interface, application&#10;&#10;Description automatically generated">
            <a:extLst>
              <a:ext uri="{FF2B5EF4-FFF2-40B4-BE49-F238E27FC236}">
                <a16:creationId xmlns:a16="http://schemas.microsoft.com/office/drawing/2014/main" id="{D60991EB-D70A-4B8F-A1E4-191B827A9DEE}"/>
              </a:ext>
            </a:extLst>
          </p:cNvPr>
          <p:cNvPicPr>
            <a:picLocks noChangeAspect="1"/>
          </p:cNvPicPr>
          <p:nvPr/>
        </p:nvPicPr>
        <p:blipFill rotWithShape="1">
          <a:blip r:embed="rId3">
            <a:extLst>
              <a:ext uri="{28A0092B-C50C-407E-A947-70E740481C1C}">
                <a14:useLocalDpi xmlns:a14="http://schemas.microsoft.com/office/drawing/2010/main" val="0"/>
              </a:ext>
            </a:extLst>
          </a:blip>
          <a:srcRect l="84679" t="15756" r="7749" b="69165"/>
          <a:stretch/>
        </p:blipFill>
        <p:spPr>
          <a:xfrm>
            <a:off x="816491" y="4900939"/>
            <a:ext cx="763914" cy="672806"/>
          </a:xfrm>
          <a:prstGeom prst="rect">
            <a:avLst/>
          </a:prstGeom>
        </p:spPr>
      </p:pic>
      <p:graphicFrame>
        <p:nvGraphicFramePr>
          <p:cNvPr id="7" name="Table 6">
            <a:extLst>
              <a:ext uri="{FF2B5EF4-FFF2-40B4-BE49-F238E27FC236}">
                <a16:creationId xmlns:a16="http://schemas.microsoft.com/office/drawing/2014/main" id="{A1977DFB-E502-4131-BB0D-9A67E3E104B0}"/>
              </a:ext>
            </a:extLst>
          </p:cNvPr>
          <p:cNvGraphicFramePr>
            <a:graphicFrameLocks noGrp="1"/>
          </p:cNvGraphicFramePr>
          <p:nvPr>
            <p:extLst>
              <p:ext uri="{D42A27DB-BD31-4B8C-83A1-F6EECF244321}">
                <p14:modId xmlns:p14="http://schemas.microsoft.com/office/powerpoint/2010/main" val="2103798915"/>
              </p:ext>
            </p:extLst>
          </p:nvPr>
        </p:nvGraphicFramePr>
        <p:xfrm>
          <a:off x="6659786" y="3294800"/>
          <a:ext cx="4715721" cy="2148174"/>
        </p:xfrm>
        <a:graphic>
          <a:graphicData uri="http://schemas.openxmlformats.org/drawingml/2006/table">
            <a:tbl>
              <a:tblPr/>
              <a:tblGrid>
                <a:gridCol w="763266">
                  <a:extLst>
                    <a:ext uri="{9D8B030D-6E8A-4147-A177-3AD203B41FA5}">
                      <a16:colId xmlns:a16="http://schemas.microsoft.com/office/drawing/2014/main" val="1976512091"/>
                    </a:ext>
                  </a:extLst>
                </a:gridCol>
                <a:gridCol w="1317485">
                  <a:extLst>
                    <a:ext uri="{9D8B030D-6E8A-4147-A177-3AD203B41FA5}">
                      <a16:colId xmlns:a16="http://schemas.microsoft.com/office/drawing/2014/main" val="2669964895"/>
                    </a:ext>
                  </a:extLst>
                </a:gridCol>
                <a:gridCol w="1317485">
                  <a:extLst>
                    <a:ext uri="{9D8B030D-6E8A-4147-A177-3AD203B41FA5}">
                      <a16:colId xmlns:a16="http://schemas.microsoft.com/office/drawing/2014/main" val="1718817174"/>
                    </a:ext>
                  </a:extLst>
                </a:gridCol>
                <a:gridCol w="1317485">
                  <a:extLst>
                    <a:ext uri="{9D8B030D-6E8A-4147-A177-3AD203B41FA5}">
                      <a16:colId xmlns:a16="http://schemas.microsoft.com/office/drawing/2014/main" val="544201095"/>
                    </a:ext>
                  </a:extLst>
                </a:gridCol>
              </a:tblGrid>
              <a:tr h="182499">
                <a:tc rowSpan="2">
                  <a:txBody>
                    <a:bodyPr/>
                    <a:lstStyle/>
                    <a:p>
                      <a:pPr fontAlgn="b"/>
                      <a:r>
                        <a:rPr lang="en-US" sz="1400" b="0">
                          <a:solidFill>
                            <a:srgbClr val="FFFFFF"/>
                          </a:solidFill>
                          <a:effectLst/>
                          <a:latin typeface="Calibri" panose="020F0502020204030204" pitchFamily="34" charset="0"/>
                          <a:cs typeface="Calibri" panose="020F0502020204030204" pitchFamily="34" charset="0"/>
                        </a:rPr>
                        <a:t>Sex</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accent2"/>
                    </a:solidFill>
                  </a:tcPr>
                </a:tc>
                <a:tc gridSpan="3">
                  <a:txBody>
                    <a:bodyPr/>
                    <a:lstStyle/>
                    <a:p>
                      <a:pPr algn="ctr" fontAlgn="b"/>
                      <a:r>
                        <a:rPr lang="en-US" sz="1400" b="0" dirty="0">
                          <a:solidFill>
                            <a:srgbClr val="FFFFFF"/>
                          </a:solidFill>
                          <a:effectLst/>
                          <a:latin typeface="Calibri" panose="020F0502020204030204" pitchFamily="34" charset="0"/>
                          <a:cs typeface="Calibri" panose="020F0502020204030204" pitchFamily="34" charset="0"/>
                        </a:rPr>
                        <a:t>Annual Percent Change – LA County</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2"/>
                    </a:solidFill>
                  </a:tcPr>
                </a:tc>
                <a:tc hMerge="1">
                  <a:txBody>
                    <a:bodyPr/>
                    <a:lstStyle/>
                    <a:p>
                      <a:endParaRPr lang="en-US"/>
                    </a:p>
                  </a:txBody>
                  <a:tcPr/>
                </a:tc>
                <a:tc hMerge="1">
                  <a:txBody>
                    <a:bodyPr/>
                    <a:lstStyle/>
                    <a:p>
                      <a:endParaRPr lang="en-US"/>
                    </a:p>
                  </a:txBody>
                  <a:tcPr>
                    <a:lnL w="4763" cap="flat" cmpd="sng" algn="ctr">
                      <a:solidFill>
                        <a:srgbClr val="BBBBBB"/>
                      </a:solidFill>
                      <a:prstDash val="solid"/>
                      <a:round/>
                      <a:headEnd type="none" w="med" len="med"/>
                      <a:tailEnd type="none" w="med" len="med"/>
                    </a:lnL>
                  </a:tcPr>
                </a:tc>
                <a:extLst>
                  <a:ext uri="{0D108BD9-81ED-4DB2-BD59-A6C34878D82A}">
                    <a16:rowId xmlns:a16="http://schemas.microsoft.com/office/drawing/2014/main" val="201295000"/>
                  </a:ext>
                </a:extLst>
              </a:tr>
              <a:tr h="319374">
                <a:tc vMerge="1">
                  <a:txBody>
                    <a:bodyPr/>
                    <a:lstStyle/>
                    <a:p>
                      <a:endParaRPr lang="en-US"/>
                    </a:p>
                  </a:txBody>
                  <a:tcPr/>
                </a:tc>
                <a:tc>
                  <a:txBody>
                    <a:bodyPr/>
                    <a:lstStyle/>
                    <a:p>
                      <a:pPr algn="ctr" fontAlgn="b"/>
                      <a:r>
                        <a:rPr lang="en-US" sz="1400" b="0" dirty="0">
                          <a:solidFill>
                            <a:srgbClr val="FFFFFF"/>
                          </a:solidFill>
                          <a:effectLst/>
                          <a:latin typeface="Calibri" panose="020F0502020204030204" pitchFamily="34" charset="0"/>
                          <a:cs typeface="Calibri" panose="020F0502020204030204" pitchFamily="34" charset="0"/>
                        </a:rPr>
                        <a:t>Year Range</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accent2"/>
                    </a:solidFill>
                  </a:tcPr>
                </a:tc>
                <a:tc>
                  <a:txBody>
                    <a:bodyPr/>
                    <a:lstStyle/>
                    <a:p>
                      <a:pPr algn="ctr" fontAlgn="b"/>
                      <a:r>
                        <a:rPr lang="en-US" sz="1400" b="0" dirty="0">
                          <a:solidFill>
                            <a:srgbClr val="FFFFFF"/>
                          </a:solidFill>
                          <a:effectLst/>
                          <a:latin typeface="Calibri" panose="020F0502020204030204" pitchFamily="34" charset="0"/>
                          <a:cs typeface="Calibri" panose="020F0502020204030204" pitchFamily="34" charset="0"/>
                        </a:rPr>
                        <a:t>Estimate (%)</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accent2"/>
                    </a:solidFill>
                  </a:tcPr>
                </a:tc>
                <a:tc>
                  <a:txBody>
                    <a:bodyPr/>
                    <a:lstStyle/>
                    <a:p>
                      <a:pPr algn="ctr" fontAlgn="b"/>
                      <a:r>
                        <a:rPr lang="en-US" sz="1400" b="0" dirty="0">
                          <a:solidFill>
                            <a:srgbClr val="FFFFFF"/>
                          </a:solidFill>
                          <a:effectLst/>
                          <a:latin typeface="Calibri" panose="020F0502020204030204" pitchFamily="34" charset="0"/>
                          <a:cs typeface="Calibri" panose="020F0502020204030204" pitchFamily="34" charset="0"/>
                        </a:rPr>
                        <a:t>Direction</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accent2"/>
                    </a:solidFill>
                  </a:tcPr>
                </a:tc>
                <a:extLst>
                  <a:ext uri="{0D108BD9-81ED-4DB2-BD59-A6C34878D82A}">
                    <a16:rowId xmlns:a16="http://schemas.microsoft.com/office/drawing/2014/main" val="2487045677"/>
                  </a:ext>
                </a:extLst>
              </a:tr>
              <a:tr h="182499">
                <a:tc rowSpan="2">
                  <a:txBody>
                    <a:bodyPr/>
                    <a:lstStyle/>
                    <a:p>
                      <a:r>
                        <a:rPr lang="en-US" sz="1400" b="0" dirty="0">
                          <a:solidFill>
                            <a:srgbClr val="333333"/>
                          </a:solidFill>
                          <a:effectLst/>
                          <a:latin typeface="Calibri" panose="020F0502020204030204" pitchFamily="34" charset="0"/>
                          <a:cs typeface="Calibri" panose="020F0502020204030204" pitchFamily="34" charset="0"/>
                        </a:rPr>
                        <a:t>Female</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1988-2005</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-1.8</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Falling</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564040402"/>
                  </a:ext>
                </a:extLst>
              </a:tr>
              <a:tr h="182499">
                <a:tc vMerge="1">
                  <a:txBody>
                    <a:bodyPr/>
                    <a:lstStyle/>
                    <a:p>
                      <a:endParaRPr lang="en-US" sz="1400" b="0" dirty="0">
                        <a:solidFill>
                          <a:srgbClr val="333333"/>
                        </a:solidFill>
                        <a:effectLst/>
                        <a:latin typeface="Calibri" panose="020F0502020204030204" pitchFamily="34" charset="0"/>
                        <a:cs typeface="Calibri" panose="020F0502020204030204" pitchFamily="34" charset="0"/>
                      </a:endParaRP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2005-2022</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-0.4</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Not Significant</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1020269544"/>
                  </a:ext>
                </a:extLst>
              </a:tr>
              <a:tr h="182499">
                <a:tc rowSpan="3">
                  <a:txBody>
                    <a:bodyPr/>
                    <a:lstStyle/>
                    <a:p>
                      <a:r>
                        <a:rPr lang="en-US" sz="1400" b="0">
                          <a:solidFill>
                            <a:srgbClr val="333333"/>
                          </a:solidFill>
                          <a:effectLst/>
                          <a:latin typeface="Calibri" panose="020F0502020204030204" pitchFamily="34" charset="0"/>
                          <a:cs typeface="Calibri" panose="020F0502020204030204" pitchFamily="34" charset="0"/>
                        </a:rPr>
                        <a:t>Male</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1988-2006</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-1.5</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Falling</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2952839209"/>
                  </a:ext>
                </a:extLst>
              </a:tr>
              <a:tr h="182499">
                <a:tc vMerge="1">
                  <a:txBody>
                    <a:bodyPr/>
                    <a:lstStyle/>
                    <a:p>
                      <a:endParaRPr lang="en-US"/>
                    </a:p>
                  </a:txBody>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2006-2009</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3.4</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effectLst/>
                          <a:latin typeface="Calibri" panose="020F0502020204030204" pitchFamily="34" charset="0"/>
                          <a:cs typeface="Calibri" panose="020F0502020204030204" pitchFamily="34" charset="0"/>
                        </a:rPr>
                        <a:t>Not Significant</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3737032549"/>
                  </a:ext>
                </a:extLst>
              </a:tr>
              <a:tr h="182499">
                <a:tc vMerge="1">
                  <a:txBody>
                    <a:bodyPr/>
                    <a:lstStyle/>
                    <a:p>
                      <a:endParaRPr lang="en-US"/>
                    </a:p>
                  </a:txBody>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2009-2022</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-1.2</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effectLst/>
                          <a:latin typeface="Calibri" panose="020F0502020204030204" pitchFamily="34" charset="0"/>
                          <a:cs typeface="Calibri" panose="020F0502020204030204" pitchFamily="34" charset="0"/>
                        </a:rPr>
                        <a:t>Falling</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1163952847"/>
                  </a:ext>
                </a:extLst>
              </a:tr>
            </a:tbl>
          </a:graphicData>
        </a:graphic>
      </p:graphicFrame>
      <p:sp>
        <p:nvSpPr>
          <p:cNvPr id="2" name="Slide Number Placeholder 1">
            <a:extLst>
              <a:ext uri="{FF2B5EF4-FFF2-40B4-BE49-F238E27FC236}">
                <a16:creationId xmlns:a16="http://schemas.microsoft.com/office/drawing/2014/main" id="{83496DF1-1607-495C-9D31-30AAFFBC5AA4}"/>
              </a:ext>
            </a:extLst>
          </p:cNvPr>
          <p:cNvSpPr>
            <a:spLocks noGrp="1"/>
          </p:cNvSpPr>
          <p:nvPr>
            <p:ph type="sldNum" sz="quarter" idx="12"/>
          </p:nvPr>
        </p:nvSpPr>
        <p:spPr/>
        <p:txBody>
          <a:bodyPr/>
          <a:lstStyle/>
          <a:p>
            <a:fld id="{B2DC25EE-239B-4C5F-AAD1-255A7D5F1EE2}" type="slidenum">
              <a:rPr lang="en-US" smtClean="0"/>
              <a:t>30</a:t>
            </a:fld>
            <a:endParaRPr lang="en-US" dirty="0"/>
          </a:p>
        </p:txBody>
      </p:sp>
      <p:sp>
        <p:nvSpPr>
          <p:cNvPr id="11" name="TextBox 9">
            <a:extLst>
              <a:ext uri="{FF2B5EF4-FFF2-40B4-BE49-F238E27FC236}">
                <a16:creationId xmlns:a16="http://schemas.microsoft.com/office/drawing/2014/main" id="{C1D65B1D-DADA-466C-89EB-205F1BC1D036}"/>
              </a:ext>
            </a:extLst>
          </p:cNvPr>
          <p:cNvSpPr txBox="1"/>
          <p:nvPr/>
        </p:nvSpPr>
        <p:spPr>
          <a:xfrm>
            <a:off x="6345935" y="5850092"/>
            <a:ext cx="5277421"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b="0" i="0" dirty="0">
                <a:solidFill>
                  <a:srgbClr val="000000"/>
                </a:solidFill>
                <a:effectLst/>
                <a:latin typeface="Calibri" panose="020F0502020204030204" pitchFamily="34" charset="0"/>
                <a:cs typeface="Calibri" panose="020F0502020204030204" pitchFamily="34" charset="0"/>
              </a:rPr>
              <a:t>Age-adjustment is a statistical process applied to rates of disease, death, injuries or other health outcomes which allows communities with different age structures to be compared.</a:t>
            </a:r>
            <a:endParaRPr lang="en-US" sz="1000" dirty="0">
              <a:effectLst/>
              <a:latin typeface="Calibri" panose="020F0502020204030204" pitchFamily="34" charset="0"/>
              <a:ea typeface="SimSun" panose="02010600030101010101" pitchFamily="2" charset="-122"/>
              <a:cs typeface="Calibri" panose="020F0502020204030204" pitchFamily="34" charset="0"/>
            </a:endParaRPr>
          </a:p>
        </p:txBody>
      </p:sp>
      <p:pic>
        <p:nvPicPr>
          <p:cNvPr id="5" name="Picture 4">
            <a:extLst>
              <a:ext uri="{FF2B5EF4-FFF2-40B4-BE49-F238E27FC236}">
                <a16:creationId xmlns:a16="http://schemas.microsoft.com/office/drawing/2014/main" id="{DA810493-02D1-D18C-7786-9CC6A478E71F}"/>
              </a:ext>
            </a:extLst>
          </p:cNvPr>
          <p:cNvPicPr>
            <a:picLocks noChangeAspect="1"/>
          </p:cNvPicPr>
          <p:nvPr/>
        </p:nvPicPr>
        <p:blipFill>
          <a:blip r:embed="rId4"/>
          <a:srcRect l="1655" t="1528" r="869"/>
          <a:stretch>
            <a:fillRect/>
          </a:stretch>
        </p:blipFill>
        <p:spPr>
          <a:xfrm>
            <a:off x="713859" y="2322926"/>
            <a:ext cx="4943557" cy="2212147"/>
          </a:xfrm>
          <a:prstGeom prst="rect">
            <a:avLst/>
          </a:prstGeom>
        </p:spPr>
      </p:pic>
    </p:spTree>
    <p:extLst>
      <p:ext uri="{BB962C8B-B14F-4D97-AF65-F5344CB8AC3E}">
        <p14:creationId xmlns:p14="http://schemas.microsoft.com/office/powerpoint/2010/main" val="371048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a:xfrm>
            <a:off x="518160" y="249152"/>
            <a:ext cx="11155680" cy="730681"/>
          </a:xfrm>
        </p:spPr>
        <p:txBody>
          <a:bodyPr>
            <a:normAutofit/>
          </a:bodyPr>
          <a:lstStyle/>
          <a:p>
            <a:r>
              <a:rPr lang="en-US" sz="2800" dirty="0"/>
              <a:t>Oral and Pharyngeal Cancer – Mortality &amp; Disparities</a:t>
            </a:r>
          </a:p>
        </p:txBody>
      </p:sp>
      <p:sp>
        <p:nvSpPr>
          <p:cNvPr id="26" name="Content Placeholder 25">
            <a:extLst>
              <a:ext uri="{FF2B5EF4-FFF2-40B4-BE49-F238E27FC236}">
                <a16:creationId xmlns:a16="http://schemas.microsoft.com/office/drawing/2014/main" id="{FBC26AE5-9020-4022-B1CF-81A3A22EF897}"/>
              </a:ext>
            </a:extLst>
          </p:cNvPr>
          <p:cNvSpPr>
            <a:spLocks noGrp="1"/>
          </p:cNvSpPr>
          <p:nvPr>
            <p:ph sz="half" idx="2"/>
          </p:nvPr>
        </p:nvSpPr>
        <p:spPr/>
        <p:txBody>
          <a:bodyPr>
            <a:normAutofit/>
          </a:bodyPr>
          <a:lstStyle/>
          <a:p>
            <a:r>
              <a:rPr lang="en-US" sz="2000" dirty="0"/>
              <a:t>The age-adjusted</a:t>
            </a:r>
            <a:r>
              <a:rPr lang="en-US" sz="2000" baseline="30000" dirty="0"/>
              <a:t>1</a:t>
            </a:r>
            <a:r>
              <a:rPr lang="en-US" sz="2000" dirty="0"/>
              <a:t> death rate from oral and pharyngeal cancer in Los Angeles County is similar to California and the US</a:t>
            </a:r>
          </a:p>
          <a:p>
            <a:r>
              <a:rPr lang="en-US" sz="2000" dirty="0"/>
              <a:t>LA County disparities, 2022 (per 100,000)</a:t>
            </a:r>
          </a:p>
          <a:p>
            <a:pPr lvl="1">
              <a:tabLst>
                <a:tab pos="3998913" algn="l"/>
              </a:tabLst>
            </a:pPr>
            <a:r>
              <a:rPr lang="en-US" dirty="0"/>
              <a:t>Females (all races/all ages)	1.4</a:t>
            </a:r>
          </a:p>
          <a:p>
            <a:pPr lvl="1">
              <a:tabLst>
                <a:tab pos="3998913" algn="l"/>
              </a:tabLst>
            </a:pPr>
            <a:r>
              <a:rPr lang="en-US" dirty="0"/>
              <a:t>Males (all races/all ages)	3.9</a:t>
            </a:r>
          </a:p>
          <a:p>
            <a:pPr lvl="1">
              <a:tabLst>
                <a:tab pos="3998913" algn="l"/>
              </a:tabLst>
            </a:pPr>
            <a:r>
              <a:rPr lang="en-US" dirty="0"/>
              <a:t>Asian (both sexes/all ages)	2.4</a:t>
            </a:r>
          </a:p>
          <a:p>
            <a:pPr lvl="1">
              <a:tabLst>
                <a:tab pos="3998913" algn="l"/>
              </a:tabLst>
            </a:pPr>
            <a:r>
              <a:rPr lang="en-US" dirty="0"/>
              <a:t>Black (both sexes/all ages)	2.3</a:t>
            </a:r>
          </a:p>
          <a:p>
            <a:pPr lvl="1">
              <a:tabLst>
                <a:tab pos="3998913" algn="l"/>
              </a:tabLst>
            </a:pPr>
            <a:r>
              <a:rPr lang="en-US" dirty="0"/>
              <a:t>Latinx (both sexes/all ages)	1.5</a:t>
            </a:r>
          </a:p>
          <a:p>
            <a:pPr lvl="1">
              <a:tabLst>
                <a:tab pos="3998913" algn="l"/>
              </a:tabLst>
            </a:pPr>
            <a:r>
              <a:rPr lang="en-US" dirty="0"/>
              <a:t>White (both sexes/all ages)	3.0</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Cancers that occur in the oral cavity (mouth) and throat</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Sources: National Cancer Institute, State Cancer Profiles, 2019-2023, </a:t>
            </a:r>
            <a:r>
              <a:rPr lang="en-US" sz="800" dirty="0">
                <a:latin typeface="Calibri" panose="020F0502020204030204" pitchFamily="34" charset="0"/>
                <a:ea typeface="SimSun" panose="02010600030101010101" pitchFamily="2" charset="-122"/>
                <a:cs typeface="Calibri" panose="020F0502020204030204" pitchFamily="34" charset="0"/>
                <a:hlinkClick r:id="rId2"/>
              </a:rPr>
              <a:t>https://statecancerprofiles.cancer.gov/</a:t>
            </a:r>
            <a:r>
              <a:rPr lang="en-US" sz="800" dirty="0">
                <a:latin typeface="Calibri" panose="020F0502020204030204" pitchFamily="34" charset="0"/>
                <a:ea typeface="SimSun" panose="02010600030101010101" pitchFamily="2" charset="-122"/>
                <a:cs typeface="Calibri" panose="020F0502020204030204" pitchFamily="34" charset="0"/>
              </a:rPr>
              <a:t>; California Cancer Registry, California Department of Public Health, CAL*Explorer, 2022,  </a:t>
            </a:r>
            <a:r>
              <a:rPr lang="en-US" sz="800" dirty="0">
                <a:latin typeface="Calibri" panose="020F0502020204030204" pitchFamily="34" charset="0"/>
                <a:ea typeface="SimSun" panose="02010600030101010101" pitchFamily="2" charset="-122"/>
                <a:cs typeface="Calibri" panose="020F0502020204030204" pitchFamily="34" charset="0"/>
                <a:hlinkClick r:id="rId3"/>
              </a:rPr>
              <a:t>https://explorer.ccrcal.org/</a:t>
            </a:r>
            <a:endParaRPr lang="en-US" sz="800" dirty="0">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04-25-2026</a:t>
            </a:r>
            <a:r>
              <a:rPr lang="en-US" sz="800" dirty="0">
                <a:latin typeface="Calibri" panose="020F0502020204030204" pitchFamily="34" charset="0"/>
                <a:ea typeface="SimSun" panose="02010600030101010101" pitchFamily="2" charset="-122"/>
                <a:cs typeface="Calibri" panose="020F0502020204030204" pitchFamily="34" charset="0"/>
              </a:rPr>
              <a:t> </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22" name="TextBox 21">
            <a:extLst>
              <a:ext uri="{FF2B5EF4-FFF2-40B4-BE49-F238E27FC236}">
                <a16:creationId xmlns:a16="http://schemas.microsoft.com/office/drawing/2014/main" id="{374431CC-B2E6-4756-AA85-06A8DC41BE95}"/>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Age-adjusted</a:t>
            </a:r>
            <a:r>
              <a:rPr lang="en-US" sz="1600" b="1" baseline="30000" dirty="0">
                <a:latin typeface="Calibri" panose="020F0502020204030204" pitchFamily="34" charset="0"/>
                <a:cs typeface="Calibri" panose="020F0502020204030204" pitchFamily="34" charset="0"/>
              </a:rPr>
              <a:t>1</a:t>
            </a:r>
            <a:r>
              <a:rPr lang="en-US" sz="1600" b="1" dirty="0">
                <a:latin typeface="Calibri" panose="020F0502020204030204" pitchFamily="34" charset="0"/>
                <a:cs typeface="Calibri" panose="020F0502020204030204" pitchFamily="34" charset="0"/>
              </a:rPr>
              <a:t> </a:t>
            </a:r>
            <a:r>
              <a:rPr lang="en-US" sz="1600" b="1" u="sng" dirty="0">
                <a:latin typeface="Calibri" panose="020F0502020204030204" pitchFamily="34" charset="0"/>
                <a:cs typeface="Calibri" panose="020F0502020204030204" pitchFamily="34" charset="0"/>
              </a:rPr>
              <a:t>death rate</a:t>
            </a:r>
            <a:r>
              <a:rPr lang="en-US" sz="1600" b="1" dirty="0">
                <a:latin typeface="Calibri" panose="020F0502020204030204" pitchFamily="34" charset="0"/>
                <a:cs typeface="Calibri" panose="020F0502020204030204" pitchFamily="34" charset="0"/>
              </a:rPr>
              <a:t> from oral and pharyngeal cancer in California by county, 2019-2023</a:t>
            </a:r>
          </a:p>
        </p:txBody>
      </p:sp>
      <p:sp>
        <p:nvSpPr>
          <p:cNvPr id="30" name="Rectangle 29">
            <a:extLst>
              <a:ext uri="{FF2B5EF4-FFF2-40B4-BE49-F238E27FC236}">
                <a16:creationId xmlns:a16="http://schemas.microsoft.com/office/drawing/2014/main" id="{A5F76F92-3119-429C-874C-39904C7AF815}"/>
              </a:ext>
            </a:extLst>
          </p:cNvPr>
          <p:cNvSpPr/>
          <p:nvPr/>
        </p:nvSpPr>
        <p:spPr>
          <a:xfrm>
            <a:off x="517525" y="1182848"/>
            <a:ext cx="5535168" cy="498935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2DA2413-FDDD-4473-8E05-7D286ED29714}"/>
              </a:ext>
            </a:extLst>
          </p:cNvPr>
          <p:cNvSpPr>
            <a:spLocks noGrp="1"/>
          </p:cNvSpPr>
          <p:nvPr>
            <p:ph type="sldNum" sz="quarter" idx="12"/>
          </p:nvPr>
        </p:nvSpPr>
        <p:spPr/>
        <p:txBody>
          <a:bodyPr/>
          <a:lstStyle/>
          <a:p>
            <a:fld id="{B2DC25EE-239B-4C5F-AAD1-255A7D5F1EE2}" type="slidenum">
              <a:rPr lang="en-US" smtClean="0"/>
              <a:t>31</a:t>
            </a:fld>
            <a:endParaRPr lang="en-US" dirty="0"/>
          </a:p>
        </p:txBody>
      </p:sp>
      <p:sp>
        <p:nvSpPr>
          <p:cNvPr id="13" name="TextBox 9">
            <a:extLst>
              <a:ext uri="{FF2B5EF4-FFF2-40B4-BE49-F238E27FC236}">
                <a16:creationId xmlns:a16="http://schemas.microsoft.com/office/drawing/2014/main" id="{9BD82BF4-BCEB-44B1-9D10-D147F6EE909F}"/>
              </a:ext>
            </a:extLst>
          </p:cNvPr>
          <p:cNvSpPr txBox="1"/>
          <p:nvPr/>
        </p:nvSpPr>
        <p:spPr>
          <a:xfrm>
            <a:off x="6345935" y="5850092"/>
            <a:ext cx="5277421"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b="0" i="0" dirty="0">
                <a:solidFill>
                  <a:srgbClr val="000000"/>
                </a:solidFill>
                <a:effectLst/>
                <a:latin typeface="Calibri" panose="020F0502020204030204" pitchFamily="34" charset="0"/>
                <a:cs typeface="Calibri" panose="020F0502020204030204" pitchFamily="34" charset="0"/>
              </a:rPr>
              <a:t>Age-adjustment is a statistical process applied to rates of disease, death, injuries or other health outcomes which allows communities with different age structures to be compared.</a:t>
            </a:r>
            <a:endParaRPr lang="en-US" sz="1000" dirty="0">
              <a:effectLst/>
              <a:latin typeface="Calibri" panose="020F0502020204030204" pitchFamily="34" charset="0"/>
              <a:ea typeface="SimSun" panose="02010600030101010101" pitchFamily="2" charset="-122"/>
              <a:cs typeface="Calibri" panose="020F0502020204030204" pitchFamily="34" charset="0"/>
            </a:endParaRPr>
          </a:p>
        </p:txBody>
      </p:sp>
      <p:pic>
        <p:nvPicPr>
          <p:cNvPr id="7" name="Picture 6">
            <a:extLst>
              <a:ext uri="{FF2B5EF4-FFF2-40B4-BE49-F238E27FC236}">
                <a16:creationId xmlns:a16="http://schemas.microsoft.com/office/drawing/2014/main" id="{C4658363-6090-CA83-1FA9-F57CF5DD733D}"/>
              </a:ext>
            </a:extLst>
          </p:cNvPr>
          <p:cNvPicPr>
            <a:picLocks noChangeAspect="1"/>
          </p:cNvPicPr>
          <p:nvPr/>
        </p:nvPicPr>
        <p:blipFill>
          <a:blip r:embed="rId4"/>
          <a:srcRect l="78196" t="27884" r="4040" b="24606"/>
          <a:stretch>
            <a:fillRect/>
          </a:stretch>
        </p:blipFill>
        <p:spPr>
          <a:xfrm>
            <a:off x="4391531" y="3196768"/>
            <a:ext cx="1264361" cy="1747499"/>
          </a:xfrm>
          <a:prstGeom prst="rect">
            <a:avLst/>
          </a:prstGeom>
        </p:spPr>
      </p:pic>
      <p:grpSp>
        <p:nvGrpSpPr>
          <p:cNvPr id="9" name="Group 8">
            <a:extLst>
              <a:ext uri="{FF2B5EF4-FFF2-40B4-BE49-F238E27FC236}">
                <a16:creationId xmlns:a16="http://schemas.microsoft.com/office/drawing/2014/main" id="{CE9CAA39-C2B9-6F51-BB5D-253E5FBE1B6C}"/>
              </a:ext>
            </a:extLst>
          </p:cNvPr>
          <p:cNvGrpSpPr/>
          <p:nvPr/>
        </p:nvGrpSpPr>
        <p:grpSpPr>
          <a:xfrm>
            <a:off x="690853" y="2100775"/>
            <a:ext cx="3393467" cy="3832677"/>
            <a:chOff x="690853" y="2100775"/>
            <a:chExt cx="3393467" cy="3832677"/>
          </a:xfrm>
        </p:grpSpPr>
        <p:pic>
          <p:nvPicPr>
            <p:cNvPr id="5" name="Picture 4">
              <a:extLst>
                <a:ext uri="{FF2B5EF4-FFF2-40B4-BE49-F238E27FC236}">
                  <a16:creationId xmlns:a16="http://schemas.microsoft.com/office/drawing/2014/main" id="{CA1DF9C7-8480-E347-5E20-8C712DB764D8}"/>
                </a:ext>
              </a:extLst>
            </p:cNvPr>
            <p:cNvPicPr>
              <a:picLocks noChangeAspect="1"/>
            </p:cNvPicPr>
            <p:nvPr/>
          </p:nvPicPr>
          <p:blipFill>
            <a:blip r:embed="rId4"/>
            <a:srcRect l="3779" r="50937"/>
            <a:stretch>
              <a:fillRect/>
            </a:stretch>
          </p:blipFill>
          <p:spPr>
            <a:xfrm>
              <a:off x="690853" y="2163159"/>
              <a:ext cx="3303877" cy="3770293"/>
            </a:xfrm>
            <a:prstGeom prst="rect">
              <a:avLst/>
            </a:prstGeom>
          </p:spPr>
        </p:pic>
        <p:sp>
          <p:nvSpPr>
            <p:cNvPr id="8" name="Rectangle 7">
              <a:extLst>
                <a:ext uri="{FF2B5EF4-FFF2-40B4-BE49-F238E27FC236}">
                  <a16:creationId xmlns:a16="http://schemas.microsoft.com/office/drawing/2014/main" id="{5D35F946-DE67-8229-55BD-A864A3B7F313}"/>
                </a:ext>
              </a:extLst>
            </p:cNvPr>
            <p:cNvSpPr/>
            <p:nvPr/>
          </p:nvSpPr>
          <p:spPr>
            <a:xfrm>
              <a:off x="1931963" y="2100775"/>
              <a:ext cx="2152357" cy="98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2CE1A1C0-1CF9-42C1-A0A5-62427D6ACA40}"/>
              </a:ext>
            </a:extLst>
          </p:cNvPr>
          <p:cNvSpPr txBox="1"/>
          <p:nvPr/>
        </p:nvSpPr>
        <p:spPr>
          <a:xfrm>
            <a:off x="3783099" y="1978698"/>
            <a:ext cx="1969129" cy="830997"/>
          </a:xfrm>
          <a:prstGeom prst="rect">
            <a:avLst/>
          </a:prstGeom>
          <a:noFill/>
        </p:spPr>
        <p:txBody>
          <a:bodyPr wrap="none" rtlCol="0">
            <a:spAutoFit/>
          </a:bodyPr>
          <a:lstStyle/>
          <a:p>
            <a:pPr>
              <a:tabLst>
                <a:tab pos="284163" algn="l"/>
                <a:tab pos="458788" algn="l"/>
              </a:tabLst>
            </a:pPr>
            <a:r>
              <a:rPr lang="en-US" sz="1600" b="1" dirty="0">
                <a:solidFill>
                  <a:schemeClr val="accent4"/>
                </a:solidFill>
                <a:latin typeface="Calibri" panose="020F0502020204030204" pitchFamily="34" charset="0"/>
                <a:cs typeface="Calibri" panose="020F0502020204030204" pitchFamily="34" charset="0"/>
              </a:rPr>
              <a:t>LA	=	2.1 per 100,000</a:t>
            </a:r>
          </a:p>
          <a:p>
            <a:pPr>
              <a:tabLst>
                <a:tab pos="284163" algn="l"/>
                <a:tab pos="458788" algn="l"/>
              </a:tabLst>
            </a:pPr>
            <a:r>
              <a:rPr lang="en-US" sz="1600" b="1" dirty="0">
                <a:solidFill>
                  <a:schemeClr val="accent4"/>
                </a:solidFill>
                <a:latin typeface="Calibri" panose="020F0502020204030204" pitchFamily="34" charset="0"/>
                <a:cs typeface="Calibri" panose="020F0502020204030204" pitchFamily="34" charset="0"/>
              </a:rPr>
              <a:t>CA	=	2.5 per 100,000</a:t>
            </a:r>
          </a:p>
          <a:p>
            <a:pPr>
              <a:tabLst>
                <a:tab pos="284163" algn="l"/>
                <a:tab pos="458788" algn="l"/>
              </a:tabLst>
            </a:pPr>
            <a:r>
              <a:rPr lang="en-US" sz="1600" b="1" dirty="0">
                <a:solidFill>
                  <a:schemeClr val="accent4"/>
                </a:solidFill>
                <a:latin typeface="Calibri" panose="020F0502020204030204" pitchFamily="34" charset="0"/>
                <a:cs typeface="Calibri" panose="020F0502020204030204" pitchFamily="34" charset="0"/>
              </a:rPr>
              <a:t>US	=	2.7 per 100,000</a:t>
            </a:r>
          </a:p>
        </p:txBody>
      </p:sp>
    </p:spTree>
    <p:extLst>
      <p:ext uri="{BB962C8B-B14F-4D97-AF65-F5344CB8AC3E}">
        <p14:creationId xmlns:p14="http://schemas.microsoft.com/office/powerpoint/2010/main" val="2537507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a:xfrm>
            <a:off x="518160" y="249152"/>
            <a:ext cx="11155680" cy="730681"/>
          </a:xfrm>
        </p:spPr>
        <p:txBody>
          <a:bodyPr>
            <a:normAutofit/>
          </a:bodyPr>
          <a:lstStyle/>
          <a:p>
            <a:r>
              <a:rPr lang="en-US" sz="2800" dirty="0"/>
              <a:t>Oral and Pharyngeal Cancer – LA County Trends (Mortality)</a:t>
            </a:r>
          </a:p>
        </p:txBody>
      </p:sp>
      <p:sp>
        <p:nvSpPr>
          <p:cNvPr id="26" name="Content Placeholder 25">
            <a:extLst>
              <a:ext uri="{FF2B5EF4-FFF2-40B4-BE49-F238E27FC236}">
                <a16:creationId xmlns:a16="http://schemas.microsoft.com/office/drawing/2014/main" id="{FBC26AE5-9020-4022-B1CF-81A3A22EF897}"/>
              </a:ext>
            </a:extLst>
          </p:cNvPr>
          <p:cNvSpPr>
            <a:spLocks noGrp="1"/>
          </p:cNvSpPr>
          <p:nvPr>
            <p:ph sz="half" idx="2"/>
          </p:nvPr>
        </p:nvSpPr>
        <p:spPr/>
        <p:txBody>
          <a:bodyPr>
            <a:normAutofit/>
          </a:bodyPr>
          <a:lstStyle/>
          <a:p>
            <a:r>
              <a:rPr lang="en-US" dirty="0"/>
              <a:t>Currently, d</a:t>
            </a:r>
            <a:r>
              <a:rPr lang="en-US" sz="2000" dirty="0"/>
              <a:t>eath rates are stable for both females and males</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Cancers that occur in the oral cavity (mouth) and throat</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California Cancer Registry, California Department of Public Health, CAL*Explorer, </a:t>
            </a:r>
            <a:r>
              <a:rPr lang="en-US" sz="800" dirty="0">
                <a:latin typeface="Calibri" panose="020F0502020204030204" pitchFamily="34" charset="0"/>
                <a:ea typeface="SimSun" panose="02010600030101010101" pitchFamily="2" charset="-122"/>
                <a:cs typeface="Calibri" panose="020F0502020204030204" pitchFamily="34" charset="0"/>
                <a:hlinkClick r:id="rId2"/>
              </a:rPr>
              <a:t>https://explorer.ccrcal.org/</a:t>
            </a:r>
            <a:endParaRPr lang="en-US" sz="800" dirty="0">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Accessed 04-25-2026</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22" name="TextBox 21">
            <a:extLst>
              <a:ext uri="{FF2B5EF4-FFF2-40B4-BE49-F238E27FC236}">
                <a16:creationId xmlns:a16="http://schemas.microsoft.com/office/drawing/2014/main" id="{374431CC-B2E6-4756-AA85-06A8DC41BE95}"/>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Age-adjusted</a:t>
            </a:r>
            <a:r>
              <a:rPr lang="en-US" sz="1600" b="1" baseline="30000" dirty="0">
                <a:latin typeface="Calibri" panose="020F0502020204030204" pitchFamily="34" charset="0"/>
                <a:cs typeface="Calibri" panose="020F0502020204030204" pitchFamily="34" charset="0"/>
              </a:rPr>
              <a:t>1</a:t>
            </a:r>
            <a:r>
              <a:rPr lang="en-US" sz="1600" b="1" dirty="0">
                <a:latin typeface="Calibri" panose="020F0502020204030204" pitchFamily="34" charset="0"/>
                <a:cs typeface="Calibri" panose="020F0502020204030204" pitchFamily="34" charset="0"/>
              </a:rPr>
              <a:t> </a:t>
            </a:r>
            <a:r>
              <a:rPr lang="en-US" sz="1600" b="1" u="sng" dirty="0">
                <a:latin typeface="Calibri" panose="020F0502020204030204" pitchFamily="34" charset="0"/>
                <a:cs typeface="Calibri" panose="020F0502020204030204" pitchFamily="34" charset="0"/>
              </a:rPr>
              <a:t>death rates</a:t>
            </a:r>
            <a:r>
              <a:rPr lang="en-US" sz="1600" b="1" dirty="0">
                <a:latin typeface="Calibri" panose="020F0502020204030204" pitchFamily="34" charset="0"/>
                <a:cs typeface="Calibri" panose="020F0502020204030204" pitchFamily="34" charset="0"/>
              </a:rPr>
              <a:t> from oral and pharyngeal cancer</a:t>
            </a:r>
          </a:p>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in LA County by sex and year (all races, all ages)</a:t>
            </a:r>
          </a:p>
        </p:txBody>
      </p:sp>
      <p:sp>
        <p:nvSpPr>
          <p:cNvPr id="30" name="Rectangle 29">
            <a:extLst>
              <a:ext uri="{FF2B5EF4-FFF2-40B4-BE49-F238E27FC236}">
                <a16:creationId xmlns:a16="http://schemas.microsoft.com/office/drawing/2014/main" id="{A5F76F92-3119-429C-874C-39904C7AF815}"/>
              </a:ext>
            </a:extLst>
          </p:cNvPr>
          <p:cNvSpPr/>
          <p:nvPr/>
        </p:nvSpPr>
        <p:spPr>
          <a:xfrm>
            <a:off x="517525" y="1182848"/>
            <a:ext cx="5535168" cy="4989352"/>
          </a:xfrm>
          <a:prstGeom prst="rect">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Graphical user interface, application&#10;&#10;Description automatically generated">
            <a:extLst>
              <a:ext uri="{FF2B5EF4-FFF2-40B4-BE49-F238E27FC236}">
                <a16:creationId xmlns:a16="http://schemas.microsoft.com/office/drawing/2014/main" id="{D60991EB-D70A-4B8F-A1E4-191B827A9DEE}"/>
              </a:ext>
            </a:extLst>
          </p:cNvPr>
          <p:cNvPicPr>
            <a:picLocks noChangeAspect="1"/>
          </p:cNvPicPr>
          <p:nvPr/>
        </p:nvPicPr>
        <p:blipFill rotWithShape="1">
          <a:blip r:embed="rId3">
            <a:extLst>
              <a:ext uri="{28A0092B-C50C-407E-A947-70E740481C1C}">
                <a14:useLocalDpi xmlns:a14="http://schemas.microsoft.com/office/drawing/2010/main" val="0"/>
              </a:ext>
            </a:extLst>
          </a:blip>
          <a:srcRect l="84679" t="15756" r="7749" b="69165"/>
          <a:stretch/>
        </p:blipFill>
        <p:spPr>
          <a:xfrm>
            <a:off x="788209" y="4705300"/>
            <a:ext cx="763914" cy="672806"/>
          </a:xfrm>
          <a:prstGeom prst="rect">
            <a:avLst/>
          </a:prstGeom>
        </p:spPr>
      </p:pic>
      <p:sp>
        <p:nvSpPr>
          <p:cNvPr id="2" name="Slide Number Placeholder 1">
            <a:extLst>
              <a:ext uri="{FF2B5EF4-FFF2-40B4-BE49-F238E27FC236}">
                <a16:creationId xmlns:a16="http://schemas.microsoft.com/office/drawing/2014/main" id="{7CB354EE-FA87-4314-9092-6C657897EC5A}"/>
              </a:ext>
            </a:extLst>
          </p:cNvPr>
          <p:cNvSpPr>
            <a:spLocks noGrp="1"/>
          </p:cNvSpPr>
          <p:nvPr>
            <p:ph type="sldNum" sz="quarter" idx="12"/>
          </p:nvPr>
        </p:nvSpPr>
        <p:spPr/>
        <p:txBody>
          <a:bodyPr/>
          <a:lstStyle/>
          <a:p>
            <a:fld id="{B2DC25EE-239B-4C5F-AAD1-255A7D5F1EE2}" type="slidenum">
              <a:rPr lang="en-US" smtClean="0"/>
              <a:t>32</a:t>
            </a:fld>
            <a:endParaRPr lang="en-US" dirty="0"/>
          </a:p>
        </p:txBody>
      </p:sp>
      <p:sp>
        <p:nvSpPr>
          <p:cNvPr id="11" name="TextBox 9">
            <a:extLst>
              <a:ext uri="{FF2B5EF4-FFF2-40B4-BE49-F238E27FC236}">
                <a16:creationId xmlns:a16="http://schemas.microsoft.com/office/drawing/2014/main" id="{6B6F0F0C-949D-45E5-BDF9-70FABC93E479}"/>
              </a:ext>
            </a:extLst>
          </p:cNvPr>
          <p:cNvSpPr txBox="1"/>
          <p:nvPr/>
        </p:nvSpPr>
        <p:spPr>
          <a:xfrm>
            <a:off x="6345935" y="5850092"/>
            <a:ext cx="5277421"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b="0" i="0" dirty="0">
                <a:solidFill>
                  <a:srgbClr val="000000"/>
                </a:solidFill>
                <a:effectLst/>
                <a:latin typeface="Calibri" panose="020F0502020204030204" pitchFamily="34" charset="0"/>
                <a:cs typeface="Calibri" panose="020F0502020204030204" pitchFamily="34" charset="0"/>
              </a:rPr>
              <a:t>Age-adjustment is a statistical process applied to rates of disease, death, injuries or other health outcomes which allows communities with different age structures to be compared.</a:t>
            </a:r>
            <a:endParaRPr lang="en-US" sz="1000" dirty="0">
              <a:effectLst/>
              <a:latin typeface="Calibri" panose="020F0502020204030204" pitchFamily="34" charset="0"/>
              <a:ea typeface="SimSun" panose="02010600030101010101" pitchFamily="2" charset="-122"/>
              <a:cs typeface="Calibri" panose="020F0502020204030204" pitchFamily="34" charset="0"/>
            </a:endParaRPr>
          </a:p>
        </p:txBody>
      </p:sp>
      <p:graphicFrame>
        <p:nvGraphicFramePr>
          <p:cNvPr id="10" name="Table 9">
            <a:extLst>
              <a:ext uri="{FF2B5EF4-FFF2-40B4-BE49-F238E27FC236}">
                <a16:creationId xmlns:a16="http://schemas.microsoft.com/office/drawing/2014/main" id="{AE4171E3-28C8-5208-DFB1-7EE9DBE53DA6}"/>
              </a:ext>
            </a:extLst>
          </p:cNvPr>
          <p:cNvGraphicFramePr>
            <a:graphicFrameLocks noGrp="1"/>
          </p:cNvGraphicFramePr>
          <p:nvPr>
            <p:extLst>
              <p:ext uri="{D42A27DB-BD31-4B8C-83A1-F6EECF244321}">
                <p14:modId xmlns:p14="http://schemas.microsoft.com/office/powerpoint/2010/main" val="815783278"/>
              </p:ext>
            </p:extLst>
          </p:nvPr>
        </p:nvGraphicFramePr>
        <p:xfrm>
          <a:off x="6710270" y="2089667"/>
          <a:ext cx="4812573" cy="1843374"/>
        </p:xfrm>
        <a:graphic>
          <a:graphicData uri="http://schemas.openxmlformats.org/drawingml/2006/table">
            <a:tbl>
              <a:tblPr/>
              <a:tblGrid>
                <a:gridCol w="825324">
                  <a:extLst>
                    <a:ext uri="{9D8B030D-6E8A-4147-A177-3AD203B41FA5}">
                      <a16:colId xmlns:a16="http://schemas.microsoft.com/office/drawing/2014/main" val="1976512091"/>
                    </a:ext>
                  </a:extLst>
                </a:gridCol>
                <a:gridCol w="1329083">
                  <a:extLst>
                    <a:ext uri="{9D8B030D-6E8A-4147-A177-3AD203B41FA5}">
                      <a16:colId xmlns:a16="http://schemas.microsoft.com/office/drawing/2014/main" val="2669964895"/>
                    </a:ext>
                  </a:extLst>
                </a:gridCol>
                <a:gridCol w="1329083">
                  <a:extLst>
                    <a:ext uri="{9D8B030D-6E8A-4147-A177-3AD203B41FA5}">
                      <a16:colId xmlns:a16="http://schemas.microsoft.com/office/drawing/2014/main" val="1718817174"/>
                    </a:ext>
                  </a:extLst>
                </a:gridCol>
                <a:gridCol w="1329083">
                  <a:extLst>
                    <a:ext uri="{9D8B030D-6E8A-4147-A177-3AD203B41FA5}">
                      <a16:colId xmlns:a16="http://schemas.microsoft.com/office/drawing/2014/main" val="544201095"/>
                    </a:ext>
                  </a:extLst>
                </a:gridCol>
              </a:tblGrid>
              <a:tr h="182499">
                <a:tc rowSpan="2">
                  <a:txBody>
                    <a:bodyPr/>
                    <a:lstStyle/>
                    <a:p>
                      <a:pPr fontAlgn="b"/>
                      <a:r>
                        <a:rPr lang="en-US" sz="1400" b="0" dirty="0">
                          <a:solidFill>
                            <a:srgbClr val="FFFFFF"/>
                          </a:solidFill>
                          <a:effectLst/>
                          <a:latin typeface="Calibri" panose="020F0502020204030204" pitchFamily="34" charset="0"/>
                          <a:cs typeface="Calibri" panose="020F0502020204030204" pitchFamily="34" charset="0"/>
                        </a:rPr>
                        <a:t>Sex</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accent5"/>
                    </a:solidFill>
                  </a:tcPr>
                </a:tc>
                <a:tc gridSpan="3">
                  <a:txBody>
                    <a:bodyPr/>
                    <a:lstStyle/>
                    <a:p>
                      <a:pPr algn="ctr" fontAlgn="b"/>
                      <a:r>
                        <a:rPr lang="en-US" sz="1400" b="0" dirty="0">
                          <a:solidFill>
                            <a:srgbClr val="FFFFFF"/>
                          </a:solidFill>
                          <a:effectLst/>
                          <a:latin typeface="Calibri" panose="020F0502020204030204" pitchFamily="34" charset="0"/>
                          <a:cs typeface="Calibri" panose="020F0502020204030204" pitchFamily="34" charset="0"/>
                        </a:rPr>
                        <a:t>Annual Percent Change – LA County</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accent5"/>
                    </a:solidFill>
                  </a:tcPr>
                </a:tc>
                <a:tc hMerge="1">
                  <a:txBody>
                    <a:bodyPr/>
                    <a:lstStyle/>
                    <a:p>
                      <a:endParaRPr lang="en-US"/>
                    </a:p>
                  </a:txBody>
                  <a:tcPr/>
                </a:tc>
                <a:tc hMerge="1">
                  <a:txBody>
                    <a:bodyPr/>
                    <a:lstStyle/>
                    <a:p>
                      <a:endParaRPr lang="en-US"/>
                    </a:p>
                  </a:txBody>
                  <a:tcPr>
                    <a:lnL w="4763" cap="flat" cmpd="sng" algn="ctr">
                      <a:solidFill>
                        <a:srgbClr val="BBBBBB"/>
                      </a:solidFill>
                      <a:prstDash val="solid"/>
                      <a:round/>
                      <a:headEnd type="none" w="med" len="med"/>
                      <a:tailEnd type="none" w="med" len="med"/>
                    </a:lnL>
                  </a:tcPr>
                </a:tc>
                <a:extLst>
                  <a:ext uri="{0D108BD9-81ED-4DB2-BD59-A6C34878D82A}">
                    <a16:rowId xmlns:a16="http://schemas.microsoft.com/office/drawing/2014/main" val="201295000"/>
                  </a:ext>
                </a:extLst>
              </a:tr>
              <a:tr h="319374">
                <a:tc vMerge="1">
                  <a:txBody>
                    <a:bodyPr/>
                    <a:lstStyle/>
                    <a:p>
                      <a:endParaRPr lang="en-US"/>
                    </a:p>
                  </a:txBody>
                  <a:tcPr/>
                </a:tc>
                <a:tc>
                  <a:txBody>
                    <a:bodyPr/>
                    <a:lstStyle/>
                    <a:p>
                      <a:pPr algn="ctr" fontAlgn="b"/>
                      <a:r>
                        <a:rPr lang="en-US" sz="1400" b="0" dirty="0">
                          <a:solidFill>
                            <a:srgbClr val="FFFFFF"/>
                          </a:solidFill>
                          <a:effectLst/>
                          <a:latin typeface="Calibri" panose="020F0502020204030204" pitchFamily="34" charset="0"/>
                          <a:cs typeface="Calibri" panose="020F0502020204030204" pitchFamily="34" charset="0"/>
                        </a:rPr>
                        <a:t>Year Range</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accent5"/>
                    </a:solidFill>
                  </a:tcPr>
                </a:tc>
                <a:tc>
                  <a:txBody>
                    <a:bodyPr/>
                    <a:lstStyle/>
                    <a:p>
                      <a:pPr algn="ctr" fontAlgn="b"/>
                      <a:r>
                        <a:rPr lang="en-US" sz="1400" b="0" dirty="0">
                          <a:solidFill>
                            <a:srgbClr val="FFFFFF"/>
                          </a:solidFill>
                          <a:effectLst/>
                          <a:latin typeface="Calibri" panose="020F0502020204030204" pitchFamily="34" charset="0"/>
                          <a:cs typeface="Calibri" panose="020F0502020204030204" pitchFamily="34" charset="0"/>
                        </a:rPr>
                        <a:t>Estimate (%)</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accent5"/>
                    </a:solidFill>
                  </a:tcPr>
                </a:tc>
                <a:tc>
                  <a:txBody>
                    <a:bodyPr/>
                    <a:lstStyle/>
                    <a:p>
                      <a:pPr algn="ctr" fontAlgn="b"/>
                      <a:r>
                        <a:rPr lang="en-US" sz="1400" b="0" dirty="0">
                          <a:solidFill>
                            <a:srgbClr val="FFFFFF"/>
                          </a:solidFill>
                          <a:effectLst/>
                          <a:latin typeface="Calibri" panose="020F0502020204030204" pitchFamily="34" charset="0"/>
                          <a:cs typeface="Calibri" panose="020F0502020204030204" pitchFamily="34" charset="0"/>
                        </a:rPr>
                        <a:t>Direction</a:t>
                      </a:r>
                    </a:p>
                  </a:txBody>
                  <a:tcPr anchor="b">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accent5"/>
                    </a:solidFill>
                  </a:tcPr>
                </a:tc>
                <a:extLst>
                  <a:ext uri="{0D108BD9-81ED-4DB2-BD59-A6C34878D82A}">
                    <a16:rowId xmlns:a16="http://schemas.microsoft.com/office/drawing/2014/main" val="2487045677"/>
                  </a:ext>
                </a:extLst>
              </a:tr>
              <a:tr h="182499">
                <a:tc rowSpan="2">
                  <a:txBody>
                    <a:bodyPr/>
                    <a:lstStyle/>
                    <a:p>
                      <a:r>
                        <a:rPr lang="en-US" sz="1400" b="0" dirty="0">
                          <a:solidFill>
                            <a:srgbClr val="333333"/>
                          </a:solidFill>
                          <a:effectLst/>
                          <a:latin typeface="Calibri" panose="020F0502020204030204" pitchFamily="34" charset="0"/>
                          <a:cs typeface="Calibri" panose="020F0502020204030204" pitchFamily="34" charset="0"/>
                        </a:rPr>
                        <a:t>Female</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1988-2012</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-2.5</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Falling</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564040402"/>
                  </a:ext>
                </a:extLst>
              </a:tr>
              <a:tr h="182499">
                <a:tc vMerge="1">
                  <a:txBody>
                    <a:bodyPr/>
                    <a:lstStyle/>
                    <a:p>
                      <a:endParaRPr lang="en-US" sz="1400" b="0" dirty="0">
                        <a:solidFill>
                          <a:srgbClr val="333333"/>
                        </a:solidFill>
                        <a:effectLst/>
                        <a:latin typeface="Calibri" panose="020F0502020204030204" pitchFamily="34" charset="0"/>
                        <a:cs typeface="Calibri" panose="020F0502020204030204" pitchFamily="34" charset="0"/>
                      </a:endParaRP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2012-2022</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-0.1</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effectLst/>
                          <a:latin typeface="Calibri" panose="020F0502020204030204" pitchFamily="34" charset="0"/>
                          <a:cs typeface="Calibri" panose="020F0502020204030204" pitchFamily="34" charset="0"/>
                        </a:rPr>
                        <a:t>Not Significant</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1020269544"/>
                  </a:ext>
                </a:extLst>
              </a:tr>
              <a:tr h="182499">
                <a:tc rowSpan="2">
                  <a:txBody>
                    <a:bodyPr/>
                    <a:lstStyle/>
                    <a:p>
                      <a:r>
                        <a:rPr lang="en-US" sz="1400" b="0">
                          <a:solidFill>
                            <a:srgbClr val="333333"/>
                          </a:solidFill>
                          <a:effectLst/>
                          <a:latin typeface="Calibri" panose="020F0502020204030204" pitchFamily="34" charset="0"/>
                          <a:cs typeface="Calibri" panose="020F0502020204030204" pitchFamily="34" charset="0"/>
                        </a:rPr>
                        <a:t>Male</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1988-2005</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-2.1</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solidFill>
                            <a:schemeClr val="tx1"/>
                          </a:solidFill>
                          <a:effectLst/>
                          <a:latin typeface="Calibri" panose="020F0502020204030204" pitchFamily="34" charset="0"/>
                          <a:cs typeface="Calibri" panose="020F0502020204030204" pitchFamily="34" charset="0"/>
                        </a:rPr>
                        <a:t>Falling</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2952839209"/>
                  </a:ext>
                </a:extLst>
              </a:tr>
              <a:tr h="182499">
                <a:tc vMerge="1">
                  <a:txBody>
                    <a:bodyPr/>
                    <a:lstStyle/>
                    <a:p>
                      <a:endParaRPr lang="en-US"/>
                    </a:p>
                  </a:txBody>
                  <a:tcPr/>
                </a:tc>
                <a:tc>
                  <a:txBody>
                    <a:bodyPr/>
                    <a:lstStyle/>
                    <a:p>
                      <a:pPr algn="ctr"/>
                      <a:r>
                        <a:rPr lang="en-US" sz="1400" b="0" dirty="0">
                          <a:solidFill>
                            <a:srgbClr val="333333"/>
                          </a:solidFill>
                          <a:effectLst/>
                          <a:latin typeface="Calibri" panose="020F0502020204030204" pitchFamily="34" charset="0"/>
                          <a:cs typeface="Calibri" panose="020F0502020204030204" pitchFamily="34" charset="0"/>
                        </a:rPr>
                        <a:t>2005-2022</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effectLst/>
                          <a:latin typeface="Calibri" panose="020F0502020204030204" pitchFamily="34" charset="0"/>
                          <a:cs typeface="Calibri" panose="020F0502020204030204" pitchFamily="34" charset="0"/>
                        </a:rPr>
                        <a:t>-0.1</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tc>
                  <a:txBody>
                    <a:bodyPr/>
                    <a:lstStyle/>
                    <a:p>
                      <a:pPr algn="ctr"/>
                      <a:r>
                        <a:rPr lang="en-US" sz="1400" b="0" dirty="0">
                          <a:solidFill>
                            <a:schemeClr val="tx1"/>
                          </a:solidFill>
                          <a:effectLst/>
                          <a:latin typeface="Calibri" panose="020F0502020204030204" pitchFamily="34" charset="0"/>
                          <a:cs typeface="Calibri" panose="020F0502020204030204" pitchFamily="34" charset="0"/>
                        </a:rPr>
                        <a:t>Not Significant</a:t>
                      </a:r>
                    </a:p>
                  </a:txBody>
                  <a:tcPr anchor="ctr">
                    <a:lnL w="4763" cap="flat" cmpd="sng" algn="ctr">
                      <a:solidFill>
                        <a:srgbClr val="BBBBBB"/>
                      </a:solidFill>
                      <a:prstDash val="solid"/>
                      <a:round/>
                      <a:headEnd type="none" w="med" len="med"/>
                      <a:tailEnd type="none" w="med" len="med"/>
                    </a:lnL>
                    <a:lnR w="4763" cap="flat" cmpd="sng" algn="ctr">
                      <a:solidFill>
                        <a:srgbClr val="BBBBBB"/>
                      </a:solidFill>
                      <a:prstDash val="solid"/>
                      <a:round/>
                      <a:headEnd type="none" w="med" len="med"/>
                      <a:tailEnd type="none" w="med" len="med"/>
                    </a:lnR>
                    <a:lnT w="4763" cap="flat" cmpd="sng" algn="ctr">
                      <a:solidFill>
                        <a:srgbClr val="BBBBBB"/>
                      </a:solidFill>
                      <a:prstDash val="solid"/>
                      <a:round/>
                      <a:headEnd type="none" w="med" len="med"/>
                      <a:tailEnd type="none" w="med" len="med"/>
                    </a:lnT>
                    <a:lnB w="4763" cap="flat" cmpd="sng" algn="ctr">
                      <a:solidFill>
                        <a:srgbClr val="BBBBBB"/>
                      </a:solidFill>
                      <a:prstDash val="solid"/>
                      <a:round/>
                      <a:headEnd type="none" w="med" len="med"/>
                      <a:tailEnd type="none" w="med" len="med"/>
                    </a:lnB>
                    <a:solidFill>
                      <a:schemeClr val="bg1"/>
                    </a:solidFill>
                  </a:tcPr>
                </a:tc>
                <a:extLst>
                  <a:ext uri="{0D108BD9-81ED-4DB2-BD59-A6C34878D82A}">
                    <a16:rowId xmlns:a16="http://schemas.microsoft.com/office/drawing/2014/main" val="1163952847"/>
                  </a:ext>
                </a:extLst>
              </a:tr>
            </a:tbl>
          </a:graphicData>
        </a:graphic>
      </p:graphicFrame>
      <p:pic>
        <p:nvPicPr>
          <p:cNvPr id="6" name="Picture 5">
            <a:extLst>
              <a:ext uri="{FF2B5EF4-FFF2-40B4-BE49-F238E27FC236}">
                <a16:creationId xmlns:a16="http://schemas.microsoft.com/office/drawing/2014/main" id="{8218A7DA-B8FD-72BD-4CC8-7878AEE6DF11}"/>
              </a:ext>
            </a:extLst>
          </p:cNvPr>
          <p:cNvPicPr>
            <a:picLocks noChangeAspect="1"/>
          </p:cNvPicPr>
          <p:nvPr/>
        </p:nvPicPr>
        <p:blipFill>
          <a:blip r:embed="rId4"/>
          <a:srcRect l="1268" t="1652"/>
          <a:stretch>
            <a:fillRect/>
          </a:stretch>
        </p:blipFill>
        <p:spPr>
          <a:xfrm>
            <a:off x="669156" y="2295592"/>
            <a:ext cx="5064237" cy="2238740"/>
          </a:xfrm>
          <a:prstGeom prst="rect">
            <a:avLst/>
          </a:prstGeom>
        </p:spPr>
      </p:pic>
    </p:spTree>
    <p:extLst>
      <p:ext uri="{BB962C8B-B14F-4D97-AF65-F5344CB8AC3E}">
        <p14:creationId xmlns:p14="http://schemas.microsoft.com/office/powerpoint/2010/main" val="4196561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Rectangle 30">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38D5A9B-ABAC-4DF0-A591-98585793FCAD}"/>
              </a:ext>
            </a:extLst>
          </p:cNvPr>
          <p:cNvPicPr>
            <a:picLocks noChangeAspect="1"/>
          </p:cNvPicPr>
          <p:nvPr/>
        </p:nvPicPr>
        <p:blipFill rotWithShape="1">
          <a:blip r:embed="rId2">
            <a:extLst>
              <a:ext uri="{28A0092B-C50C-407E-A947-70E740481C1C}">
                <a14:useLocalDpi xmlns:a14="http://schemas.microsoft.com/office/drawing/2010/main" val="0"/>
              </a:ext>
            </a:extLst>
          </a:blip>
          <a:srcRect l="13768" t="-1703" r="1135" b="1703"/>
          <a:stretch/>
        </p:blipFill>
        <p:spPr>
          <a:xfrm>
            <a:off x="0" y="-119999"/>
            <a:ext cx="8907109" cy="6978000"/>
          </a:xfrm>
          <a:prstGeom prst="rect">
            <a:avLst/>
          </a:prstGeom>
        </p:spPr>
      </p:pic>
      <p:sp>
        <p:nvSpPr>
          <p:cNvPr id="33" name="Rectangle 32">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800" dirty="0"/>
              <a:t>Use of the Dental Care Delivery System</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D62A13A-CB4E-401F-97AB-31F3C4B3AA5C}"/>
              </a:ext>
            </a:extLst>
          </p:cNvPr>
          <p:cNvSpPr txBox="1"/>
          <p:nvPr/>
        </p:nvSpPr>
        <p:spPr>
          <a:xfrm>
            <a:off x="7951825" y="4696388"/>
            <a:ext cx="3684085" cy="1200329"/>
          </a:xfrm>
          <a:prstGeom prst="rect">
            <a:avLst/>
          </a:prstGeom>
          <a:noFill/>
        </p:spPr>
        <p:txBody>
          <a:bodyPr wrap="none" rtlCol="0">
            <a:spAutoFit/>
          </a:bodyPr>
          <a:lstStyle/>
          <a:p>
            <a:r>
              <a:rPr lang="en-US" b="1" dirty="0"/>
              <a:t>Children 1-11 Years</a:t>
            </a:r>
          </a:p>
          <a:p>
            <a:r>
              <a:rPr lang="en-US" b="1" dirty="0"/>
              <a:t>Adults 18+ Years</a:t>
            </a:r>
          </a:p>
          <a:p>
            <a:r>
              <a:rPr lang="en-US" b="1" dirty="0"/>
              <a:t>Adults 18+ Years with Diabetes</a:t>
            </a:r>
          </a:p>
          <a:p>
            <a:r>
              <a:rPr lang="en-US" b="1" dirty="0"/>
              <a:t>Medicaid (Medi-Cal) Enrollees</a:t>
            </a:r>
          </a:p>
        </p:txBody>
      </p:sp>
      <p:sp>
        <p:nvSpPr>
          <p:cNvPr id="2" name="Slide Number Placeholder 1">
            <a:extLst>
              <a:ext uri="{FF2B5EF4-FFF2-40B4-BE49-F238E27FC236}">
                <a16:creationId xmlns:a16="http://schemas.microsoft.com/office/drawing/2014/main" id="{C313AF17-918B-481A-8E52-4ADB8693DF67}"/>
              </a:ext>
            </a:extLst>
          </p:cNvPr>
          <p:cNvSpPr>
            <a:spLocks noGrp="1"/>
          </p:cNvSpPr>
          <p:nvPr>
            <p:ph type="sldNum" sz="quarter" idx="12"/>
          </p:nvPr>
        </p:nvSpPr>
        <p:spPr>
          <a:xfrm>
            <a:off x="9332273" y="6376345"/>
            <a:ext cx="2743200" cy="365125"/>
          </a:xfrm>
        </p:spPr>
        <p:txBody>
          <a:bodyPr/>
          <a:lstStyle/>
          <a:p>
            <a:fld id="{B2DC25EE-239B-4C5F-AAD1-255A7D5F1EE2}" type="slidenum">
              <a:rPr lang="en-US" smtClean="0">
                <a:latin typeface="Calibri" panose="020F0502020204030204" pitchFamily="34" charset="0"/>
                <a:cs typeface="Calibri" panose="020F0502020204030204" pitchFamily="34" charset="0"/>
              </a:rPr>
              <a:t>33</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8280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9100954D-566B-4BE4-8D3B-BE9485F1DA75}"/>
              </a:ext>
            </a:extLst>
          </p:cNvPr>
          <p:cNvSpPr>
            <a:spLocks noGrp="1"/>
          </p:cNvSpPr>
          <p:nvPr>
            <p:ph type="title"/>
          </p:nvPr>
        </p:nvSpPr>
        <p:spPr>
          <a:xfrm>
            <a:off x="841248" y="256032"/>
            <a:ext cx="10506456" cy="1014984"/>
          </a:xfrm>
        </p:spPr>
        <p:txBody>
          <a:bodyPr anchor="b">
            <a:normAutofit/>
          </a:bodyPr>
          <a:lstStyle/>
          <a:p>
            <a:r>
              <a:rPr lang="en-US" sz="2800" dirty="0"/>
              <a:t>USE OF THE DENTAL CARE DELIVERY SYSTEM</a:t>
            </a:r>
            <a:br>
              <a:rPr lang="en-US" dirty="0"/>
            </a:br>
            <a:r>
              <a:rPr lang="en-US" sz="2400" i="1" dirty="0"/>
              <a:t>DATA-AT-A-GLANCE</a:t>
            </a:r>
          </a:p>
        </p:txBody>
      </p:sp>
      <p:sp>
        <p:nvSpPr>
          <p:cNvPr id="9" name="Rectangle 12">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14">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5">
            <a:extLst>
              <a:ext uri="{FF2B5EF4-FFF2-40B4-BE49-F238E27FC236}">
                <a16:creationId xmlns:a16="http://schemas.microsoft.com/office/drawing/2014/main" id="{202F477A-ACC8-4086-81AE-9FB037EEB71B}"/>
              </a:ext>
            </a:extLst>
          </p:cNvPr>
          <p:cNvGraphicFramePr>
            <a:graphicFrameLocks noGrp="1"/>
          </p:cNvGraphicFramePr>
          <p:nvPr>
            <p:ph idx="1"/>
            <p:extLst>
              <p:ext uri="{D42A27DB-BD31-4B8C-83A1-F6EECF244321}">
                <p14:modId xmlns:p14="http://schemas.microsoft.com/office/powerpoint/2010/main" val="891054749"/>
              </p:ext>
            </p:extLst>
          </p:nvPr>
        </p:nvGraphicFramePr>
        <p:xfrm>
          <a:off x="838200" y="1886184"/>
          <a:ext cx="10479346" cy="4187467"/>
        </p:xfrm>
        <a:graphic>
          <a:graphicData uri="http://schemas.openxmlformats.org/drawingml/2006/table">
            <a:tbl>
              <a:tblPr firstRow="1" firstCol="1" bandRow="1">
                <a:tableStyleId>{BC89EF96-8CEA-46FF-86C4-4CE0E7609802}</a:tableStyleId>
              </a:tblPr>
              <a:tblGrid>
                <a:gridCol w="4285945">
                  <a:extLst>
                    <a:ext uri="{9D8B030D-6E8A-4147-A177-3AD203B41FA5}">
                      <a16:colId xmlns:a16="http://schemas.microsoft.com/office/drawing/2014/main" val="3957842675"/>
                    </a:ext>
                  </a:extLst>
                </a:gridCol>
                <a:gridCol w="2064467">
                  <a:extLst>
                    <a:ext uri="{9D8B030D-6E8A-4147-A177-3AD203B41FA5}">
                      <a16:colId xmlns:a16="http://schemas.microsoft.com/office/drawing/2014/main" val="2964240393"/>
                    </a:ext>
                  </a:extLst>
                </a:gridCol>
                <a:gridCol w="2064467">
                  <a:extLst>
                    <a:ext uri="{9D8B030D-6E8A-4147-A177-3AD203B41FA5}">
                      <a16:colId xmlns:a16="http://schemas.microsoft.com/office/drawing/2014/main" val="1137903055"/>
                    </a:ext>
                  </a:extLst>
                </a:gridCol>
                <a:gridCol w="2064467">
                  <a:extLst>
                    <a:ext uri="{9D8B030D-6E8A-4147-A177-3AD203B41FA5}">
                      <a16:colId xmlns:a16="http://schemas.microsoft.com/office/drawing/2014/main" val="2868236188"/>
                    </a:ext>
                  </a:extLst>
                </a:gridCol>
              </a:tblGrid>
              <a:tr h="316327">
                <a:tc>
                  <a:txBody>
                    <a:bodyPr/>
                    <a:lstStyle/>
                    <a:p>
                      <a:pPr marL="0" marR="0" algn="l"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Indicator/Population Group</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LA County</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California</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United States</a:t>
                      </a:r>
                    </a:p>
                  </a:txBody>
                  <a:tcPr marL="85129" marR="85129" marT="11823" marB="0" anchor="ctr"/>
                </a:tc>
                <a:extLst>
                  <a:ext uri="{0D108BD9-81ED-4DB2-BD59-A6C34878D82A}">
                    <a16:rowId xmlns:a16="http://schemas.microsoft.com/office/drawing/2014/main" val="2827488984"/>
                  </a:ext>
                </a:extLst>
              </a:tr>
              <a:tr h="276510">
                <a:tc>
                  <a:txBody>
                    <a:bodyPr/>
                    <a:lstStyle/>
                    <a:p>
                      <a:pPr marL="0" marR="0" algn="l" fontAlgn="t">
                        <a:lnSpc>
                          <a:spcPct val="100000"/>
                        </a:lnSpc>
                        <a:spcBef>
                          <a:spcPts val="0"/>
                        </a:spcBef>
                        <a:spcAft>
                          <a:spcPts val="0"/>
                        </a:spcAft>
                        <a:tabLst>
                          <a:tab pos="99695" algn="l"/>
                        </a:tabLst>
                      </a:pPr>
                      <a:r>
                        <a:rPr lang="en-US" sz="1400" b="1" u="none" strike="noStrike" dirty="0">
                          <a:effectLst/>
                          <a:latin typeface="Calibri" panose="020F0502020204030204" pitchFamily="34" charset="0"/>
                          <a:cs typeface="Calibri" panose="020F0502020204030204" pitchFamily="34" charset="0"/>
                        </a:rPr>
                        <a:t>Dental visit in past year (self-report)</a:t>
                      </a:r>
                      <a:endParaRPr lang="en-US" sz="14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extLst>
                  <a:ext uri="{0D108BD9-81ED-4DB2-BD59-A6C34878D82A}">
                    <a16:rowId xmlns:a16="http://schemas.microsoft.com/office/drawing/2014/main" val="587575493"/>
                  </a:ext>
                </a:extLst>
              </a:tr>
              <a:tr h="276510">
                <a:tc>
                  <a:txBody>
                    <a:bodyPr/>
                    <a:lstStyle/>
                    <a:p>
                      <a:pPr marL="0" marR="0" algn="l" fontAlgn="t">
                        <a:lnSpc>
                          <a:spcPct val="100000"/>
                        </a:lnSpc>
                        <a:spcBef>
                          <a:spcPts val="0"/>
                        </a:spcBef>
                        <a:spcAft>
                          <a:spcPts val="0"/>
                        </a:spcAft>
                        <a:tabLst>
                          <a:tab pos="227013" algn="l"/>
                        </a:tabLst>
                      </a:pPr>
                      <a:r>
                        <a:rPr lang="en-US" sz="1400" b="0" u="none" strike="noStrike" dirty="0">
                          <a:effectLst/>
                          <a:latin typeface="Calibri" panose="020F0502020204030204" pitchFamily="34" charset="0"/>
                          <a:cs typeface="Calibri" panose="020F0502020204030204" pitchFamily="34" charset="0"/>
                        </a:rPr>
                        <a:t>	Children 1-4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70%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63%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u="none" strike="noStrike" dirty="0">
                          <a:effectLst/>
                          <a:latin typeface="Calibri" panose="020F0502020204030204" pitchFamily="34" charset="0"/>
                          <a:cs typeface="Calibri" panose="020F0502020204030204" pitchFamily="34" charset="0"/>
                        </a:rPr>
                        <a:t>65% (</a:t>
                      </a:r>
                      <a:r>
                        <a:rPr lang="en-US" sz="1400" b="0" i="0" u="none" strike="noStrike" dirty="0">
                          <a:effectLst/>
                          <a:latin typeface="Calibri" panose="020F0502020204030204" pitchFamily="34" charset="0"/>
                          <a:cs typeface="Calibri" panose="020F0502020204030204" pitchFamily="34" charset="0"/>
                        </a:rPr>
                        <a:t>2023-2024</a:t>
                      </a:r>
                      <a:r>
                        <a:rPr lang="en-US" sz="1400" b="0" u="none" strike="noStrike" dirty="0">
                          <a:effectLst/>
                          <a:latin typeface="Calibri" panose="020F0502020204030204" pitchFamily="34" charset="0"/>
                          <a:cs typeface="Calibri" panose="020F0502020204030204" pitchFamily="34" charset="0"/>
                        </a:rPr>
                        <a:t>)^</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extLst>
                  <a:ext uri="{0D108BD9-81ED-4DB2-BD59-A6C34878D82A}">
                    <a16:rowId xmlns:a16="http://schemas.microsoft.com/office/drawing/2014/main" val="591479172"/>
                  </a:ext>
                </a:extLst>
              </a:tr>
              <a:tr h="276510">
                <a:tc>
                  <a:txBody>
                    <a:bodyPr/>
                    <a:lstStyle/>
                    <a:p>
                      <a:pPr marL="0" marR="0" algn="l" fontAlgn="t">
                        <a:lnSpc>
                          <a:spcPct val="100000"/>
                        </a:lnSpc>
                        <a:spcBef>
                          <a:spcPts val="0"/>
                        </a:spcBef>
                        <a:spcAft>
                          <a:spcPts val="0"/>
                        </a:spcAft>
                        <a:tabLst>
                          <a:tab pos="227013" algn="l"/>
                        </a:tabLst>
                      </a:pPr>
                      <a:r>
                        <a:rPr lang="en-US" sz="1400" b="0" u="none" strike="noStrike" dirty="0">
                          <a:effectLst/>
                          <a:latin typeface="Calibri" panose="020F0502020204030204" pitchFamily="34" charset="0"/>
                          <a:cs typeface="Calibri" panose="020F0502020204030204" pitchFamily="34" charset="0"/>
                        </a:rPr>
                        <a:t>	Children 5-11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93%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94%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u="none" strike="noStrike" dirty="0">
                          <a:effectLst/>
                          <a:latin typeface="Calibri" panose="020F0502020204030204" pitchFamily="34" charset="0"/>
                          <a:cs typeface="Calibri" panose="020F0502020204030204" pitchFamily="34" charset="0"/>
                        </a:rPr>
                        <a:t>91% (</a:t>
                      </a:r>
                      <a:r>
                        <a:rPr lang="en-US" sz="1400" b="0" i="0" u="none" strike="noStrike" dirty="0">
                          <a:effectLst/>
                          <a:latin typeface="Calibri" panose="020F0502020204030204" pitchFamily="34" charset="0"/>
                          <a:cs typeface="Calibri" panose="020F0502020204030204" pitchFamily="34" charset="0"/>
                        </a:rPr>
                        <a:t>2023-2024</a:t>
                      </a:r>
                      <a:r>
                        <a:rPr lang="en-US" sz="1400" b="0" u="none" strike="noStrike" dirty="0">
                          <a:effectLst/>
                          <a:latin typeface="Calibri" panose="020F0502020204030204" pitchFamily="34" charset="0"/>
                          <a:cs typeface="Calibri" panose="020F0502020204030204" pitchFamily="34" charset="0"/>
                        </a:rPr>
                        <a:t>)^</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extLst>
                  <a:ext uri="{0D108BD9-81ED-4DB2-BD59-A6C34878D82A}">
                    <a16:rowId xmlns:a16="http://schemas.microsoft.com/office/drawing/2014/main" val="1533981680"/>
                  </a:ext>
                </a:extLst>
              </a:tr>
              <a:tr h="276510">
                <a:tc>
                  <a:txBody>
                    <a:bodyPr/>
                    <a:lstStyle/>
                    <a:p>
                      <a:pPr marL="0" marR="0" algn="l" fontAlgn="t">
                        <a:lnSpc>
                          <a:spcPct val="100000"/>
                        </a:lnSpc>
                        <a:spcBef>
                          <a:spcPts val="0"/>
                        </a:spcBef>
                        <a:spcAft>
                          <a:spcPts val="0"/>
                        </a:spcAft>
                        <a:tabLst>
                          <a:tab pos="227013" algn="l"/>
                        </a:tabLst>
                      </a:pPr>
                      <a:r>
                        <a:rPr lang="en-US" sz="1400" b="0" i="0" u="none" strike="noStrike" dirty="0">
                          <a:effectLst/>
                          <a:latin typeface="Calibri" panose="020F0502020204030204" pitchFamily="34" charset="0"/>
                          <a:cs typeface="Calibri" panose="020F0502020204030204" pitchFamily="34" charset="0"/>
                        </a:rPr>
                        <a:t>	Adolescents 12-17 years*</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92% (2023-2024)</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91% (2023-2024)</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90% (2023-2024)</a:t>
                      </a:r>
                    </a:p>
                  </a:txBody>
                  <a:tcPr marL="85129" marR="85129" marT="11823" marB="0" anchor="ctr">
                    <a:noFill/>
                  </a:tcPr>
                </a:tc>
                <a:extLst>
                  <a:ext uri="{0D108BD9-81ED-4DB2-BD59-A6C34878D82A}">
                    <a16:rowId xmlns:a16="http://schemas.microsoft.com/office/drawing/2014/main" val="1915291604"/>
                  </a:ext>
                </a:extLst>
              </a:tr>
              <a:tr h="276510">
                <a:tc>
                  <a:txBody>
                    <a:bodyPr/>
                    <a:lstStyle/>
                    <a:p>
                      <a:pPr marL="0" marR="0" algn="l" fontAlgn="t">
                        <a:lnSpc>
                          <a:spcPct val="100000"/>
                        </a:lnSpc>
                        <a:spcBef>
                          <a:spcPts val="0"/>
                        </a:spcBef>
                        <a:spcAft>
                          <a:spcPts val="0"/>
                        </a:spcAft>
                        <a:tabLst>
                          <a:tab pos="227013" algn="l"/>
                        </a:tabLst>
                      </a:pPr>
                      <a:r>
                        <a:rPr lang="en-US" sz="1400" b="0" u="none" strike="noStrike" dirty="0">
                          <a:effectLst/>
                          <a:latin typeface="Calibri" panose="020F0502020204030204" pitchFamily="34" charset="0"/>
                          <a:cs typeface="Calibri" panose="020F0502020204030204" pitchFamily="34" charset="0"/>
                        </a:rPr>
                        <a:t>	Adults 18+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68% (2023-2024)</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70% (2023-2024)</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66% (2022)</a:t>
                      </a:r>
                    </a:p>
                  </a:txBody>
                  <a:tcPr marL="85129" marR="85129" marT="11823" marB="0" anchor="ctr">
                    <a:noFill/>
                  </a:tcPr>
                </a:tc>
                <a:extLst>
                  <a:ext uri="{0D108BD9-81ED-4DB2-BD59-A6C34878D82A}">
                    <a16:rowId xmlns:a16="http://schemas.microsoft.com/office/drawing/2014/main" val="2240431032"/>
                  </a:ext>
                </a:extLst>
              </a:tr>
              <a:tr h="276510">
                <a:tc>
                  <a:txBody>
                    <a:bodyPr/>
                    <a:lstStyle/>
                    <a:p>
                      <a:pPr marL="0" marR="0" algn="l" fontAlgn="t">
                        <a:lnSpc>
                          <a:spcPct val="100000"/>
                        </a:lnSpc>
                        <a:spcBef>
                          <a:spcPts val="0"/>
                        </a:spcBef>
                        <a:spcAft>
                          <a:spcPts val="0"/>
                        </a:spcAft>
                        <a:tabLst>
                          <a:tab pos="227013" algn="l"/>
                        </a:tabLst>
                      </a:pPr>
                      <a:r>
                        <a:rPr lang="en-US" sz="1400" b="0" i="0" u="none" strike="noStrike" dirty="0">
                          <a:effectLst/>
                          <a:latin typeface="Calibri" panose="020F0502020204030204" pitchFamily="34" charset="0"/>
                          <a:cs typeface="Calibri" panose="020F0502020204030204" pitchFamily="34" charset="0"/>
                        </a:rPr>
                        <a:t>	Adults 18+ years with diabetes</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63%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65%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60% (2022)</a:t>
                      </a:r>
                    </a:p>
                  </a:txBody>
                  <a:tcPr marL="85129" marR="85129" marT="11823" marB="0" anchor="ctr">
                    <a:noFill/>
                  </a:tcPr>
                </a:tc>
                <a:extLst>
                  <a:ext uri="{0D108BD9-81ED-4DB2-BD59-A6C34878D82A}">
                    <a16:rowId xmlns:a16="http://schemas.microsoft.com/office/drawing/2014/main" val="1512995199"/>
                  </a:ext>
                </a:extLst>
              </a:tr>
              <a:tr h="276510">
                <a:tc>
                  <a:txBody>
                    <a:bodyPr/>
                    <a:lstStyle/>
                    <a:p>
                      <a:pPr marL="0" marR="0" algn="l" fontAlgn="t">
                        <a:lnSpc>
                          <a:spcPct val="100000"/>
                        </a:lnSpc>
                        <a:spcBef>
                          <a:spcPts val="0"/>
                        </a:spcBef>
                        <a:spcAft>
                          <a:spcPts val="0"/>
                        </a:spcAft>
                        <a:tabLst>
                          <a:tab pos="227013" algn="l"/>
                        </a:tabLst>
                      </a:pPr>
                      <a:r>
                        <a:rPr lang="en-US" sz="1400" b="1" i="0" u="none" strike="noStrike" dirty="0">
                          <a:effectLst/>
                          <a:latin typeface="Calibri" panose="020F0502020204030204" pitchFamily="34" charset="0"/>
                          <a:cs typeface="Calibri" panose="020F0502020204030204" pitchFamily="34" charset="0"/>
                        </a:rPr>
                        <a:t>Dental visit during pregnancy</a:t>
                      </a:r>
                      <a:r>
                        <a:rPr lang="en-US" sz="1400" b="1" u="none" strike="noStrike" dirty="0">
                          <a:effectLst/>
                          <a:latin typeface="Calibri" panose="020F0502020204030204" pitchFamily="34" charset="0"/>
                          <a:cs typeface="Calibri" panose="020F0502020204030204" pitchFamily="34" charset="0"/>
                        </a:rPr>
                        <a:t> (self-report)</a:t>
                      </a:r>
                      <a:endParaRPr lang="en-US" sz="1400" b="1" i="0" u="none" strike="noStrike" dirty="0">
                        <a:effectLst/>
                        <a:latin typeface="Calibri" panose="020F0502020204030204" pitchFamily="34" charset="0"/>
                        <a:cs typeface="Calibri" panose="020F0502020204030204" pitchFamily="34" charset="0"/>
                      </a:endParaRPr>
                    </a:p>
                  </a:txBody>
                  <a:tcPr marL="85129" marR="85129" marT="11823" marB="0" anchor="ctr">
                    <a:solidFill>
                      <a:schemeClr val="accent1">
                        <a:lumMod val="20000"/>
                        <a:lumOff val="80000"/>
                      </a:schemeClr>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extLst>
                  <a:ext uri="{0D108BD9-81ED-4DB2-BD59-A6C34878D82A}">
                    <a16:rowId xmlns:a16="http://schemas.microsoft.com/office/drawing/2014/main" val="3985496905"/>
                  </a:ext>
                </a:extLst>
              </a:tr>
              <a:tr h="276510">
                <a:tc>
                  <a:txBody>
                    <a:bodyPr/>
                    <a:lstStyle/>
                    <a:p>
                      <a:pPr marL="0" marR="0" algn="l" fontAlgn="t">
                        <a:lnSpc>
                          <a:spcPct val="100000"/>
                        </a:lnSpc>
                        <a:spcBef>
                          <a:spcPts val="0"/>
                        </a:spcBef>
                        <a:spcAft>
                          <a:spcPts val="0"/>
                        </a:spcAft>
                        <a:tabLst>
                          <a:tab pos="227013" algn="l"/>
                        </a:tabLst>
                      </a:pPr>
                      <a:r>
                        <a:rPr lang="en-US" sz="1400" b="0" i="0" u="none" strike="noStrike" dirty="0">
                          <a:effectLst/>
                          <a:latin typeface="Calibri" panose="020F0502020204030204" pitchFamily="34" charset="0"/>
                          <a:cs typeface="Calibri" panose="020F0502020204030204" pitchFamily="34" charset="0"/>
                        </a:rPr>
                        <a:t>	Pregnant women</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48% (2022-2023)</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48% (2022-2023)</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877782813"/>
                  </a:ext>
                </a:extLst>
              </a:tr>
              <a:tr h="276510">
                <a:tc>
                  <a:txBody>
                    <a:bodyPr/>
                    <a:lstStyle/>
                    <a:p>
                      <a:pPr marL="0" marR="0" algn="l" fontAlgn="t">
                        <a:lnSpc>
                          <a:spcPct val="100000"/>
                        </a:lnSpc>
                        <a:spcBef>
                          <a:spcPts val="0"/>
                        </a:spcBef>
                        <a:spcAft>
                          <a:spcPts val="0"/>
                        </a:spcAft>
                        <a:tabLst>
                          <a:tab pos="227013" algn="l"/>
                        </a:tabLst>
                      </a:pPr>
                      <a:r>
                        <a:rPr lang="en-US" sz="1400" b="1" i="0" u="none" strike="noStrike" dirty="0">
                          <a:effectLst/>
                          <a:latin typeface="Calibri" panose="020F0502020204030204" pitchFamily="34" charset="0"/>
                          <a:cs typeface="Calibri" panose="020F0502020204030204" pitchFamily="34" charset="0"/>
                        </a:rPr>
                        <a:t>Dental visit during calendar/fiscal year (claims data)</a:t>
                      </a:r>
                    </a:p>
                  </a:txBody>
                  <a:tcPr marL="85129" marR="85129" marT="11823" marB="0" anchor="ctr">
                    <a:solidFill>
                      <a:schemeClr val="accent1">
                        <a:lumMod val="20000"/>
                        <a:lumOff val="80000"/>
                      </a:schemeClr>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extLst>
                  <a:ext uri="{0D108BD9-81ED-4DB2-BD59-A6C34878D82A}">
                    <a16:rowId xmlns:a16="http://schemas.microsoft.com/office/drawing/2014/main" val="3105878792"/>
                  </a:ext>
                </a:extLst>
              </a:tr>
              <a:tr h="276510">
                <a:tc>
                  <a:txBody>
                    <a:bodyPr/>
                    <a:lstStyle/>
                    <a:p>
                      <a:pPr marL="0" marR="0" algn="l" fontAlgn="t">
                        <a:lnSpc>
                          <a:spcPct val="100000"/>
                        </a:lnSpc>
                        <a:spcBef>
                          <a:spcPts val="0"/>
                        </a:spcBef>
                        <a:spcAft>
                          <a:spcPts val="0"/>
                        </a:spcAft>
                        <a:tabLst>
                          <a:tab pos="227013" algn="l"/>
                        </a:tabLst>
                      </a:pPr>
                      <a:r>
                        <a:rPr lang="en-US" sz="1400" b="0" u="none" strike="noStrike" dirty="0">
                          <a:effectLst/>
                          <a:latin typeface="Calibri" panose="020F0502020204030204" pitchFamily="34" charset="0"/>
                          <a:cs typeface="Calibri" panose="020F0502020204030204" pitchFamily="34" charset="0"/>
                        </a:rPr>
                        <a:t>	Medicaid enrollees 0-20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51% (CY2023)</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49% (CY2023)</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47% (FY2024)</a:t>
                      </a:r>
                    </a:p>
                  </a:txBody>
                  <a:tcPr marL="85129" marR="85129" marT="11823" marB="0" anchor="ctr">
                    <a:noFill/>
                  </a:tcPr>
                </a:tc>
                <a:extLst>
                  <a:ext uri="{0D108BD9-81ED-4DB2-BD59-A6C34878D82A}">
                    <a16:rowId xmlns:a16="http://schemas.microsoft.com/office/drawing/2014/main" val="2517091970"/>
                  </a:ext>
                </a:extLst>
              </a:tr>
              <a:tr h="276510">
                <a:tc>
                  <a:txBody>
                    <a:bodyPr/>
                    <a:lstStyle/>
                    <a:p>
                      <a:pPr marL="0" marR="0" algn="l" fontAlgn="t">
                        <a:lnSpc>
                          <a:spcPct val="100000"/>
                        </a:lnSpc>
                        <a:spcBef>
                          <a:spcPts val="0"/>
                        </a:spcBef>
                        <a:spcAft>
                          <a:spcPts val="0"/>
                        </a:spcAft>
                        <a:tabLst>
                          <a:tab pos="227013" algn="l"/>
                        </a:tabLst>
                      </a:pPr>
                      <a:r>
                        <a:rPr lang="en-US" sz="1400" b="0" i="0" u="none" strike="noStrike" dirty="0">
                          <a:effectLst/>
                          <a:latin typeface="Calibri" panose="020F0502020204030204" pitchFamily="34" charset="0"/>
                          <a:cs typeface="Calibri" panose="020F0502020204030204" pitchFamily="34" charset="0"/>
                        </a:rPr>
                        <a:t>	Medicaid enrollees 21+ years</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26% (CY2023)</a:t>
                      </a:r>
                    </a:p>
                  </a:txBody>
                  <a:tcPr marL="85129" marR="85129" marT="11823" marB="0" anchor="c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0" i="0" u="none" strike="noStrike" dirty="0">
                          <a:effectLst/>
                          <a:latin typeface="Calibri" panose="020F0502020204030204" pitchFamily="34" charset="0"/>
                          <a:cs typeface="Calibri" panose="020F0502020204030204" pitchFamily="34" charset="0"/>
                        </a:rPr>
                        <a:t>24% (CY2023)</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2564254686"/>
                  </a:ext>
                </a:extLst>
              </a:tr>
              <a:tr h="276510">
                <a:tc>
                  <a:txBody>
                    <a:bodyPr/>
                    <a:lstStyle/>
                    <a:p>
                      <a:pPr marL="0" marR="0" algn="l" fontAlgn="t">
                        <a:lnSpc>
                          <a:spcPct val="100000"/>
                        </a:lnSpc>
                        <a:spcBef>
                          <a:spcPts val="0"/>
                        </a:spcBef>
                        <a:spcAft>
                          <a:spcPts val="0"/>
                        </a:spcAft>
                        <a:tabLst>
                          <a:tab pos="227013" algn="l"/>
                        </a:tabLst>
                      </a:pPr>
                      <a:r>
                        <a:rPr lang="en-US" sz="1400" b="1" i="0" u="none" strike="noStrike" dirty="0">
                          <a:effectLst/>
                          <a:latin typeface="Calibri" panose="020F0502020204030204" pitchFamily="34" charset="0"/>
                          <a:cs typeface="Calibri" panose="020F0502020204030204" pitchFamily="34" charset="0"/>
                        </a:rPr>
                        <a:t>Used free community or public dental programs</a:t>
                      </a:r>
                    </a:p>
                  </a:txBody>
                  <a:tcPr marL="85129" marR="85129" marT="11823" marB="0" anchor="ctr">
                    <a:solidFill>
                      <a:schemeClr val="accent1">
                        <a:lumMod val="20000"/>
                        <a:lumOff val="80000"/>
                      </a:schemeClr>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FFEECA"/>
                    </a:solidFill>
                  </a:tcPr>
                </a:tc>
                <a:extLst>
                  <a:ext uri="{0D108BD9-81ED-4DB2-BD59-A6C34878D82A}">
                    <a16:rowId xmlns:a16="http://schemas.microsoft.com/office/drawing/2014/main" val="1923705338"/>
                  </a:ext>
                </a:extLst>
              </a:tr>
              <a:tr h="276510">
                <a:tc>
                  <a:txBody>
                    <a:bodyPr/>
                    <a:lstStyle/>
                    <a:p>
                      <a:pPr marL="0" marR="0" algn="l" fontAlgn="t">
                        <a:lnSpc>
                          <a:spcPct val="100000"/>
                        </a:lnSpc>
                        <a:spcBef>
                          <a:spcPts val="0"/>
                        </a:spcBef>
                        <a:spcAft>
                          <a:spcPts val="0"/>
                        </a:spcAft>
                        <a:tabLst>
                          <a:tab pos="227013" algn="l"/>
                        </a:tabLst>
                      </a:pPr>
                      <a:r>
                        <a:rPr lang="en-US" sz="1400" b="0" i="0" u="none" strike="noStrike" dirty="0">
                          <a:effectLst/>
                          <a:latin typeface="Calibri" panose="020F0502020204030204" pitchFamily="34" charset="0"/>
                          <a:cs typeface="Calibri" panose="020F0502020204030204" pitchFamily="34" charset="0"/>
                        </a:rPr>
                        <a:t>	Children 1-4 years</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17% (2023-2024)</a:t>
                      </a:r>
                    </a:p>
                  </a:txBody>
                  <a:tcPr marL="85129" marR="85129" marT="11823" marB="0" anchor="c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0" i="0" u="none" strike="noStrike" dirty="0">
                          <a:effectLst/>
                          <a:latin typeface="Calibri" panose="020F0502020204030204" pitchFamily="34" charset="0"/>
                          <a:cs typeface="Calibri" panose="020F0502020204030204" pitchFamily="34" charset="0"/>
                        </a:rPr>
                        <a:t>15%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2358521264"/>
                  </a:ext>
                </a:extLst>
              </a:tr>
              <a:tr h="276510">
                <a:tc>
                  <a:txBody>
                    <a:bodyPr/>
                    <a:lstStyle/>
                    <a:p>
                      <a:pPr marL="0" marR="0" algn="l" fontAlgn="t">
                        <a:lnSpc>
                          <a:spcPct val="100000"/>
                        </a:lnSpc>
                        <a:spcBef>
                          <a:spcPts val="0"/>
                        </a:spcBef>
                        <a:spcAft>
                          <a:spcPts val="0"/>
                        </a:spcAft>
                        <a:tabLst>
                          <a:tab pos="227013" algn="l"/>
                        </a:tabLst>
                      </a:pPr>
                      <a:r>
                        <a:rPr lang="en-US" sz="1400" b="0" i="0" u="none" strike="noStrike" dirty="0">
                          <a:effectLst/>
                          <a:latin typeface="Calibri" panose="020F0502020204030204" pitchFamily="34" charset="0"/>
                          <a:cs typeface="Calibri" panose="020F0502020204030204" pitchFamily="34" charset="0"/>
                        </a:rPr>
                        <a:t>	Children 5-11 years</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24% (2023-2024)</a:t>
                      </a:r>
                    </a:p>
                  </a:txBody>
                  <a:tcPr marL="85129" marR="85129" marT="11823" marB="0" anchor="c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0" i="0" u="none" strike="noStrike" dirty="0">
                          <a:effectLst/>
                          <a:latin typeface="Calibri" panose="020F0502020204030204" pitchFamily="34" charset="0"/>
                          <a:cs typeface="Calibri" panose="020F0502020204030204" pitchFamily="34" charset="0"/>
                        </a:rPr>
                        <a:t>19%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1508159288"/>
                  </a:ext>
                </a:extLst>
              </a:tr>
            </a:tbl>
          </a:graphicData>
        </a:graphic>
      </p:graphicFrame>
      <p:sp>
        <p:nvSpPr>
          <p:cNvPr id="2" name="Slide Number Placeholder 1">
            <a:extLst>
              <a:ext uri="{FF2B5EF4-FFF2-40B4-BE49-F238E27FC236}">
                <a16:creationId xmlns:a16="http://schemas.microsoft.com/office/drawing/2014/main" id="{26CC984E-1FCB-4F33-9403-8AF3EBC35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tint val="75000"/>
                </a:srgbClr>
              </a:solidFill>
              <a:effectLst/>
              <a:uLnTx/>
              <a:uFillTx/>
            </a:endParaRPr>
          </a:p>
        </p:txBody>
      </p:sp>
      <p:sp>
        <p:nvSpPr>
          <p:cNvPr id="5" name="TextBox 4">
            <a:extLst>
              <a:ext uri="{FF2B5EF4-FFF2-40B4-BE49-F238E27FC236}">
                <a16:creationId xmlns:a16="http://schemas.microsoft.com/office/drawing/2014/main" id="{9FD60C98-447B-4134-93F0-6FA2B198D786}"/>
              </a:ext>
            </a:extLst>
          </p:cNvPr>
          <p:cNvSpPr txBox="1"/>
          <p:nvPr/>
        </p:nvSpPr>
        <p:spPr>
          <a:xfrm>
            <a:off x="734364" y="6113925"/>
            <a:ext cx="8261364" cy="523220"/>
          </a:xfrm>
          <a:prstGeom prst="rect">
            <a:avLst/>
          </a:prstGeom>
          <a:noFill/>
        </p:spPr>
        <p:txBody>
          <a:bodyPr wrap="none" rtlCol="0">
            <a:spAutoFit/>
          </a:bodyPr>
          <a:lstStyle/>
          <a:p>
            <a:r>
              <a:rPr lang="en-US" sz="1400" dirty="0">
                <a:latin typeface="Calibri" panose="020F0502020204030204" pitchFamily="34" charset="0"/>
                <a:cs typeface="Calibri" panose="020F0502020204030204" pitchFamily="34" charset="0"/>
              </a:rPr>
              <a:t>* LA County and California data was obtained from the adolescent while US data was obtained from the parent</a:t>
            </a:r>
          </a:p>
          <a:p>
            <a:r>
              <a:rPr lang="en-US" sz="1400" dirty="0">
                <a:latin typeface="Calibri" panose="020F0502020204030204" pitchFamily="34" charset="0"/>
                <a:cs typeface="Calibri" panose="020F0502020204030204" pitchFamily="34" charset="0"/>
              </a:rPr>
              <a:t>^ US data is for children 1-5 years and children 6-11 years</a:t>
            </a:r>
          </a:p>
        </p:txBody>
      </p:sp>
    </p:spTree>
    <p:extLst>
      <p:ext uri="{BB962C8B-B14F-4D97-AF65-F5344CB8AC3E}">
        <p14:creationId xmlns:p14="http://schemas.microsoft.com/office/powerpoint/2010/main" val="808732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624769951"/>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Dental Visit in Past Year Among Children – Overall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normAutofit/>
          </a:bodyPr>
          <a:lstStyle/>
          <a:p>
            <a:r>
              <a:rPr lang="en-US" sz="2000" dirty="0"/>
              <a:t>The percentage of children with a dental visit in the past year is similar for LA County, California and the US</a:t>
            </a:r>
          </a:p>
          <a:p>
            <a:r>
              <a:rPr lang="en-US" sz="2000" dirty="0"/>
              <a:t>Most parents report that their child aged 5-11 years had a dental visit in the past year</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338554"/>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children with a dental visit in past year</a:t>
            </a:r>
          </a:p>
        </p:txBody>
      </p:sp>
      <p:sp>
        <p:nvSpPr>
          <p:cNvPr id="13" name="TextBox 12">
            <a:extLst>
              <a:ext uri="{FF2B5EF4-FFF2-40B4-BE49-F238E27FC236}">
                <a16:creationId xmlns:a16="http://schemas.microsoft.com/office/drawing/2014/main" id="{2CEFCF40-FE99-4FCE-BEAF-DCC5D3E51AF4}"/>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Sources: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National Survey of Children’s Health, 2023-2024,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4"/>
              </a:rPr>
              <a:t>https://www.childhealthdata.org/</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sked of all children 3-11 years of age and children under 3 years of age with teeth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4" name="TextBox 13">
            <a:extLst>
              <a:ext uri="{FF2B5EF4-FFF2-40B4-BE49-F238E27FC236}">
                <a16:creationId xmlns:a16="http://schemas.microsoft.com/office/drawing/2014/main" id="{5019303A-D1A6-4E92-9921-867FA6D3BE87}"/>
              </a:ext>
            </a:extLst>
          </p:cNvPr>
          <p:cNvSpPr txBox="1"/>
          <p:nvPr/>
        </p:nvSpPr>
        <p:spPr>
          <a:xfrm>
            <a:off x="582729" y="5877891"/>
            <a:ext cx="5404756" cy="246221"/>
          </a:xfrm>
          <a:prstGeom prst="rect">
            <a:avLst/>
          </a:prstGeom>
          <a:noFill/>
        </p:spPr>
        <p:txBody>
          <a:bodyPr wrap="square" rtlCol="0">
            <a:spAutoFit/>
          </a:bodyPr>
          <a:lstStyle/>
          <a:p>
            <a:pPr marL="57150" indent="-57150">
              <a:tabLst>
                <a:tab pos="57150" algn="l"/>
              </a:tabLst>
            </a:pPr>
            <a:r>
              <a:rPr lang="en-US" sz="1000" i="0" baseline="30000" dirty="0">
                <a:solidFill>
                  <a:srgbClr val="000000"/>
                </a:solidFill>
                <a:effectLst/>
                <a:latin typeface="Calibri" panose="020F0502020204030204" pitchFamily="34" charset="0"/>
                <a:cs typeface="Calibri" panose="020F0502020204030204" pitchFamily="34" charset="0"/>
              </a:rPr>
              <a:t>1	</a:t>
            </a:r>
            <a:r>
              <a:rPr lang="en-US" sz="1000" i="0" dirty="0">
                <a:solidFill>
                  <a:srgbClr val="000000"/>
                </a:solidFill>
                <a:effectLst/>
                <a:latin typeface="Calibri" panose="020F0502020204030204" pitchFamily="34" charset="0"/>
                <a:cs typeface="Calibri" panose="020F0502020204030204" pitchFamily="34" charset="0"/>
              </a:rPr>
              <a:t>US data is for children aged 1-5 and 6-11 years</a:t>
            </a:r>
          </a:p>
        </p:txBody>
      </p:sp>
      <p:sp>
        <p:nvSpPr>
          <p:cNvPr id="3" name="Slide Number Placeholder 2">
            <a:extLst>
              <a:ext uri="{FF2B5EF4-FFF2-40B4-BE49-F238E27FC236}">
                <a16:creationId xmlns:a16="http://schemas.microsoft.com/office/drawing/2014/main" id="{6E46614A-56AB-42C7-A590-CEA5545B8EB9}"/>
              </a:ext>
            </a:extLst>
          </p:cNvPr>
          <p:cNvSpPr>
            <a:spLocks noGrp="1"/>
          </p:cNvSpPr>
          <p:nvPr>
            <p:ph type="sldNum" sz="quarter" idx="12"/>
          </p:nvPr>
        </p:nvSpPr>
        <p:spPr/>
        <p:txBody>
          <a:bodyPr/>
          <a:lstStyle/>
          <a:p>
            <a:fld id="{B2DC25EE-239B-4C5F-AAD1-255A7D5F1EE2}" type="slidenum">
              <a:rPr lang="en-US" smtClean="0"/>
              <a:t>35</a:t>
            </a:fld>
            <a:endParaRPr lang="en-US" dirty="0"/>
          </a:p>
        </p:txBody>
      </p:sp>
      <p:sp>
        <p:nvSpPr>
          <p:cNvPr id="5" name="TextBox 4">
            <a:extLst>
              <a:ext uri="{FF2B5EF4-FFF2-40B4-BE49-F238E27FC236}">
                <a16:creationId xmlns:a16="http://schemas.microsoft.com/office/drawing/2014/main" id="{873E2E4A-C4B5-4A2F-A189-352DAD41E8C8}"/>
              </a:ext>
            </a:extLst>
          </p:cNvPr>
          <p:cNvSpPr txBox="1"/>
          <p:nvPr/>
        </p:nvSpPr>
        <p:spPr>
          <a:xfrm>
            <a:off x="5733889" y="5326552"/>
            <a:ext cx="253596" cy="256480"/>
          </a:xfrm>
          <a:prstGeom prst="rect">
            <a:avLst/>
          </a:prstGeom>
          <a:noFill/>
        </p:spPr>
        <p:txBody>
          <a:bodyPr wrap="none" rtlCol="0">
            <a:spAutoFit/>
          </a:bodyPr>
          <a:lstStyle/>
          <a:p>
            <a:r>
              <a:rPr lang="en-US" sz="1600" baseline="30000" dirty="0">
                <a:solidFill>
                  <a:schemeClr val="tx1">
                    <a:lumMod val="65000"/>
                    <a:lumOff val="35000"/>
                  </a:schemeClr>
                </a:solidFill>
                <a:latin typeface="Calibri" panose="020F0502020204030204" pitchFamily="34" charset="0"/>
                <a:cs typeface="Calibri" panose="020F0502020204030204" pitchFamily="34" charset="0"/>
              </a:rPr>
              <a:t>1</a:t>
            </a:r>
          </a:p>
        </p:txBody>
      </p:sp>
    </p:spTree>
    <p:extLst>
      <p:ext uri="{BB962C8B-B14F-4D97-AF65-F5344CB8AC3E}">
        <p14:creationId xmlns:p14="http://schemas.microsoft.com/office/powerpoint/2010/main" val="30317194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a:xfrm>
            <a:off x="0" y="249152"/>
            <a:ext cx="12192000" cy="730681"/>
          </a:xfrm>
        </p:spPr>
        <p:txBody>
          <a:bodyPr>
            <a:noAutofit/>
          </a:bodyPr>
          <a:lstStyle/>
          <a:p>
            <a:r>
              <a:rPr lang="en-US" sz="2800" dirty="0"/>
              <a:t>Dental Visit in Past Year Among Children – California</a:t>
            </a:r>
            <a:r>
              <a:rPr lang="en-US" sz="2800" baseline="30000" dirty="0"/>
              <a:t>1</a:t>
            </a:r>
            <a:r>
              <a:rPr lang="en-US" sz="2800" dirty="0"/>
              <a:t>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986065804"/>
              </p:ext>
            </p:extLst>
          </p:nvPr>
        </p:nvGraphicFramePr>
        <p:xfrm>
          <a:off x="582730" y="1001534"/>
          <a:ext cx="5485226" cy="560964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693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55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55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California</a:t>
            </a:r>
            <a:r>
              <a:rPr kumimoji="0" lang="en-US" sz="1550" b="1" i="0"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550" b="1" i="0"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t>
            </a:r>
            <a:r>
              <a:rPr lang="en-US" sz="1550" b="1" dirty="0">
                <a:solidFill>
                  <a:srgbClr val="000000">
                    <a:lumMod val="65000"/>
                    <a:lumOff val="35000"/>
                  </a:srgbClr>
                </a:solidFill>
                <a:latin typeface="Calibri" panose="020F0502020204030204" pitchFamily="34" charset="0"/>
                <a:cs typeface="Calibri" panose="020F0502020204030204" pitchFamily="34" charset="0"/>
              </a:rPr>
              <a:t>children</a:t>
            </a:r>
            <a:r>
              <a:rPr kumimoji="0" lang="en-US" sz="155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1-11 years with a dental visit by income, race/ethnicity, and language spoken at home, 2023-2024</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1" name="TextBox 20">
            <a:extLst>
              <a:ext uri="{FF2B5EF4-FFF2-40B4-BE49-F238E27FC236}">
                <a16:creationId xmlns:a16="http://schemas.microsoft.com/office/drawing/2014/main" id="{46B84B86-FACB-45FC-ADC6-622B4FD4D931}"/>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sked of all children 3-11 years of age and children under 3 years of age with teeth </a:t>
            </a: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2" name="Slide Number Placeholder 1">
            <a:extLst>
              <a:ext uri="{FF2B5EF4-FFF2-40B4-BE49-F238E27FC236}">
                <a16:creationId xmlns:a16="http://schemas.microsoft.com/office/drawing/2014/main" id="{DA36EAB3-EFA7-4512-9AE7-4599AC6DC743}"/>
              </a:ext>
            </a:extLst>
          </p:cNvPr>
          <p:cNvSpPr>
            <a:spLocks noGrp="1"/>
          </p:cNvSpPr>
          <p:nvPr>
            <p:ph type="sldNum" sz="quarter" idx="12"/>
          </p:nvPr>
        </p:nvSpPr>
        <p:spPr/>
        <p:txBody>
          <a:bodyPr/>
          <a:lstStyle/>
          <a:p>
            <a:fld id="{B2DC25EE-239B-4C5F-AAD1-255A7D5F1EE2}" type="slidenum">
              <a:rPr lang="en-US" smtClean="0"/>
              <a:t>36</a:t>
            </a:fld>
            <a:endParaRPr lang="en-US" dirty="0"/>
          </a:p>
        </p:txBody>
      </p:sp>
      <p:sp>
        <p:nvSpPr>
          <p:cNvPr id="22" name="TextBox 9">
            <a:extLst>
              <a:ext uri="{FF2B5EF4-FFF2-40B4-BE49-F238E27FC236}">
                <a16:creationId xmlns:a16="http://schemas.microsoft.com/office/drawing/2014/main" id="{DF924832-F382-4F31-AD4F-ED654CD44687}"/>
              </a:ext>
            </a:extLst>
          </p:cNvPr>
          <p:cNvSpPr txBox="1"/>
          <p:nvPr/>
        </p:nvSpPr>
        <p:spPr>
          <a:xfrm>
            <a:off x="6436580" y="6130103"/>
            <a:ext cx="527742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dirty="0">
                <a:effectLst/>
                <a:latin typeface="Calibri" panose="020F0502020204030204" pitchFamily="34" charset="0"/>
                <a:ea typeface="SimSun" panose="02010600030101010101" pitchFamily="2" charset="-122"/>
                <a:cs typeface="Calibri" panose="020F0502020204030204" pitchFamily="34" charset="0"/>
              </a:rPr>
              <a:t>Because of small sample sizes, LA County data is not available</a:t>
            </a:r>
          </a:p>
        </p:txBody>
      </p:sp>
      <p:pic>
        <p:nvPicPr>
          <p:cNvPr id="28" name="Graphic 27" descr="Smiling face outline with solid fill">
            <a:extLst>
              <a:ext uri="{FF2B5EF4-FFF2-40B4-BE49-F238E27FC236}">
                <a16:creationId xmlns:a16="http://schemas.microsoft.com/office/drawing/2014/main" id="{ACC1450F-FE5E-4D25-B515-5E8593B424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877" y="1182528"/>
            <a:ext cx="735700" cy="735700"/>
          </a:xfrm>
          <a:prstGeom prst="rect">
            <a:avLst/>
          </a:prstGeom>
        </p:spPr>
      </p:pic>
      <p:sp>
        <p:nvSpPr>
          <p:cNvPr id="29" name="Content Placeholder 2">
            <a:extLst>
              <a:ext uri="{FF2B5EF4-FFF2-40B4-BE49-F238E27FC236}">
                <a16:creationId xmlns:a16="http://schemas.microsoft.com/office/drawing/2014/main" id="{B40DBC07-5FB1-4860-AD56-558552F18459}"/>
              </a:ext>
            </a:extLst>
          </p:cNvPr>
          <p:cNvSpPr txBox="1">
            <a:spLocks/>
          </p:cNvSpPr>
          <p:nvPr/>
        </p:nvSpPr>
        <p:spPr>
          <a:xfrm>
            <a:off x="7377577" y="1182528"/>
            <a:ext cx="4224123" cy="1223149"/>
          </a:xfrm>
          <a:prstGeom prst="rect">
            <a:avLst/>
          </a:prstGeom>
          <a:ln w="12700">
            <a:noFill/>
          </a:ln>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800" dirty="0"/>
              <a:t>In California, the percentage of children with a dental visit in the past year does not vary by income, race/ethnicity, or language spoken at home</a:t>
            </a:r>
          </a:p>
        </p:txBody>
      </p:sp>
      <p:sp>
        <p:nvSpPr>
          <p:cNvPr id="30" name="TextBox 29">
            <a:extLst>
              <a:ext uri="{FF2B5EF4-FFF2-40B4-BE49-F238E27FC236}">
                <a16:creationId xmlns:a16="http://schemas.microsoft.com/office/drawing/2014/main" id="{87B7E044-C924-41A5-9CE2-C91B9B8EA84E}"/>
              </a:ext>
            </a:extLst>
          </p:cNvPr>
          <p:cNvSpPr txBox="1"/>
          <p:nvPr/>
        </p:nvSpPr>
        <p:spPr>
          <a:xfrm>
            <a:off x="582729" y="5877891"/>
            <a:ext cx="5404756" cy="246221"/>
          </a:xfrm>
          <a:prstGeom prst="rect">
            <a:avLst/>
          </a:prstGeom>
          <a:noFill/>
        </p:spPr>
        <p:txBody>
          <a:bodyPr wrap="square" rtlCol="0">
            <a:spAutoFit/>
          </a:bodyPr>
          <a:lstStyle/>
          <a:p>
            <a:pPr marL="57150" indent="-57150">
              <a:tabLst>
                <a:tab pos="57150" algn="l"/>
              </a:tabLst>
            </a:pPr>
            <a:r>
              <a:rPr lang="en-US" sz="1000" i="0" dirty="0">
                <a:solidFill>
                  <a:srgbClr val="000000"/>
                </a:solidFill>
                <a:effectLst/>
                <a:latin typeface="Calibri" panose="020F0502020204030204" pitchFamily="34" charset="0"/>
                <a:cs typeface="Calibri" panose="020F0502020204030204" pitchFamily="34" charset="0"/>
              </a:rPr>
              <a:t>FPL = Federal poverty level</a:t>
            </a:r>
          </a:p>
        </p:txBody>
      </p:sp>
    </p:spTree>
    <p:extLst>
      <p:ext uri="{BB962C8B-B14F-4D97-AF65-F5344CB8AC3E}">
        <p14:creationId xmlns:p14="http://schemas.microsoft.com/office/powerpoint/2010/main" val="16403697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Visit in Past Year Among Children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753988303"/>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The percentage of children with a dental visit in the past year has not changed significantly since 2013</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2013-2024,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sked of all children 3-11 years of age and children under 3 years of age with teeth</a:t>
            </a:r>
          </a:p>
          <a:p>
            <a:pPr marL="17145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a:t>
            </a: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County</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children with a</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dental visit in the past year by age and survey year</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141DC479-7A91-47AE-B88E-FCD29FE4EF62}"/>
              </a:ext>
            </a:extLst>
          </p:cNvPr>
          <p:cNvSpPr>
            <a:spLocks noGrp="1"/>
          </p:cNvSpPr>
          <p:nvPr>
            <p:ph type="sldNum" sz="quarter" idx="12"/>
          </p:nvPr>
        </p:nvSpPr>
        <p:spPr/>
        <p:txBody>
          <a:bodyPr/>
          <a:lstStyle/>
          <a:p>
            <a:fld id="{B2DC25EE-239B-4C5F-AAD1-255A7D5F1EE2}" type="slidenum">
              <a:rPr lang="en-US" smtClean="0"/>
              <a:t>37</a:t>
            </a:fld>
            <a:endParaRPr lang="en-US" dirty="0"/>
          </a:p>
        </p:txBody>
      </p:sp>
    </p:spTree>
    <p:extLst>
      <p:ext uri="{BB962C8B-B14F-4D97-AF65-F5344CB8AC3E}">
        <p14:creationId xmlns:p14="http://schemas.microsoft.com/office/powerpoint/2010/main" val="4221733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32000"/>
          </a:schemeClr>
        </a:solidFill>
        <a:effectLst/>
      </p:bgPr>
    </p:bg>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560845345"/>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fontScale="90000"/>
          </a:bodyPr>
          <a:lstStyle/>
          <a:p>
            <a:r>
              <a:rPr lang="en-US" sz="2800" dirty="0"/>
              <a:t>Dental Visit in Past Year Among Adolescents – Overall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normAutofit/>
          </a:bodyPr>
          <a:lstStyle/>
          <a:p>
            <a:r>
              <a:rPr lang="en-US" sz="2000" dirty="0"/>
              <a:t>Almost all adolescents in LA County</a:t>
            </a:r>
            <a:r>
              <a:rPr lang="en-US" dirty="0"/>
              <a:t> and </a:t>
            </a:r>
            <a:r>
              <a:rPr lang="en-US" sz="2000" dirty="0"/>
              <a:t>California report a dental visit in the last year</a:t>
            </a:r>
          </a:p>
          <a:p>
            <a:pPr lvl="1"/>
            <a:r>
              <a:rPr lang="en-US" sz="1600" b="1" dirty="0"/>
              <a:t>IMPORTANT NOTE: </a:t>
            </a:r>
            <a:r>
              <a:rPr lang="en-US" sz="1600" dirty="0"/>
              <a:t>US data is from the National Survey of Children’s Health which asks </a:t>
            </a:r>
            <a:r>
              <a:rPr lang="en-US" sz="1600" b="1" i="1" dirty="0"/>
              <a:t>parents</a:t>
            </a:r>
            <a:r>
              <a:rPr lang="en-US" sz="1600" dirty="0"/>
              <a:t> about last dental visit. LA County and California data is from the California Health Interview Survey which asks the </a:t>
            </a:r>
            <a:r>
              <a:rPr lang="en-US" sz="1600" b="1" i="1" dirty="0"/>
              <a:t>adolescent</a:t>
            </a:r>
            <a:r>
              <a:rPr lang="en-US" sz="1600" dirty="0"/>
              <a:t> about time since last dental visit.</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adolescents aged 12-17 years with a</a:t>
            </a:r>
          </a:p>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dental visit in the past year, 2023-2024</a:t>
            </a:r>
          </a:p>
        </p:txBody>
      </p:sp>
      <p:sp>
        <p:nvSpPr>
          <p:cNvPr id="13" name="TextBox 12">
            <a:extLst>
              <a:ext uri="{FF2B5EF4-FFF2-40B4-BE49-F238E27FC236}">
                <a16:creationId xmlns:a16="http://schemas.microsoft.com/office/drawing/2014/main" id="{2CEFCF40-FE99-4FCE-BEAF-DCC5D3E51AF4}"/>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Sources: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National Survey of Children’s Health, 2023-2024,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4"/>
              </a:rPr>
              <a:t>https://www.childhealthdata.org/</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sked of all adolescents 12-17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4" name="TextBox 13">
            <a:extLst>
              <a:ext uri="{FF2B5EF4-FFF2-40B4-BE49-F238E27FC236}">
                <a16:creationId xmlns:a16="http://schemas.microsoft.com/office/drawing/2014/main" id="{5019303A-D1A6-4E92-9921-867FA6D3BE87}"/>
              </a:ext>
            </a:extLst>
          </p:cNvPr>
          <p:cNvSpPr txBox="1"/>
          <p:nvPr/>
        </p:nvSpPr>
        <p:spPr>
          <a:xfrm>
            <a:off x="582729" y="5877891"/>
            <a:ext cx="5404756" cy="246221"/>
          </a:xfrm>
          <a:prstGeom prst="rect">
            <a:avLst/>
          </a:prstGeom>
          <a:noFill/>
        </p:spPr>
        <p:txBody>
          <a:bodyPr wrap="square" rtlCol="0">
            <a:spAutoFit/>
          </a:bodyPr>
          <a:lstStyle/>
          <a:p>
            <a:pPr marL="57150" indent="-57150">
              <a:tabLst>
                <a:tab pos="57150" algn="l"/>
              </a:tabLst>
            </a:pPr>
            <a:r>
              <a:rPr lang="en-US" sz="1000" i="0" baseline="30000" dirty="0">
                <a:solidFill>
                  <a:srgbClr val="000000"/>
                </a:solidFill>
                <a:effectLst/>
                <a:latin typeface="Calibri" panose="020F0502020204030204" pitchFamily="34" charset="0"/>
                <a:cs typeface="Calibri" panose="020F0502020204030204" pitchFamily="34" charset="0"/>
              </a:rPr>
              <a:t>1	</a:t>
            </a:r>
            <a:r>
              <a:rPr lang="en-US" sz="1000" i="0" dirty="0">
                <a:solidFill>
                  <a:srgbClr val="000000"/>
                </a:solidFill>
                <a:effectLst/>
                <a:latin typeface="Calibri" panose="020F0502020204030204" pitchFamily="34" charset="0"/>
                <a:cs typeface="Calibri" panose="020F0502020204030204" pitchFamily="34" charset="0"/>
              </a:rPr>
              <a:t>US data was obtained from a parent questionnaire while LAC and CA surveyed adolescents</a:t>
            </a:r>
          </a:p>
        </p:txBody>
      </p:sp>
      <p:sp>
        <p:nvSpPr>
          <p:cNvPr id="3" name="Slide Number Placeholder 2">
            <a:extLst>
              <a:ext uri="{FF2B5EF4-FFF2-40B4-BE49-F238E27FC236}">
                <a16:creationId xmlns:a16="http://schemas.microsoft.com/office/drawing/2014/main" id="{6E46614A-56AB-42C7-A590-CEA5545B8EB9}"/>
              </a:ext>
            </a:extLst>
          </p:cNvPr>
          <p:cNvSpPr>
            <a:spLocks noGrp="1"/>
          </p:cNvSpPr>
          <p:nvPr>
            <p:ph type="sldNum" sz="quarter" idx="12"/>
          </p:nvPr>
        </p:nvSpPr>
        <p:spPr/>
        <p:txBody>
          <a:bodyPr/>
          <a:lstStyle/>
          <a:p>
            <a:fld id="{B2DC25EE-239B-4C5F-AAD1-255A7D5F1EE2}" type="slidenum">
              <a:rPr lang="en-US" smtClean="0"/>
              <a:t>38</a:t>
            </a:fld>
            <a:endParaRPr lang="en-US" dirty="0"/>
          </a:p>
        </p:txBody>
      </p:sp>
      <p:sp>
        <p:nvSpPr>
          <p:cNvPr id="5" name="TextBox 4">
            <a:extLst>
              <a:ext uri="{FF2B5EF4-FFF2-40B4-BE49-F238E27FC236}">
                <a16:creationId xmlns:a16="http://schemas.microsoft.com/office/drawing/2014/main" id="{873E2E4A-C4B5-4A2F-A189-352DAD41E8C8}"/>
              </a:ext>
            </a:extLst>
          </p:cNvPr>
          <p:cNvSpPr txBox="1"/>
          <p:nvPr/>
        </p:nvSpPr>
        <p:spPr>
          <a:xfrm>
            <a:off x="5377508" y="5343205"/>
            <a:ext cx="253596" cy="256480"/>
          </a:xfrm>
          <a:prstGeom prst="rect">
            <a:avLst/>
          </a:prstGeom>
          <a:noFill/>
        </p:spPr>
        <p:txBody>
          <a:bodyPr wrap="none" rtlCol="0">
            <a:spAutoFit/>
          </a:bodyPr>
          <a:lstStyle/>
          <a:p>
            <a:r>
              <a:rPr lang="en-US" sz="1600" baseline="30000" dirty="0">
                <a:solidFill>
                  <a:schemeClr val="tx1">
                    <a:lumMod val="65000"/>
                    <a:lumOff val="35000"/>
                  </a:schemeClr>
                </a:solidFill>
                <a:latin typeface="Calibri" panose="020F0502020204030204" pitchFamily="34" charset="0"/>
                <a:cs typeface="Calibri" panose="020F0502020204030204" pitchFamily="34" charset="0"/>
              </a:rPr>
              <a:t>1</a:t>
            </a:r>
          </a:p>
        </p:txBody>
      </p:sp>
    </p:spTree>
    <p:extLst>
      <p:ext uri="{BB962C8B-B14F-4D97-AF65-F5344CB8AC3E}">
        <p14:creationId xmlns:p14="http://schemas.microsoft.com/office/powerpoint/2010/main" val="18123571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32000"/>
          </a:schemeClr>
        </a:solidFill>
        <a:effectLst/>
      </p:bgPr>
    </p:bg>
    <p:spTree>
      <p:nvGrpSpPr>
        <p:cNvPr id="1" name="">
          <a:extLst>
            <a:ext uri="{FF2B5EF4-FFF2-40B4-BE49-F238E27FC236}">
              <a16:creationId xmlns:a16="http://schemas.microsoft.com/office/drawing/2014/main" id="{2065CCC6-B9C6-1915-9405-A2E912FEB8C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BFD1757-855E-BF9B-9411-07D11F86C2E6}"/>
              </a:ext>
            </a:extLst>
          </p:cNvPr>
          <p:cNvSpPr>
            <a:spLocks noGrp="1"/>
          </p:cNvSpPr>
          <p:nvPr>
            <p:ph type="title"/>
          </p:nvPr>
        </p:nvSpPr>
        <p:spPr>
          <a:xfrm>
            <a:off x="0" y="249152"/>
            <a:ext cx="12192000" cy="730681"/>
          </a:xfrm>
        </p:spPr>
        <p:txBody>
          <a:bodyPr>
            <a:noAutofit/>
          </a:bodyPr>
          <a:lstStyle/>
          <a:p>
            <a:r>
              <a:rPr lang="en-US" sz="2800" dirty="0"/>
              <a:t>Dental Visit in Past Year Among Adolescents – California</a:t>
            </a:r>
            <a:r>
              <a:rPr lang="en-US" sz="2800" baseline="30000" dirty="0"/>
              <a:t>1</a:t>
            </a:r>
            <a:r>
              <a:rPr lang="en-US" sz="2800" dirty="0"/>
              <a:t> Disparities</a:t>
            </a:r>
          </a:p>
        </p:txBody>
      </p:sp>
      <p:graphicFrame>
        <p:nvGraphicFramePr>
          <p:cNvPr id="11" name="Content Placeholder 10">
            <a:extLst>
              <a:ext uri="{FF2B5EF4-FFF2-40B4-BE49-F238E27FC236}">
                <a16:creationId xmlns:a16="http://schemas.microsoft.com/office/drawing/2014/main" id="{DCF0F042-DA32-AEA6-7E8F-48E8E6D63AE4}"/>
              </a:ext>
            </a:extLst>
          </p:cNvPr>
          <p:cNvGraphicFramePr>
            <a:graphicFrameLocks noGrp="1"/>
          </p:cNvGraphicFramePr>
          <p:nvPr>
            <p:ph sz="half" idx="1"/>
            <p:extLst>
              <p:ext uri="{D42A27DB-BD31-4B8C-83A1-F6EECF244321}">
                <p14:modId xmlns:p14="http://schemas.microsoft.com/office/powerpoint/2010/main" val="3906122210"/>
              </p:ext>
            </p:extLst>
          </p:nvPr>
        </p:nvGraphicFramePr>
        <p:xfrm>
          <a:off x="582730" y="1001534"/>
          <a:ext cx="5485226" cy="560964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BB01FD02-8023-7575-6D55-4BCB5B538960}"/>
              </a:ext>
            </a:extLst>
          </p:cNvPr>
          <p:cNvSpPr txBox="1"/>
          <p:nvPr/>
        </p:nvSpPr>
        <p:spPr>
          <a:xfrm>
            <a:off x="517525" y="1311385"/>
            <a:ext cx="5535614" cy="80791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55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55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California</a:t>
            </a:r>
            <a:r>
              <a:rPr kumimoji="0" lang="en-US" sz="1550" b="1" i="0"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550" b="1" i="0"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t>
            </a:r>
            <a:r>
              <a:rPr lang="en-US" sz="1550" b="1" dirty="0">
                <a:solidFill>
                  <a:srgbClr val="000000">
                    <a:lumMod val="65000"/>
                    <a:lumOff val="35000"/>
                  </a:srgbClr>
                </a:solidFill>
                <a:latin typeface="Calibri" panose="020F0502020204030204" pitchFamily="34" charset="0"/>
                <a:cs typeface="Calibri" panose="020F0502020204030204" pitchFamily="34" charset="0"/>
              </a:rPr>
              <a:t>adolescents</a:t>
            </a:r>
            <a:r>
              <a:rPr kumimoji="0" lang="en-US" sz="155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12-17 years with a dental visit by income, race/ethnicity, and language spoken at home, 2023-2024</a:t>
            </a:r>
          </a:p>
        </p:txBody>
      </p:sp>
      <p:sp>
        <p:nvSpPr>
          <p:cNvPr id="9" name="Rectangle 8">
            <a:extLst>
              <a:ext uri="{FF2B5EF4-FFF2-40B4-BE49-F238E27FC236}">
                <a16:creationId xmlns:a16="http://schemas.microsoft.com/office/drawing/2014/main" id="{96386212-FD5A-85D0-39C9-9BA97E298807}"/>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1" name="TextBox 20">
            <a:extLst>
              <a:ext uri="{FF2B5EF4-FFF2-40B4-BE49-F238E27FC236}">
                <a16:creationId xmlns:a16="http://schemas.microsoft.com/office/drawing/2014/main" id="{0E37DC67-C6EF-7CC2-88C5-B4165ECBF428}"/>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CHIS question: asked of all adolescents 12-17 years</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2" name="Slide Number Placeholder 1">
            <a:extLst>
              <a:ext uri="{FF2B5EF4-FFF2-40B4-BE49-F238E27FC236}">
                <a16:creationId xmlns:a16="http://schemas.microsoft.com/office/drawing/2014/main" id="{552E215D-FFB5-D8B2-71F0-387FA97F611B}"/>
              </a:ext>
            </a:extLst>
          </p:cNvPr>
          <p:cNvSpPr>
            <a:spLocks noGrp="1"/>
          </p:cNvSpPr>
          <p:nvPr>
            <p:ph type="sldNum" sz="quarter" idx="12"/>
          </p:nvPr>
        </p:nvSpPr>
        <p:spPr/>
        <p:txBody>
          <a:bodyPr/>
          <a:lstStyle/>
          <a:p>
            <a:fld id="{B2DC25EE-239B-4C5F-AAD1-255A7D5F1EE2}" type="slidenum">
              <a:rPr lang="en-US" smtClean="0"/>
              <a:t>39</a:t>
            </a:fld>
            <a:endParaRPr lang="en-US" dirty="0"/>
          </a:p>
        </p:txBody>
      </p:sp>
      <p:sp>
        <p:nvSpPr>
          <p:cNvPr id="22" name="TextBox 9">
            <a:extLst>
              <a:ext uri="{FF2B5EF4-FFF2-40B4-BE49-F238E27FC236}">
                <a16:creationId xmlns:a16="http://schemas.microsoft.com/office/drawing/2014/main" id="{1928913E-5FA5-1A27-2BA6-93E322FEC2EA}"/>
              </a:ext>
            </a:extLst>
          </p:cNvPr>
          <p:cNvSpPr txBox="1"/>
          <p:nvPr/>
        </p:nvSpPr>
        <p:spPr>
          <a:xfrm>
            <a:off x="6436580" y="6130103"/>
            <a:ext cx="527742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dirty="0">
                <a:effectLst/>
                <a:latin typeface="Calibri" panose="020F0502020204030204" pitchFamily="34" charset="0"/>
                <a:ea typeface="SimSun" panose="02010600030101010101" pitchFamily="2" charset="-122"/>
                <a:cs typeface="Calibri" panose="020F0502020204030204" pitchFamily="34" charset="0"/>
              </a:rPr>
              <a:t>Because of small sample sizes, LA County data is not available</a:t>
            </a:r>
          </a:p>
        </p:txBody>
      </p:sp>
      <p:pic>
        <p:nvPicPr>
          <p:cNvPr id="28" name="Graphic 27" descr="Smiling face outline with solid fill">
            <a:extLst>
              <a:ext uri="{FF2B5EF4-FFF2-40B4-BE49-F238E27FC236}">
                <a16:creationId xmlns:a16="http://schemas.microsoft.com/office/drawing/2014/main" id="{DEA8D0D0-0F7F-3E21-7C01-EC302139EA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877" y="1182528"/>
            <a:ext cx="735700" cy="735700"/>
          </a:xfrm>
          <a:prstGeom prst="rect">
            <a:avLst/>
          </a:prstGeom>
        </p:spPr>
      </p:pic>
      <p:sp>
        <p:nvSpPr>
          <p:cNvPr id="29" name="Content Placeholder 2">
            <a:extLst>
              <a:ext uri="{FF2B5EF4-FFF2-40B4-BE49-F238E27FC236}">
                <a16:creationId xmlns:a16="http://schemas.microsoft.com/office/drawing/2014/main" id="{65FBB5B5-296E-3963-E536-D26B9D60AE90}"/>
              </a:ext>
            </a:extLst>
          </p:cNvPr>
          <p:cNvSpPr txBox="1">
            <a:spLocks/>
          </p:cNvSpPr>
          <p:nvPr/>
        </p:nvSpPr>
        <p:spPr>
          <a:xfrm>
            <a:off x="7377577" y="1182528"/>
            <a:ext cx="4224123" cy="1223149"/>
          </a:xfrm>
          <a:prstGeom prst="rect">
            <a:avLst/>
          </a:prstGeom>
          <a:ln w="12700">
            <a:noFill/>
          </a:ln>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800" dirty="0"/>
              <a:t>In California, the percentage of adolescents with a dental visit in the past year does not vary by income, race/ethnicity, or language spoken at home</a:t>
            </a:r>
          </a:p>
        </p:txBody>
      </p:sp>
      <p:sp>
        <p:nvSpPr>
          <p:cNvPr id="30" name="TextBox 29">
            <a:extLst>
              <a:ext uri="{FF2B5EF4-FFF2-40B4-BE49-F238E27FC236}">
                <a16:creationId xmlns:a16="http://schemas.microsoft.com/office/drawing/2014/main" id="{E4240001-EB48-920D-2344-6A12D16C4098}"/>
              </a:ext>
            </a:extLst>
          </p:cNvPr>
          <p:cNvSpPr txBox="1"/>
          <p:nvPr/>
        </p:nvSpPr>
        <p:spPr>
          <a:xfrm>
            <a:off x="582729" y="5877891"/>
            <a:ext cx="5404756" cy="246221"/>
          </a:xfrm>
          <a:prstGeom prst="rect">
            <a:avLst/>
          </a:prstGeom>
          <a:noFill/>
        </p:spPr>
        <p:txBody>
          <a:bodyPr wrap="square" rtlCol="0">
            <a:spAutoFit/>
          </a:bodyPr>
          <a:lstStyle/>
          <a:p>
            <a:pPr marL="57150" indent="-57150">
              <a:tabLst>
                <a:tab pos="57150" algn="l"/>
              </a:tabLst>
            </a:pPr>
            <a:r>
              <a:rPr lang="en-US" sz="1000" i="0" dirty="0">
                <a:solidFill>
                  <a:srgbClr val="000000"/>
                </a:solidFill>
                <a:effectLst/>
                <a:latin typeface="Calibri" panose="020F0502020204030204" pitchFamily="34" charset="0"/>
                <a:cs typeface="Calibri" panose="020F0502020204030204" pitchFamily="34" charset="0"/>
              </a:rPr>
              <a:t>FPL = Federal poverty level</a:t>
            </a:r>
          </a:p>
        </p:txBody>
      </p:sp>
    </p:spTree>
    <p:extLst>
      <p:ext uri="{BB962C8B-B14F-4D97-AF65-F5344CB8AC3E}">
        <p14:creationId xmlns:p14="http://schemas.microsoft.com/office/powerpoint/2010/main" val="1655811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3CD38-ED8F-4E8D-A7AF-6B0728181A9F}"/>
              </a:ext>
            </a:extLst>
          </p:cNvPr>
          <p:cNvSpPr>
            <a:spLocks noGrp="1"/>
          </p:cNvSpPr>
          <p:nvPr>
            <p:ph type="title"/>
          </p:nvPr>
        </p:nvSpPr>
        <p:spPr>
          <a:xfrm>
            <a:off x="564200" y="119991"/>
            <a:ext cx="11155680" cy="797416"/>
          </a:xfrm>
        </p:spPr>
        <p:txBody>
          <a:bodyPr/>
          <a:lstStyle/>
          <a:p>
            <a:r>
              <a:rPr lang="en-US" dirty="0"/>
              <a:t>Table of Contents (Continued)</a:t>
            </a:r>
          </a:p>
        </p:txBody>
      </p:sp>
      <p:graphicFrame>
        <p:nvGraphicFramePr>
          <p:cNvPr id="4" name="Table 4">
            <a:extLst>
              <a:ext uri="{FF2B5EF4-FFF2-40B4-BE49-F238E27FC236}">
                <a16:creationId xmlns:a16="http://schemas.microsoft.com/office/drawing/2014/main" id="{90F246C4-0D05-473B-BAC9-D52B70C0F3B7}"/>
              </a:ext>
            </a:extLst>
          </p:cNvPr>
          <p:cNvGraphicFramePr>
            <a:graphicFrameLocks noGrp="1"/>
          </p:cNvGraphicFramePr>
          <p:nvPr>
            <p:ph idx="1"/>
            <p:extLst>
              <p:ext uri="{D42A27DB-BD31-4B8C-83A1-F6EECF244321}">
                <p14:modId xmlns:p14="http://schemas.microsoft.com/office/powerpoint/2010/main" val="1737361541"/>
              </p:ext>
            </p:extLst>
          </p:nvPr>
        </p:nvGraphicFramePr>
        <p:xfrm>
          <a:off x="564520" y="854829"/>
          <a:ext cx="11155360" cy="2849880"/>
        </p:xfrm>
        <a:graphic>
          <a:graphicData uri="http://schemas.openxmlformats.org/drawingml/2006/table">
            <a:tbl>
              <a:tblPr firstRow="1" bandRow="1">
                <a:tableStyleId>{0E3FDE45-AF77-4B5C-9715-49D594BDF05E}</a:tableStyleId>
              </a:tblPr>
              <a:tblGrid>
                <a:gridCol w="2510328">
                  <a:extLst>
                    <a:ext uri="{9D8B030D-6E8A-4147-A177-3AD203B41FA5}">
                      <a16:colId xmlns:a16="http://schemas.microsoft.com/office/drawing/2014/main" val="2755750254"/>
                    </a:ext>
                  </a:extLst>
                </a:gridCol>
                <a:gridCol w="3720148">
                  <a:extLst>
                    <a:ext uri="{9D8B030D-6E8A-4147-A177-3AD203B41FA5}">
                      <a16:colId xmlns:a16="http://schemas.microsoft.com/office/drawing/2014/main" val="3248584951"/>
                    </a:ext>
                  </a:extLst>
                </a:gridCol>
                <a:gridCol w="1283951">
                  <a:extLst>
                    <a:ext uri="{9D8B030D-6E8A-4147-A177-3AD203B41FA5}">
                      <a16:colId xmlns:a16="http://schemas.microsoft.com/office/drawing/2014/main" val="3891179497"/>
                    </a:ext>
                  </a:extLst>
                </a:gridCol>
                <a:gridCol w="3640933">
                  <a:extLst>
                    <a:ext uri="{9D8B030D-6E8A-4147-A177-3AD203B41FA5}">
                      <a16:colId xmlns:a16="http://schemas.microsoft.com/office/drawing/2014/main" val="1551680987"/>
                    </a:ext>
                  </a:extLst>
                </a:gridCol>
              </a:tblGrid>
              <a:tr h="0">
                <a:tc>
                  <a:txBody>
                    <a:bodyPr/>
                    <a:lstStyle/>
                    <a:p>
                      <a:pPr algn="ctr"/>
                      <a:r>
                        <a:rPr lang="en-US" sz="1100" dirty="0">
                          <a:latin typeface="Calibri" panose="020F0502020204030204" pitchFamily="34" charset="0"/>
                          <a:cs typeface="Calibri" panose="020F0502020204030204" pitchFamily="34" charset="0"/>
                        </a:rPr>
                        <a:t>Population</a:t>
                      </a:r>
                    </a:p>
                  </a:txBody>
                  <a:tcPr/>
                </a:tc>
                <a:tc>
                  <a:txBody>
                    <a:bodyPr/>
                    <a:lstStyle/>
                    <a:p>
                      <a:pPr algn="ctr"/>
                      <a:r>
                        <a:rPr lang="en-US" sz="1100" dirty="0">
                          <a:latin typeface="Calibri" panose="020F0502020204030204" pitchFamily="34" charset="0"/>
                          <a:cs typeface="Calibri" panose="020F0502020204030204" pitchFamily="34" charset="0"/>
                        </a:rPr>
                        <a:t>Indicator</a:t>
                      </a:r>
                    </a:p>
                  </a:txBody>
                  <a:tcPr/>
                </a:tc>
                <a:tc>
                  <a:txBody>
                    <a:bodyPr/>
                    <a:lstStyle/>
                    <a:p>
                      <a:pPr algn="ctr"/>
                      <a:r>
                        <a:rPr lang="en-US" sz="1100" dirty="0">
                          <a:latin typeface="Calibri" panose="020F0502020204030204" pitchFamily="34" charset="0"/>
                          <a:cs typeface="Calibri" panose="020F0502020204030204" pitchFamily="34" charset="0"/>
                        </a:rPr>
                        <a:t>Slide Number</a:t>
                      </a:r>
                    </a:p>
                  </a:txBody>
                  <a:tcPr/>
                </a:tc>
                <a:tc>
                  <a:txBody>
                    <a:bodyPr/>
                    <a:lstStyle/>
                    <a:p>
                      <a:pPr algn="ctr"/>
                      <a:r>
                        <a:rPr lang="en-US" sz="1100" dirty="0">
                          <a:latin typeface="Calibri" panose="020F0502020204030204" pitchFamily="34" charset="0"/>
                          <a:cs typeface="Calibri" panose="020F0502020204030204" pitchFamily="34" charset="0"/>
                        </a:rPr>
                        <a:t>Click to go to Slide</a:t>
                      </a:r>
                    </a:p>
                  </a:txBody>
                  <a:tcPr/>
                </a:tc>
                <a:extLst>
                  <a:ext uri="{0D108BD9-81ED-4DB2-BD59-A6C34878D82A}">
                    <a16:rowId xmlns:a16="http://schemas.microsoft.com/office/drawing/2014/main" val="212247928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Children 1-11 years</a:t>
                      </a:r>
                    </a:p>
                  </a:txBody>
                  <a:tcPr/>
                </a:tc>
                <a:tc>
                  <a:txBody>
                    <a:bodyPr/>
                    <a:lstStyle/>
                    <a:p>
                      <a:r>
                        <a:rPr lang="en-US" sz="1100" dirty="0">
                          <a:latin typeface="Calibri" panose="020F0502020204030204" pitchFamily="34" charset="0"/>
                          <a:cs typeface="Calibri" panose="020F0502020204030204" pitchFamily="34" charset="0"/>
                        </a:rPr>
                        <a:t>Dental insurance coverage</a:t>
                      </a:r>
                    </a:p>
                  </a:txBody>
                  <a:tcPr/>
                </a:tc>
                <a:tc>
                  <a:txBody>
                    <a:bodyPr/>
                    <a:lstStyle/>
                    <a:p>
                      <a:pPr algn="ctr"/>
                      <a:r>
                        <a:rPr lang="en-US" sz="1100" dirty="0">
                          <a:latin typeface="Calibri" panose="020F0502020204030204" pitchFamily="34" charset="0"/>
                          <a:cs typeface="Calibri" panose="020F0502020204030204" pitchFamily="34" charset="0"/>
                        </a:rPr>
                        <a:t>66</a:t>
                      </a:r>
                    </a:p>
                  </a:txBody>
                  <a:tcPr/>
                </a:tc>
                <a:tc>
                  <a:txBody>
                    <a:bodyPr/>
                    <a:lstStyle/>
                    <a:p>
                      <a:pPr algn="ctr"/>
                      <a:r>
                        <a:rPr lang="en-US" sz="1100" dirty="0">
                          <a:latin typeface="Calibri" panose="020F0502020204030204" pitchFamily="34" charset="0"/>
                          <a:cs typeface="Calibri" panose="020F0502020204030204" pitchFamily="34" charset="0"/>
                          <a:hlinkClick r:id="rId2" action="ppaction://hlinksldjump"/>
                        </a:rPr>
                        <a:t>Dental Insurance Among Children 1-11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7189292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Adults 18+ years</a:t>
                      </a:r>
                    </a:p>
                  </a:txBody>
                  <a:tcPr/>
                </a:tc>
                <a:tc>
                  <a:txBody>
                    <a:bodyPr/>
                    <a:lstStyle/>
                    <a:p>
                      <a:r>
                        <a:rPr lang="en-US" sz="1100" dirty="0">
                          <a:latin typeface="Calibri" panose="020F0502020204030204" pitchFamily="34" charset="0"/>
                          <a:cs typeface="Calibri" panose="020F0502020204030204" pitchFamily="34" charset="0"/>
                        </a:rPr>
                        <a:t>Dental insurance coverage</a:t>
                      </a:r>
                    </a:p>
                  </a:txBody>
                  <a:tcPr/>
                </a:tc>
                <a:tc>
                  <a:txBody>
                    <a:bodyPr/>
                    <a:lstStyle/>
                    <a:p>
                      <a:pPr algn="ctr"/>
                      <a:r>
                        <a:rPr lang="en-US" sz="1100" dirty="0">
                          <a:latin typeface="Calibri" panose="020F0502020204030204" pitchFamily="34" charset="0"/>
                          <a:cs typeface="Calibri" panose="020F0502020204030204" pitchFamily="34" charset="0"/>
                        </a:rPr>
                        <a:t>68</a:t>
                      </a:r>
                    </a:p>
                  </a:txBody>
                  <a:tcPr/>
                </a:tc>
                <a:tc>
                  <a:txBody>
                    <a:bodyPr/>
                    <a:lstStyle/>
                    <a:p>
                      <a:pPr algn="ctr"/>
                      <a:r>
                        <a:rPr lang="en-US" sz="1100" dirty="0">
                          <a:latin typeface="Calibri" panose="020F0502020204030204" pitchFamily="34" charset="0"/>
                          <a:cs typeface="Calibri" panose="020F0502020204030204" pitchFamily="34" charset="0"/>
                          <a:hlinkClick r:id="rId3" action="ppaction://hlinksldjump"/>
                        </a:rPr>
                        <a:t>Dental Insurance Among Adults 18+ Years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8146360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Medicaid (Medi-Cal) enrollees</a:t>
                      </a:r>
                    </a:p>
                  </a:txBody>
                  <a:tcPr/>
                </a:tc>
                <a:tc>
                  <a:txBody>
                    <a:bodyPr/>
                    <a:lstStyle/>
                    <a:p>
                      <a:r>
                        <a:rPr lang="en-US" sz="1100" dirty="0">
                          <a:latin typeface="Calibri" panose="020F0502020204030204" pitchFamily="34" charset="0"/>
                          <a:cs typeface="Calibri" panose="020F0502020204030204" pitchFamily="34" charset="0"/>
                        </a:rPr>
                        <a:t>Preventive dental service in last year</a:t>
                      </a:r>
                    </a:p>
                  </a:txBody>
                  <a:tcPr/>
                </a:tc>
                <a:tc>
                  <a:txBody>
                    <a:bodyPr/>
                    <a:lstStyle/>
                    <a:p>
                      <a:pPr algn="ctr"/>
                      <a:r>
                        <a:rPr lang="en-US" sz="1100" dirty="0">
                          <a:latin typeface="Calibri" panose="020F0502020204030204" pitchFamily="34" charset="0"/>
                          <a:cs typeface="Calibri" panose="020F0502020204030204" pitchFamily="34" charset="0"/>
                        </a:rPr>
                        <a:t>73</a:t>
                      </a:r>
                    </a:p>
                  </a:txBody>
                  <a:tcPr/>
                </a:tc>
                <a:tc>
                  <a:txBody>
                    <a:bodyPr/>
                    <a:lstStyle/>
                    <a:p>
                      <a:pPr algn="ctr"/>
                      <a:r>
                        <a:rPr lang="en-US" sz="1100" dirty="0">
                          <a:latin typeface="Calibri" panose="020F0502020204030204" pitchFamily="34" charset="0"/>
                          <a:cs typeface="Calibri" panose="020F0502020204030204" pitchFamily="34" charset="0"/>
                          <a:hlinkClick r:id="rId4" action="ppaction://hlinksldjump"/>
                        </a:rPr>
                        <a:t>Preventive Service Medicaid (Medi-Cal) Enrollees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6395150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Calibri" panose="020F0502020204030204" pitchFamily="34" charset="0"/>
                          <a:cs typeface="Calibri" panose="020F0502020204030204" pitchFamily="34" charset="0"/>
                        </a:rPr>
                        <a:t>Medicaid (Medi-Cal) enrollees</a:t>
                      </a:r>
                    </a:p>
                  </a:txBody>
                  <a:tcPr/>
                </a:tc>
                <a:tc>
                  <a:txBody>
                    <a:bodyPr/>
                    <a:lstStyle/>
                    <a:p>
                      <a:r>
                        <a:rPr lang="en-US" sz="1100" dirty="0">
                          <a:latin typeface="Calibri" panose="020F0502020204030204" pitchFamily="34" charset="0"/>
                          <a:cs typeface="Calibri" panose="020F0502020204030204" pitchFamily="34" charset="0"/>
                        </a:rPr>
                        <a:t>Dental sealants among children</a:t>
                      </a:r>
                    </a:p>
                  </a:txBody>
                  <a:tcPr/>
                </a:tc>
                <a:tc>
                  <a:txBody>
                    <a:bodyPr/>
                    <a:lstStyle/>
                    <a:p>
                      <a:pPr algn="ctr"/>
                      <a:r>
                        <a:rPr lang="en-US" sz="1100" dirty="0">
                          <a:latin typeface="Calibri" panose="020F0502020204030204" pitchFamily="34" charset="0"/>
                          <a:cs typeface="Calibri" panose="020F0502020204030204" pitchFamily="34" charset="0"/>
                        </a:rPr>
                        <a:t>76</a:t>
                      </a:r>
                    </a:p>
                  </a:txBody>
                  <a:tcPr/>
                </a:tc>
                <a:tc>
                  <a:txBody>
                    <a:bodyPr/>
                    <a:lstStyle/>
                    <a:p>
                      <a:pPr algn="ctr"/>
                      <a:r>
                        <a:rPr lang="en-US" sz="1100" dirty="0">
                          <a:latin typeface="Calibri" panose="020F0502020204030204" pitchFamily="34" charset="0"/>
                          <a:cs typeface="Calibri" panose="020F0502020204030204" pitchFamily="34" charset="0"/>
                          <a:hlinkClick r:id="rId5" action="ppaction://hlinksldjump"/>
                        </a:rPr>
                        <a:t>Dental Sealants Medicaid (Medi-Cal) Enrollees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696311894"/>
                  </a:ext>
                </a:extLst>
              </a:tr>
              <a:tr h="0">
                <a:tc>
                  <a:txBody>
                    <a:bodyPr/>
                    <a:lstStyle/>
                    <a:p>
                      <a:r>
                        <a:rPr lang="en-US" sz="1100" dirty="0">
                          <a:latin typeface="Calibri" panose="020F0502020204030204" pitchFamily="34" charset="0"/>
                          <a:cs typeface="Calibri" panose="020F0502020204030204" pitchFamily="34" charset="0"/>
                        </a:rPr>
                        <a:t>All residents</a:t>
                      </a:r>
                    </a:p>
                  </a:txBody>
                  <a:tcPr/>
                </a:tc>
                <a:tc>
                  <a:txBody>
                    <a:bodyPr/>
                    <a:lstStyle/>
                    <a:p>
                      <a:r>
                        <a:rPr lang="en-US" sz="1100" dirty="0">
                          <a:latin typeface="Calibri" panose="020F0502020204030204" pitchFamily="34" charset="0"/>
                          <a:cs typeface="Calibri" panose="020F0502020204030204" pitchFamily="34" charset="0"/>
                        </a:rPr>
                        <a:t>Community water fluoridation</a:t>
                      </a:r>
                    </a:p>
                  </a:txBody>
                  <a:tcPr/>
                </a:tc>
                <a:tc>
                  <a:txBody>
                    <a:bodyPr/>
                    <a:lstStyle/>
                    <a:p>
                      <a:pPr algn="ctr"/>
                      <a:r>
                        <a:rPr lang="en-US" sz="1100" dirty="0">
                          <a:latin typeface="Calibri" panose="020F0502020204030204" pitchFamily="34" charset="0"/>
                          <a:cs typeface="Calibri" panose="020F0502020204030204" pitchFamily="34" charset="0"/>
                        </a:rPr>
                        <a:t>79</a:t>
                      </a:r>
                    </a:p>
                  </a:txBody>
                  <a:tcPr/>
                </a:tc>
                <a:tc>
                  <a:txBody>
                    <a:bodyPr/>
                    <a:lstStyle/>
                    <a:p>
                      <a:pPr algn="ctr"/>
                      <a:r>
                        <a:rPr lang="en-US" sz="1100" dirty="0">
                          <a:latin typeface="Calibri" panose="020F0502020204030204" pitchFamily="34" charset="0"/>
                          <a:cs typeface="Calibri" panose="020F0502020204030204" pitchFamily="34" charset="0"/>
                          <a:hlinkClick r:id="rId6" action="ppaction://hlinksldjump"/>
                        </a:rPr>
                        <a:t>Community Water Fluoridation</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029227370"/>
                  </a:ext>
                </a:extLst>
              </a:tr>
              <a:tr h="0">
                <a:tc>
                  <a:txBody>
                    <a:bodyPr/>
                    <a:lstStyle/>
                    <a:p>
                      <a:r>
                        <a:rPr lang="en-US" sz="1100" dirty="0">
                          <a:latin typeface="Calibri" panose="020F0502020204030204" pitchFamily="34" charset="0"/>
                          <a:cs typeface="Calibri" panose="020F0502020204030204" pitchFamily="34" charset="0"/>
                        </a:rPr>
                        <a:t>Dentists</a:t>
                      </a:r>
                    </a:p>
                  </a:txBody>
                  <a:tcPr/>
                </a:tc>
                <a:tc>
                  <a:txBody>
                    <a:bodyPr/>
                    <a:lstStyle/>
                    <a:p>
                      <a:r>
                        <a:rPr lang="en-US" sz="1100" dirty="0">
                          <a:latin typeface="Calibri" panose="020F0502020204030204" pitchFamily="34" charset="0"/>
                          <a:cs typeface="Calibri" panose="020F0502020204030204" pitchFamily="34" charset="0"/>
                        </a:rPr>
                        <a:t>Dental workforce</a:t>
                      </a:r>
                    </a:p>
                  </a:txBody>
                  <a:tcPr/>
                </a:tc>
                <a:tc>
                  <a:txBody>
                    <a:bodyPr/>
                    <a:lstStyle/>
                    <a:p>
                      <a:pPr algn="ctr"/>
                      <a:r>
                        <a:rPr lang="en-US" sz="1100" dirty="0">
                          <a:latin typeface="Calibri" panose="020F0502020204030204" pitchFamily="34" charset="0"/>
                          <a:cs typeface="Calibri" panose="020F0502020204030204" pitchFamily="34" charset="0"/>
                        </a:rPr>
                        <a:t>83</a:t>
                      </a:r>
                    </a:p>
                  </a:txBody>
                  <a:tcPr/>
                </a:tc>
                <a:tc>
                  <a:txBody>
                    <a:bodyPr/>
                    <a:lstStyle/>
                    <a:p>
                      <a:pPr algn="ctr"/>
                      <a:r>
                        <a:rPr lang="en-US" sz="1100" dirty="0">
                          <a:latin typeface="Calibri" panose="020F0502020204030204" pitchFamily="34" charset="0"/>
                          <a:cs typeface="Calibri" panose="020F0502020204030204" pitchFamily="34" charset="0"/>
                          <a:hlinkClick r:id="rId7" action="ppaction://hlinksldjump"/>
                        </a:rPr>
                        <a:t>Dental Workforce</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13001824"/>
                  </a:ext>
                </a:extLst>
              </a:tr>
              <a:tr h="0">
                <a:tc>
                  <a:txBody>
                    <a:bodyPr/>
                    <a:lstStyle/>
                    <a:p>
                      <a:r>
                        <a:rPr lang="en-US" sz="1100" dirty="0">
                          <a:latin typeface="Calibri" panose="020F0502020204030204" pitchFamily="34" charset="0"/>
                          <a:cs typeface="Calibri" panose="020F0502020204030204" pitchFamily="34" charset="0"/>
                        </a:rPr>
                        <a:t>Underserved population</a:t>
                      </a:r>
                    </a:p>
                  </a:txBody>
                  <a:tcPr/>
                </a:tc>
                <a:tc>
                  <a:txBody>
                    <a:bodyPr/>
                    <a:lstStyle/>
                    <a:p>
                      <a:r>
                        <a:rPr lang="en-US" sz="1100" dirty="0">
                          <a:latin typeface="Calibri" panose="020F0502020204030204" pitchFamily="34" charset="0"/>
                          <a:cs typeface="Calibri" panose="020F0502020204030204" pitchFamily="34" charset="0"/>
                        </a:rPr>
                        <a:t>Dental deserts</a:t>
                      </a:r>
                    </a:p>
                  </a:txBody>
                  <a:tcPr/>
                </a:tc>
                <a:tc>
                  <a:txBody>
                    <a:bodyPr/>
                    <a:lstStyle/>
                    <a:p>
                      <a:pPr algn="ctr"/>
                      <a:r>
                        <a:rPr lang="en-US" sz="1100" dirty="0">
                          <a:latin typeface="Calibri" panose="020F0502020204030204" pitchFamily="34" charset="0"/>
                          <a:cs typeface="Calibri" panose="020F0502020204030204" pitchFamily="34" charset="0"/>
                        </a:rPr>
                        <a:t>85</a:t>
                      </a:r>
                    </a:p>
                  </a:txBody>
                  <a:tcPr/>
                </a:tc>
                <a:tc>
                  <a:txBody>
                    <a:bodyPr/>
                    <a:lstStyle/>
                    <a:p>
                      <a:pPr algn="ctr"/>
                      <a:r>
                        <a:rPr lang="en-US" sz="1100" dirty="0">
                          <a:latin typeface="Calibri" panose="020F0502020204030204" pitchFamily="34" charset="0"/>
                          <a:cs typeface="Calibri" panose="020F0502020204030204" pitchFamily="34" charset="0"/>
                          <a:hlinkClick r:id="rId8" action="ppaction://hlinksldjump"/>
                        </a:rPr>
                        <a:t>Dental Deserts in LA County</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72206061"/>
                  </a:ext>
                </a:extLst>
              </a:tr>
              <a:tr h="0">
                <a:tc>
                  <a:txBody>
                    <a:bodyPr/>
                    <a:lstStyle/>
                    <a:p>
                      <a:r>
                        <a:rPr lang="en-US" sz="1100" dirty="0">
                          <a:latin typeface="Calibri" panose="020F0502020204030204" pitchFamily="34" charset="0"/>
                          <a:cs typeface="Calibri" panose="020F0502020204030204" pitchFamily="34" charset="0"/>
                        </a:rPr>
                        <a:t>Medicaid (Medi-Cal) enrollees aged 0-20</a:t>
                      </a:r>
                    </a:p>
                  </a:txBody>
                  <a:tcPr/>
                </a:tc>
                <a:tc>
                  <a:txBody>
                    <a:bodyPr/>
                    <a:lstStyle/>
                    <a:p>
                      <a:r>
                        <a:rPr lang="en-US" sz="1100" dirty="0">
                          <a:latin typeface="Calibri" panose="020F0502020204030204" pitchFamily="34" charset="0"/>
                          <a:cs typeface="Calibri" panose="020F0502020204030204" pitchFamily="34" charset="0"/>
                        </a:rPr>
                        <a:t>Areas needing more meaningful dentists</a:t>
                      </a:r>
                    </a:p>
                  </a:txBody>
                  <a:tcPr/>
                </a:tc>
                <a:tc>
                  <a:txBody>
                    <a:bodyPr/>
                    <a:lstStyle/>
                    <a:p>
                      <a:pPr algn="ctr"/>
                      <a:r>
                        <a:rPr lang="en-US" sz="1100" dirty="0">
                          <a:latin typeface="Calibri" panose="020F0502020204030204" pitchFamily="34" charset="0"/>
                          <a:cs typeface="Calibri" panose="020F0502020204030204" pitchFamily="34" charset="0"/>
                        </a:rPr>
                        <a:t>86</a:t>
                      </a:r>
                    </a:p>
                  </a:txBody>
                  <a:tcPr/>
                </a:tc>
                <a:tc>
                  <a:txBody>
                    <a:bodyPr/>
                    <a:lstStyle/>
                    <a:p>
                      <a:pPr algn="ctr"/>
                      <a:r>
                        <a:rPr lang="en-US" sz="1100" dirty="0">
                          <a:latin typeface="Calibri" panose="020F0502020204030204" pitchFamily="34" charset="0"/>
                          <a:cs typeface="Calibri" panose="020F0502020204030204" pitchFamily="34" charset="0"/>
                          <a:hlinkClick r:id="rId9" action="ppaction://hlinksldjump"/>
                        </a:rPr>
                        <a:t>Areas Needing More Medi-Cal Dentists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139665437"/>
                  </a:ext>
                </a:extLst>
              </a:tr>
              <a:tr h="0">
                <a:tc>
                  <a:txBody>
                    <a:bodyPr/>
                    <a:lstStyle/>
                    <a:p>
                      <a:r>
                        <a:rPr lang="en-US" sz="1100" dirty="0">
                          <a:latin typeface="Calibri" panose="020F0502020204030204" pitchFamily="34" charset="0"/>
                          <a:cs typeface="Calibri" panose="020F0502020204030204" pitchFamily="34" charset="0"/>
                        </a:rPr>
                        <a:t>Underserved population</a:t>
                      </a:r>
                    </a:p>
                  </a:txBody>
                  <a:tcPr/>
                </a:tc>
                <a:tc>
                  <a:txBody>
                    <a:bodyPr/>
                    <a:lstStyle/>
                    <a:p>
                      <a:r>
                        <a:rPr lang="en-US" sz="1100" dirty="0">
                          <a:latin typeface="Calibri" panose="020F0502020204030204" pitchFamily="34" charset="0"/>
                          <a:cs typeface="Calibri" panose="020F0502020204030204" pitchFamily="34" charset="0"/>
                        </a:rPr>
                        <a:t>Health Professional Shortage Areas (HPSAs)</a:t>
                      </a:r>
                    </a:p>
                  </a:txBody>
                  <a:tcPr/>
                </a:tc>
                <a:tc>
                  <a:txBody>
                    <a:bodyPr/>
                    <a:lstStyle/>
                    <a:p>
                      <a:pPr algn="ctr"/>
                      <a:r>
                        <a:rPr lang="en-US" sz="1100" dirty="0">
                          <a:latin typeface="Calibri" panose="020F0502020204030204" pitchFamily="34" charset="0"/>
                          <a:cs typeface="Calibri" panose="020F0502020204030204" pitchFamily="34" charset="0"/>
                        </a:rPr>
                        <a:t>87</a:t>
                      </a:r>
                    </a:p>
                  </a:txBody>
                  <a:tcPr/>
                </a:tc>
                <a:tc>
                  <a:txBody>
                    <a:bodyPr/>
                    <a:lstStyle/>
                    <a:p>
                      <a:pPr algn="ctr"/>
                      <a:r>
                        <a:rPr lang="en-US" sz="1100" dirty="0">
                          <a:latin typeface="Calibri" panose="020F0502020204030204" pitchFamily="34" charset="0"/>
                          <a:cs typeface="Calibri" panose="020F0502020204030204" pitchFamily="34" charset="0"/>
                          <a:hlinkClick r:id="rId10" action="ppaction://hlinksldjump"/>
                        </a:rPr>
                        <a:t>Federally Designated Dental HPSAs in LA County</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157225419"/>
                  </a:ext>
                </a:extLst>
              </a:tr>
              <a:tr h="0">
                <a:tc>
                  <a:txBody>
                    <a:bodyPr/>
                    <a:lstStyle/>
                    <a:p>
                      <a:r>
                        <a:rPr lang="en-US" sz="1100" dirty="0">
                          <a:latin typeface="Calibri" panose="020F0502020204030204" pitchFamily="34" charset="0"/>
                          <a:cs typeface="Calibri" panose="020F0502020204030204" pitchFamily="34" charset="0"/>
                        </a:rPr>
                        <a:t>All residents</a:t>
                      </a:r>
                    </a:p>
                  </a:txBody>
                  <a:tcPr/>
                </a:tc>
                <a:tc>
                  <a:txBody>
                    <a:bodyPr/>
                    <a:lstStyle/>
                    <a:p>
                      <a:r>
                        <a:rPr lang="en-US" sz="1100" dirty="0">
                          <a:latin typeface="Calibri" panose="020F0502020204030204" pitchFamily="34" charset="0"/>
                          <a:cs typeface="Calibri" panose="020F0502020204030204" pitchFamily="34" charset="0"/>
                        </a:rPr>
                        <a:t>Emergency department (ED) visits for dental care</a:t>
                      </a:r>
                    </a:p>
                  </a:txBody>
                  <a:tcPr/>
                </a:tc>
                <a:tc>
                  <a:txBody>
                    <a:bodyPr/>
                    <a:lstStyle/>
                    <a:p>
                      <a:pPr algn="ctr"/>
                      <a:r>
                        <a:rPr lang="en-US" sz="1100" dirty="0">
                          <a:latin typeface="Calibri" panose="020F0502020204030204" pitchFamily="34" charset="0"/>
                          <a:cs typeface="Calibri" panose="020F0502020204030204" pitchFamily="34" charset="0"/>
                        </a:rPr>
                        <a:t>89</a:t>
                      </a:r>
                    </a:p>
                  </a:txBody>
                  <a:tcPr/>
                </a:tc>
                <a:tc>
                  <a:txBody>
                    <a:bodyPr/>
                    <a:lstStyle/>
                    <a:p>
                      <a:pPr algn="ctr"/>
                      <a:r>
                        <a:rPr lang="en-US" sz="1100" dirty="0">
                          <a:latin typeface="Calibri" panose="020F0502020204030204" pitchFamily="34" charset="0"/>
                          <a:cs typeface="Calibri" panose="020F0502020204030204" pitchFamily="34" charset="0"/>
                          <a:hlinkClick r:id="rId11" action="ppaction://hlinksldjump"/>
                        </a:rPr>
                        <a:t>ED Visits for Non-Traumatic Dental Care</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37048466"/>
                  </a:ext>
                </a:extLst>
              </a:tr>
            </a:tbl>
          </a:graphicData>
        </a:graphic>
      </p:graphicFrame>
      <p:sp>
        <p:nvSpPr>
          <p:cNvPr id="5" name="Slide Number Placeholder 4">
            <a:extLst>
              <a:ext uri="{FF2B5EF4-FFF2-40B4-BE49-F238E27FC236}">
                <a16:creationId xmlns:a16="http://schemas.microsoft.com/office/drawing/2014/main" id="{53F54B7C-5323-4BC8-9DB6-AE855BCAA0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94195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32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Visit in Past Year Among Adolescents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62956410"/>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In 2009, 88% of adolescents reported a dental visit in the last year compared to 96% in 2019</a:t>
            </a:r>
          </a:p>
          <a:p>
            <a:r>
              <a:rPr lang="en-US" dirty="0"/>
              <a:t>In 2021, the percentage reporting a dental visit in the last year dropped to 85% - this may have been due to issues associated with accessing dental care during COVID-19</a:t>
            </a:r>
          </a:p>
          <a:p>
            <a:r>
              <a:rPr lang="en-US" sz="2000" dirty="0"/>
              <a:t>Since 2021, the percentage reporting a dental visit in the last year has </a:t>
            </a:r>
            <a:r>
              <a:rPr lang="en-US" dirty="0"/>
              <a:t>steadily increased</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2009-2024,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sked of all adolescents 12-17 years</a:t>
            </a:r>
          </a:p>
          <a:p>
            <a:pPr marL="17145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County</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adolescents 12-17 years with a</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dental visit in the past year by survey year</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141DC479-7A91-47AE-B88E-FCD29FE4EF62}"/>
              </a:ext>
            </a:extLst>
          </p:cNvPr>
          <p:cNvSpPr>
            <a:spLocks noGrp="1"/>
          </p:cNvSpPr>
          <p:nvPr>
            <p:ph type="sldNum" sz="quarter" idx="12"/>
          </p:nvPr>
        </p:nvSpPr>
        <p:spPr/>
        <p:txBody>
          <a:bodyPr/>
          <a:lstStyle/>
          <a:p>
            <a:fld id="{B2DC25EE-239B-4C5F-AAD1-255A7D5F1EE2}" type="slidenum">
              <a:rPr lang="en-US" smtClean="0"/>
              <a:t>40</a:t>
            </a:fld>
            <a:endParaRPr lang="en-US" dirty="0"/>
          </a:p>
        </p:txBody>
      </p:sp>
    </p:spTree>
    <p:extLst>
      <p:ext uri="{BB962C8B-B14F-4D97-AF65-F5344CB8AC3E}">
        <p14:creationId xmlns:p14="http://schemas.microsoft.com/office/powerpoint/2010/main" val="4048483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847998614"/>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Dental Visit in Past Year Among Adults – Overall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LA County adults with a dental visit in the last year is similar to the percentage of adults in California and the US</a:t>
            </a:r>
          </a:p>
          <a:p>
            <a:r>
              <a:rPr lang="en-US" dirty="0"/>
              <a:t>Among LA County adults, the primary reason for their last dental visit was…</a:t>
            </a:r>
          </a:p>
          <a:p>
            <a:pPr lvl="1">
              <a:tabLst>
                <a:tab pos="3827463" algn="l"/>
              </a:tabLst>
            </a:pPr>
            <a:r>
              <a:rPr lang="en-US" dirty="0"/>
              <a:t>Routine checkup or cleaning:	70%</a:t>
            </a:r>
          </a:p>
          <a:p>
            <a:pPr lvl="1">
              <a:tabLst>
                <a:tab pos="3827463" algn="l"/>
              </a:tabLst>
            </a:pPr>
            <a:r>
              <a:rPr lang="en-US" dirty="0"/>
              <a:t>Specific problem:	16%</a:t>
            </a:r>
          </a:p>
          <a:p>
            <a:pPr lvl="1">
              <a:tabLst>
                <a:tab pos="3827463" algn="l"/>
              </a:tabLst>
            </a:pPr>
            <a:r>
              <a:rPr lang="en-US" dirty="0"/>
              <a:t>Both:	14%</a:t>
            </a:r>
          </a:p>
          <a:p>
            <a:pPr>
              <a:tabLst>
                <a:tab pos="3827463" algn="l"/>
              </a:tabLst>
            </a:pPr>
            <a:r>
              <a:rPr lang="en-US" dirty="0"/>
              <a:t>NOTE: As of May 2026, the CDC has released 2024 BRFSS data, but has not published precomputed prevalence estimates for time since last dental visit</a:t>
            </a:r>
          </a:p>
          <a:p>
            <a:pPr>
              <a:tabLst>
                <a:tab pos="3827463" algn="l"/>
              </a:tabLst>
            </a:pPr>
            <a:endParaRPr lang="en-US" dirty="0"/>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338554"/>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adults 18+ years with a dental visit in past year</a:t>
            </a:r>
          </a:p>
        </p:txBody>
      </p:sp>
      <p:sp>
        <p:nvSpPr>
          <p:cNvPr id="13" name="TextBox 12">
            <a:extLst>
              <a:ext uri="{FF2B5EF4-FFF2-40B4-BE49-F238E27FC236}">
                <a16:creationId xmlns:a16="http://schemas.microsoft.com/office/drawing/2014/main" id="{2CEFCF40-FE99-4FCE-BEAF-DCC5D3E51AF4}"/>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Sources: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Behavioral Risk Factor Surveillance System (BRFSS), 2022,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4"/>
              </a:rPr>
              <a:t>https://www.cdc.gov/brfss/brfssprevalence/</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p>
        </p:txBody>
      </p:sp>
      <p:sp>
        <p:nvSpPr>
          <p:cNvPr id="3" name="Slide Number Placeholder 2">
            <a:extLst>
              <a:ext uri="{FF2B5EF4-FFF2-40B4-BE49-F238E27FC236}">
                <a16:creationId xmlns:a16="http://schemas.microsoft.com/office/drawing/2014/main" id="{6E46614A-56AB-42C7-A590-CEA5545B8EB9}"/>
              </a:ext>
            </a:extLst>
          </p:cNvPr>
          <p:cNvSpPr>
            <a:spLocks noGrp="1"/>
          </p:cNvSpPr>
          <p:nvPr>
            <p:ph type="sldNum" sz="quarter" idx="12"/>
          </p:nvPr>
        </p:nvSpPr>
        <p:spPr/>
        <p:txBody>
          <a:bodyPr/>
          <a:lstStyle/>
          <a:p>
            <a:fld id="{B2DC25EE-239B-4C5F-AAD1-255A7D5F1EE2}" type="slidenum">
              <a:rPr lang="en-US" smtClean="0"/>
              <a:t>41</a:t>
            </a:fld>
            <a:endParaRPr lang="en-US" dirty="0"/>
          </a:p>
        </p:txBody>
      </p:sp>
    </p:spTree>
    <p:extLst>
      <p:ext uri="{BB962C8B-B14F-4D97-AF65-F5344CB8AC3E}">
        <p14:creationId xmlns:p14="http://schemas.microsoft.com/office/powerpoint/2010/main" val="18442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Visit in Past Year Among Adults – California</a:t>
            </a:r>
            <a:r>
              <a:rPr lang="en-US" sz="2800" baseline="30000" dirty="0"/>
              <a:t>1</a:t>
            </a:r>
            <a:r>
              <a:rPr lang="en-US" sz="2800" dirty="0"/>
              <a:t>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527918916"/>
              </p:ext>
            </p:extLst>
          </p:nvPr>
        </p:nvGraphicFramePr>
        <p:xfrm>
          <a:off x="696683" y="950181"/>
          <a:ext cx="5399317" cy="5221859"/>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343056" y="1214340"/>
            <a:ext cx="4224123" cy="977001"/>
          </a:xfrm>
          <a:ln w="12700">
            <a:noFill/>
          </a:ln>
        </p:spPr>
        <p:txBody>
          <a:bodyPr>
            <a:normAutofit lnSpcReduction="10000"/>
          </a:bodyPr>
          <a:lstStyle/>
          <a:p>
            <a:pPr marL="0" indent="0">
              <a:buNone/>
            </a:pPr>
            <a:r>
              <a:rPr lang="en-US" sz="1800" b="0" i="0" u="none" strike="noStrike" baseline="0" dirty="0"/>
              <a:t>Lower income adults are significantly less likely to have an annual dental visit compared to higher income adults</a:t>
            </a:r>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693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55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55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California</a:t>
            </a:r>
            <a:r>
              <a:rPr kumimoji="0" lang="en-US" sz="1550" b="1" i="0"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550" b="1" i="0"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t>
            </a:r>
            <a:r>
              <a:rPr kumimoji="0" lang="en-US" sz="155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adults aged 18+ years with a dental visit by sex, income, race/ethnicity, education, and age, 2023-2024</a:t>
            </a:r>
          </a:p>
        </p:txBody>
      </p:sp>
      <p:sp>
        <p:nvSpPr>
          <p:cNvPr id="10" name="TextBox 9">
            <a:extLst>
              <a:ext uri="{FF2B5EF4-FFF2-40B4-BE49-F238E27FC236}">
                <a16:creationId xmlns:a16="http://schemas.microsoft.com/office/drawing/2014/main" id="{E00BB907-D054-4F31-843D-F7BBD45317B2}"/>
              </a:ext>
            </a:extLst>
          </p:cNvPr>
          <p:cNvSpPr txBox="1"/>
          <p:nvPr/>
        </p:nvSpPr>
        <p:spPr>
          <a:xfrm>
            <a:off x="4606518" y="2358552"/>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6" name="TextBox 9">
            <a:extLst>
              <a:ext uri="{FF2B5EF4-FFF2-40B4-BE49-F238E27FC236}">
                <a16:creationId xmlns:a16="http://schemas.microsoft.com/office/drawing/2014/main" id="{E0124A57-573C-4764-9872-AC8AE1578008}"/>
              </a:ext>
            </a:extLst>
          </p:cNvPr>
          <p:cNvSpPr txBox="1"/>
          <p:nvPr/>
        </p:nvSpPr>
        <p:spPr>
          <a:xfrm>
            <a:off x="603690" y="5579391"/>
            <a:ext cx="2512226" cy="507831"/>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than females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prevalence than </a:t>
            </a:r>
            <a:r>
              <a:rPr kumimoji="0" lang="en-US" sz="900"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&gt;</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200% FPL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prevalence than White adults</a:t>
            </a:r>
          </a:p>
        </p:txBody>
      </p:sp>
      <p:pic>
        <p:nvPicPr>
          <p:cNvPr id="6" name="Graphic 5" descr="Dollar with solid fill">
            <a:extLst>
              <a:ext uri="{FF2B5EF4-FFF2-40B4-BE49-F238E27FC236}">
                <a16:creationId xmlns:a16="http://schemas.microsoft.com/office/drawing/2014/main" id="{05519288-4CB3-46A4-A743-7777E7E9A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26897" y="1326867"/>
            <a:ext cx="751946" cy="751946"/>
          </a:xfrm>
          <a:prstGeom prst="rect">
            <a:avLst/>
          </a:prstGeom>
        </p:spPr>
      </p:pic>
      <p:pic>
        <p:nvPicPr>
          <p:cNvPr id="23" name="Graphic 22" descr="Graduation cap with solid fill">
            <a:extLst>
              <a:ext uri="{FF2B5EF4-FFF2-40B4-BE49-F238E27FC236}">
                <a16:creationId xmlns:a16="http://schemas.microsoft.com/office/drawing/2014/main" id="{B3973CE3-1F8D-483D-9BDE-87EF77121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436580" y="3597250"/>
            <a:ext cx="977001" cy="977001"/>
          </a:xfrm>
          <a:prstGeom prst="rect">
            <a:avLst/>
          </a:prstGeom>
        </p:spPr>
      </p:pic>
      <p:sp>
        <p:nvSpPr>
          <p:cNvPr id="22" name="TextBox 9">
            <a:extLst>
              <a:ext uri="{FF2B5EF4-FFF2-40B4-BE49-F238E27FC236}">
                <a16:creationId xmlns:a16="http://schemas.microsoft.com/office/drawing/2014/main" id="{A97A0B4A-2242-495D-BFC0-CE53FCBD159D}"/>
              </a:ext>
            </a:extLst>
          </p:cNvPr>
          <p:cNvSpPr txBox="1"/>
          <p:nvPr/>
        </p:nvSpPr>
        <p:spPr>
          <a:xfrm>
            <a:off x="6436580" y="6130103"/>
            <a:ext cx="527742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1000" baseline="30000" dirty="0">
                <a:latin typeface="Calibri" panose="020F0502020204030204" pitchFamily="34" charset="0"/>
                <a:cs typeface="Calibri" panose="020F0502020204030204" pitchFamily="34" charset="0"/>
              </a:rPr>
              <a:t>1	</a:t>
            </a:r>
            <a:r>
              <a:rPr lang="en-US" sz="1000" dirty="0">
                <a:effectLst/>
                <a:latin typeface="Calibri" panose="020F0502020204030204" pitchFamily="34" charset="0"/>
                <a:ea typeface="SimSun" panose="02010600030101010101" pitchFamily="2" charset="-122"/>
                <a:cs typeface="Calibri" panose="020F0502020204030204" pitchFamily="34" charset="0"/>
              </a:rPr>
              <a:t>Because of small sample sizes, LA County data is not available</a:t>
            </a:r>
          </a:p>
        </p:txBody>
      </p:sp>
      <p:pic>
        <p:nvPicPr>
          <p:cNvPr id="5" name="Graphic 4" descr="Users with solid fill">
            <a:extLst>
              <a:ext uri="{FF2B5EF4-FFF2-40B4-BE49-F238E27FC236}">
                <a16:creationId xmlns:a16="http://schemas.microsoft.com/office/drawing/2014/main" id="{5FC85481-3293-4633-854C-8CF5601132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67880" y="2365132"/>
            <a:ext cx="914400" cy="914400"/>
          </a:xfrm>
          <a:prstGeom prst="rect">
            <a:avLst/>
          </a:prstGeom>
        </p:spPr>
      </p:pic>
      <p:sp>
        <p:nvSpPr>
          <p:cNvPr id="17" name="TextBox 16">
            <a:extLst>
              <a:ext uri="{FF2B5EF4-FFF2-40B4-BE49-F238E27FC236}">
                <a16:creationId xmlns:a16="http://schemas.microsoft.com/office/drawing/2014/main" id="{2280815E-FB10-4D4A-9CD0-AC60218976A9}"/>
              </a:ext>
            </a:extLst>
          </p:cNvPr>
          <p:cNvSpPr txBox="1"/>
          <p:nvPr/>
        </p:nvSpPr>
        <p:spPr>
          <a:xfrm>
            <a:off x="7365266" y="3485586"/>
            <a:ext cx="4200602" cy="1200329"/>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Adults with less than a high school education are significantly less likely to have an annual dental visit compared to adults with a college degree</a:t>
            </a:r>
            <a:endParaRPr lang="en-US" sz="18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D5D88CCA-9596-4B53-8453-406DE6F81C15}"/>
              </a:ext>
            </a:extLst>
          </p:cNvPr>
          <p:cNvSpPr txBox="1"/>
          <p:nvPr/>
        </p:nvSpPr>
        <p:spPr>
          <a:xfrm>
            <a:off x="7365266" y="2223130"/>
            <a:ext cx="4200602" cy="1200329"/>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Asian, Black/African American and Latino/Latinx adults are significantly less likely to have an annual dental visit compared to Whites</a:t>
            </a:r>
            <a:endParaRPr lang="en-US" sz="1800" dirty="0">
              <a:latin typeface="Calibri" panose="020F0502020204030204" pitchFamily="34" charset="0"/>
              <a:cs typeface="Calibri" panose="020F0502020204030204" pitchFamily="34" charset="0"/>
            </a:endParaRPr>
          </a:p>
        </p:txBody>
      </p:sp>
      <p:pic>
        <p:nvPicPr>
          <p:cNvPr id="14" name="Graphic 13" descr="Cake with solid fill">
            <a:extLst>
              <a:ext uri="{FF2B5EF4-FFF2-40B4-BE49-F238E27FC236}">
                <a16:creationId xmlns:a16="http://schemas.microsoft.com/office/drawing/2014/main" id="{305536EE-EC9D-4886-A18B-36D3A03535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26897" y="4856145"/>
            <a:ext cx="751947" cy="751947"/>
          </a:xfrm>
          <a:prstGeom prst="rect">
            <a:avLst/>
          </a:prstGeom>
        </p:spPr>
      </p:pic>
      <p:sp>
        <p:nvSpPr>
          <p:cNvPr id="24" name="TextBox 23">
            <a:extLst>
              <a:ext uri="{FF2B5EF4-FFF2-40B4-BE49-F238E27FC236}">
                <a16:creationId xmlns:a16="http://schemas.microsoft.com/office/drawing/2014/main" id="{067D3A32-7978-4373-94FE-C31A287B8EB1}"/>
              </a:ext>
            </a:extLst>
          </p:cNvPr>
          <p:cNvSpPr txBox="1"/>
          <p:nvPr/>
        </p:nvSpPr>
        <p:spPr>
          <a:xfrm>
            <a:off x="7343056" y="4824246"/>
            <a:ext cx="4200602" cy="923330"/>
          </a:xfrm>
          <a:prstGeom prst="rect">
            <a:avLst/>
          </a:prstGeom>
          <a:noFill/>
        </p:spPr>
        <p:txBody>
          <a:bodyPr wrap="square">
            <a:spAutoFit/>
          </a:bodyPr>
          <a:lstStyle/>
          <a:p>
            <a:pPr marL="0" indent="0">
              <a:buNone/>
            </a:pPr>
            <a:r>
              <a:rPr lang="en-US" dirty="0">
                <a:latin typeface="Calibri" panose="020F0502020204030204" pitchFamily="34" charset="0"/>
                <a:cs typeface="Calibri" panose="020F0502020204030204" pitchFamily="34" charset="0"/>
              </a:rPr>
              <a:t>Adults less than 54 years are significantly less likely to have an annual dental visit compared to adults 65+ years</a:t>
            </a:r>
            <a:endParaRPr lang="en-US" sz="1800" dirty="0">
              <a:latin typeface="Calibri" panose="020F0502020204030204" pitchFamily="34" charset="0"/>
              <a:cs typeface="Calibri" panose="020F0502020204030204" pitchFamily="34" charset="0"/>
            </a:endParaRPr>
          </a:p>
        </p:txBody>
      </p:sp>
      <p:sp>
        <p:nvSpPr>
          <p:cNvPr id="19" name="TextBox 9">
            <a:extLst>
              <a:ext uri="{FF2B5EF4-FFF2-40B4-BE49-F238E27FC236}">
                <a16:creationId xmlns:a16="http://schemas.microsoft.com/office/drawing/2014/main" id="{01E27454-79CC-4EAB-85F0-86BAFD86A937}"/>
              </a:ext>
            </a:extLst>
          </p:cNvPr>
          <p:cNvSpPr txBox="1"/>
          <p:nvPr/>
        </p:nvSpPr>
        <p:spPr>
          <a:xfrm>
            <a:off x="3286033" y="5579231"/>
            <a:ext cx="2767104"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prevalence than college graduates</a:t>
            </a:r>
            <a:endParaRPr lang="en-US" sz="900" dirty="0">
              <a:solidFill>
                <a:srgbClr val="00000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rgbClr val="000000"/>
                </a:solidFill>
                <a:latin typeface="Calibri" panose="020F0502020204030204" pitchFamily="34" charset="0"/>
                <a:cs typeface="Calibri" panose="020F0502020204030204" pitchFamily="34" charset="0"/>
              </a:rPr>
              <a:t>^Significantly lower prevalence than adults 65+ years</a:t>
            </a:r>
          </a:p>
        </p:txBody>
      </p:sp>
      <p:sp>
        <p:nvSpPr>
          <p:cNvPr id="2" name="Slide Number Placeholder 1">
            <a:extLst>
              <a:ext uri="{FF2B5EF4-FFF2-40B4-BE49-F238E27FC236}">
                <a16:creationId xmlns:a16="http://schemas.microsoft.com/office/drawing/2014/main" id="{DA36EAB3-EFA7-4512-9AE7-4599AC6DC743}"/>
              </a:ext>
            </a:extLst>
          </p:cNvPr>
          <p:cNvSpPr>
            <a:spLocks noGrp="1"/>
          </p:cNvSpPr>
          <p:nvPr>
            <p:ph type="sldNum" sz="quarter" idx="12"/>
          </p:nvPr>
        </p:nvSpPr>
        <p:spPr/>
        <p:txBody>
          <a:bodyPr/>
          <a:lstStyle/>
          <a:p>
            <a:fld id="{B2DC25EE-239B-4C5F-AAD1-255A7D5F1EE2}" type="slidenum">
              <a:rPr lang="en-US" smtClean="0"/>
              <a:t>42</a:t>
            </a:fld>
            <a:endParaRPr lang="en-US" dirty="0"/>
          </a:p>
        </p:txBody>
      </p:sp>
      <p:sp>
        <p:nvSpPr>
          <p:cNvPr id="26" name="TextBox 9">
            <a:extLst>
              <a:ext uri="{FF2B5EF4-FFF2-40B4-BE49-F238E27FC236}">
                <a16:creationId xmlns:a16="http://schemas.microsoft.com/office/drawing/2014/main" id="{CEDC12AD-92F6-4396-B492-5C23B242C406}"/>
              </a:ext>
            </a:extLst>
          </p:cNvPr>
          <p:cNvSpPr txBox="1"/>
          <p:nvPr/>
        </p:nvSpPr>
        <p:spPr>
          <a:xfrm>
            <a:off x="5328773" y="2753529"/>
            <a:ext cx="287244" cy="354304"/>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27" name="TextBox 9">
            <a:extLst>
              <a:ext uri="{FF2B5EF4-FFF2-40B4-BE49-F238E27FC236}">
                <a16:creationId xmlns:a16="http://schemas.microsoft.com/office/drawing/2014/main" id="{4229EB69-1AA3-45FB-BB1F-FBE1336994DE}"/>
              </a:ext>
            </a:extLst>
          </p:cNvPr>
          <p:cNvSpPr txBox="1"/>
          <p:nvPr/>
        </p:nvSpPr>
        <p:spPr>
          <a:xfrm>
            <a:off x="5054801" y="5232118"/>
            <a:ext cx="287298" cy="338586"/>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28" name="TextBox 9">
            <a:extLst>
              <a:ext uri="{FF2B5EF4-FFF2-40B4-BE49-F238E27FC236}">
                <a16:creationId xmlns:a16="http://schemas.microsoft.com/office/drawing/2014/main" id="{4229EB69-1AA3-45FB-BB1F-FBE1336994DE}"/>
              </a:ext>
            </a:extLst>
          </p:cNvPr>
          <p:cNvSpPr txBox="1"/>
          <p:nvPr/>
        </p:nvSpPr>
        <p:spPr>
          <a:xfrm>
            <a:off x="5240783" y="4543018"/>
            <a:ext cx="287298" cy="338586"/>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7" name="TextBox 6">
            <a:extLst>
              <a:ext uri="{FF2B5EF4-FFF2-40B4-BE49-F238E27FC236}">
                <a16:creationId xmlns:a16="http://schemas.microsoft.com/office/drawing/2014/main" id="{DC7F1406-E241-E511-1C0B-227D22E84A2F}"/>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7"/>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2" name="TextBox 9">
            <a:extLst>
              <a:ext uri="{FF2B5EF4-FFF2-40B4-BE49-F238E27FC236}">
                <a16:creationId xmlns:a16="http://schemas.microsoft.com/office/drawing/2014/main" id="{C90A16FC-4B61-3620-1693-2B047349231B}"/>
              </a:ext>
            </a:extLst>
          </p:cNvPr>
          <p:cNvSpPr txBox="1"/>
          <p:nvPr/>
        </p:nvSpPr>
        <p:spPr>
          <a:xfrm>
            <a:off x="5166843" y="2119264"/>
            <a:ext cx="287258" cy="338554"/>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242483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Visit in Past Year Among Adults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1047789443"/>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Approximately 2 out of 3 adults in LA County had a dental visit in the past year</a:t>
            </a:r>
          </a:p>
          <a:p>
            <a:r>
              <a:rPr lang="en-US" dirty="0"/>
              <a:t>From 2018 to 2021, there was a steady decline in the percentage of adults with a dental visit in the past year. This may have been the result of limited access to dental care during COVID.</a:t>
            </a:r>
          </a:p>
          <a:p>
            <a:r>
              <a:rPr lang="en-US" dirty="0"/>
              <a:t>Post-COVID, t</a:t>
            </a:r>
            <a:r>
              <a:rPr lang="en-US" sz="2000" dirty="0"/>
              <a:t>he percentage </a:t>
            </a:r>
            <a:r>
              <a:rPr lang="en-US" dirty="0"/>
              <a:t>of LA County adults with a dental visit has increased</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2013-2024,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County</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adults aged 18+ years with a</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dental visit in the past year by survey year</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141DC479-7A91-47AE-B88E-FCD29FE4EF62}"/>
              </a:ext>
            </a:extLst>
          </p:cNvPr>
          <p:cNvSpPr>
            <a:spLocks noGrp="1"/>
          </p:cNvSpPr>
          <p:nvPr>
            <p:ph type="sldNum" sz="quarter" idx="12"/>
          </p:nvPr>
        </p:nvSpPr>
        <p:spPr/>
        <p:txBody>
          <a:bodyPr/>
          <a:lstStyle/>
          <a:p>
            <a:fld id="{B2DC25EE-239B-4C5F-AAD1-255A7D5F1EE2}" type="slidenum">
              <a:rPr lang="en-US" smtClean="0"/>
              <a:t>43</a:t>
            </a:fld>
            <a:endParaRPr lang="en-US" dirty="0"/>
          </a:p>
        </p:txBody>
      </p:sp>
    </p:spTree>
    <p:extLst>
      <p:ext uri="{BB962C8B-B14F-4D97-AF65-F5344CB8AC3E}">
        <p14:creationId xmlns:p14="http://schemas.microsoft.com/office/powerpoint/2010/main" val="3804582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2433013912"/>
              </p:ext>
            </p:extLst>
          </p:nvPr>
        </p:nvGraphicFramePr>
        <p:xfrm>
          <a:off x="517079" y="1367755"/>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Dental Visit in Past Year Among </a:t>
            </a:r>
            <a:r>
              <a:rPr lang="en-US" sz="2800" u="sng" dirty="0"/>
              <a:t>Adults with Diabetes</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adults with diabetes aged 18+ years with a dental visit in the past year is similar for LA County, California and the US</a:t>
            </a:r>
          </a:p>
          <a:p>
            <a:r>
              <a:rPr lang="en-US" dirty="0"/>
              <a:t>Information on disparities is not presented because estimates are statistically unstable</a:t>
            </a:r>
          </a:p>
          <a:p>
            <a:r>
              <a:rPr lang="en-US" dirty="0"/>
              <a:t>NOTE: As of May 2026, the CDC has released 2024 BRFSS data, but has not published precomputed prevalence estimates for time since last dental visit among adults with diabetes</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adults with diagnosed diabetes aged 18+ years</a:t>
            </a:r>
          </a:p>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with a dental visit in the past year</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338554"/>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Sources: California Health Interview Survey,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t>
            </a:r>
            <a:r>
              <a:rPr lang="en-US" sz="800" dirty="0">
                <a:latin typeface="Calibri" panose="020F0502020204030204" pitchFamily="34" charset="0"/>
                <a:ea typeface="SimSun" panose="02010600030101010101" pitchFamily="2" charset="-122"/>
                <a:cs typeface="Calibri" panose="020F0502020204030204" pitchFamily="34" charset="0"/>
              </a:rPr>
              <a:t>Behavioral Risk Factor Surveillance System, 2022, </a:t>
            </a:r>
            <a:r>
              <a:rPr lang="en-US" sz="800" dirty="0">
                <a:latin typeface="Calibri" panose="020F0502020204030204" pitchFamily="34" charset="0"/>
                <a:ea typeface="SimSun" panose="02010600030101010101" pitchFamily="2" charset="-122"/>
                <a:cs typeface="Calibri" panose="020F0502020204030204" pitchFamily="34" charset="0"/>
                <a:hlinkClick r:id="rId4"/>
              </a:rPr>
              <a:t>https://www.cdc.gov/cdi/index.html</a:t>
            </a:r>
            <a:endParaRPr lang="en-US" sz="800" dirty="0">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Accessed 04-26-2026 </a:t>
            </a:r>
            <a:endParaRPr lang="en-US" sz="800" i="0" dirty="0">
              <a:solidFill>
                <a:srgbClr val="112E51"/>
              </a:solidFill>
              <a:effectLst/>
              <a:latin typeface="Montserrat"/>
            </a:endParaRPr>
          </a:p>
        </p:txBody>
      </p:sp>
      <p:sp>
        <p:nvSpPr>
          <p:cNvPr id="2" name="Slide Number Placeholder 1">
            <a:extLst>
              <a:ext uri="{FF2B5EF4-FFF2-40B4-BE49-F238E27FC236}">
                <a16:creationId xmlns:a16="http://schemas.microsoft.com/office/drawing/2014/main" id="{CD58BDE9-1DFF-4334-B85C-BE9B79D26C7E}"/>
              </a:ext>
            </a:extLst>
          </p:cNvPr>
          <p:cNvSpPr>
            <a:spLocks noGrp="1"/>
          </p:cNvSpPr>
          <p:nvPr>
            <p:ph type="sldNum" sz="quarter" idx="12"/>
          </p:nvPr>
        </p:nvSpPr>
        <p:spPr/>
        <p:txBody>
          <a:bodyPr/>
          <a:lstStyle/>
          <a:p>
            <a:fld id="{B2DC25EE-239B-4C5F-AAD1-255A7D5F1EE2}" type="slidenum">
              <a:rPr lang="en-US" smtClean="0"/>
              <a:t>44</a:t>
            </a:fld>
            <a:endParaRPr lang="en-US" dirty="0"/>
          </a:p>
        </p:txBody>
      </p:sp>
    </p:spTree>
    <p:extLst>
      <p:ext uri="{BB962C8B-B14F-4D97-AF65-F5344CB8AC3E}">
        <p14:creationId xmlns:p14="http://schemas.microsoft.com/office/powerpoint/2010/main" val="1709433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ontent Placeholder 10">
            <a:extLst>
              <a:ext uri="{FF2B5EF4-FFF2-40B4-BE49-F238E27FC236}">
                <a16:creationId xmlns:a16="http://schemas.microsoft.com/office/drawing/2014/main" id="{452F684D-F4F5-4A4A-8FC9-4743E20D9354}"/>
              </a:ext>
            </a:extLst>
          </p:cNvPr>
          <p:cNvGraphicFramePr>
            <a:graphicFrameLocks noGrp="1"/>
          </p:cNvGraphicFramePr>
          <p:nvPr>
            <p:ph sz="half" idx="1"/>
            <p:extLst>
              <p:ext uri="{D42A27DB-BD31-4B8C-83A1-F6EECF244321}">
                <p14:modId xmlns:p14="http://schemas.microsoft.com/office/powerpoint/2010/main" val="3568732453"/>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a:xfrm>
            <a:off x="403584" y="249152"/>
            <a:ext cx="11384833" cy="730681"/>
          </a:xfrm>
        </p:spPr>
        <p:txBody>
          <a:bodyPr>
            <a:normAutofit fontScale="90000"/>
          </a:bodyPr>
          <a:lstStyle/>
          <a:p>
            <a:r>
              <a:rPr lang="en-US" sz="2800" dirty="0"/>
              <a:t>Dental Visit in Past Year Among </a:t>
            </a:r>
            <a:r>
              <a:rPr lang="en-US" sz="2800" u="sng" dirty="0"/>
              <a:t>Adults with Diabetes</a:t>
            </a:r>
            <a:r>
              <a:rPr lang="en-US" sz="2800" dirty="0"/>
              <a:t> – LA County Trends</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About 2-of-3 LA County adults with diabetes report having a dental visit in the past year</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t>
            </a:r>
            <a:r>
              <a:rPr lang="en-US" sz="1600" b="1" u="sng" dirty="0">
                <a:latin typeface="Calibri" panose="020F0502020204030204" pitchFamily="34" charset="0"/>
                <a:cs typeface="Calibri" panose="020F0502020204030204" pitchFamily="34" charset="0"/>
              </a:rPr>
              <a:t>LA County</a:t>
            </a:r>
            <a:r>
              <a:rPr lang="en-US" sz="1600" b="1" dirty="0">
                <a:latin typeface="Calibri" panose="020F0502020204030204" pitchFamily="34" charset="0"/>
                <a:cs typeface="Calibri" panose="020F0502020204030204" pitchFamily="34" charset="0"/>
              </a:rPr>
              <a:t> adults with diagnosed diabetes aged 18+ years with a dental visit in the past year by survey year</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338554"/>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California Health Interview Survey, 2013-2024,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indent="-171450">
              <a:buFont typeface="Arial" panose="020B0604020202020204" pitchFamily="34" charset="0"/>
              <a:buChar char="•"/>
              <a:tabLst>
                <a:tab pos="115888" algn="l"/>
              </a:tabLst>
            </a:pPr>
            <a:r>
              <a:rPr lang="en-US" sz="800" i="0" dirty="0">
                <a:solidFill>
                  <a:srgbClr val="112E51"/>
                </a:solidFill>
                <a:effectLst/>
                <a:latin typeface="Calibri" panose="020F0502020204030204" pitchFamily="34" charset="0"/>
                <a:ea typeface="SimSun" panose="02010600030101010101" pitchFamily="2" charset="-122"/>
                <a:cs typeface="Calibri" panose="020F0502020204030204" pitchFamily="34" charset="0"/>
              </a:rPr>
              <a:t>Accessed 04-26-2026</a:t>
            </a:r>
            <a:endParaRPr lang="en-US" sz="800" i="0" dirty="0">
              <a:solidFill>
                <a:srgbClr val="112E51"/>
              </a:solidFill>
              <a:effectLst/>
              <a:latin typeface="Montserrat"/>
            </a:endParaRPr>
          </a:p>
        </p:txBody>
      </p:sp>
      <p:sp>
        <p:nvSpPr>
          <p:cNvPr id="2" name="Slide Number Placeholder 1">
            <a:extLst>
              <a:ext uri="{FF2B5EF4-FFF2-40B4-BE49-F238E27FC236}">
                <a16:creationId xmlns:a16="http://schemas.microsoft.com/office/drawing/2014/main" id="{CD58BDE9-1DFF-4334-B85C-BE9B79D26C7E}"/>
              </a:ext>
            </a:extLst>
          </p:cNvPr>
          <p:cNvSpPr>
            <a:spLocks noGrp="1"/>
          </p:cNvSpPr>
          <p:nvPr>
            <p:ph type="sldNum" sz="quarter" idx="12"/>
          </p:nvPr>
        </p:nvSpPr>
        <p:spPr/>
        <p:txBody>
          <a:bodyPr/>
          <a:lstStyle/>
          <a:p>
            <a:fld id="{B2DC25EE-239B-4C5F-AAD1-255A7D5F1EE2}" type="slidenum">
              <a:rPr lang="en-US" smtClean="0"/>
              <a:t>45</a:t>
            </a:fld>
            <a:endParaRPr lang="en-US" dirty="0"/>
          </a:p>
        </p:txBody>
      </p:sp>
    </p:spTree>
    <p:extLst>
      <p:ext uri="{BB962C8B-B14F-4D97-AF65-F5344CB8AC3E}">
        <p14:creationId xmlns:p14="http://schemas.microsoft.com/office/powerpoint/2010/main" val="2042121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616293940"/>
              </p:ext>
            </p:extLst>
          </p:nvPr>
        </p:nvGraphicFramePr>
        <p:xfrm>
          <a:off x="517079" y="1367755"/>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Dental Visit Among </a:t>
            </a:r>
            <a:r>
              <a:rPr lang="en-US" sz="2800" u="sng" dirty="0"/>
              <a:t>Pregnant Women</a:t>
            </a:r>
            <a:r>
              <a:rPr lang="en-US" sz="2800" dirty="0"/>
              <a:t> - Prevalence</a:t>
            </a:r>
          </a:p>
        </p:txBody>
      </p:sp>
      <p:sp useBgFill="1">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women with a dental visit during pregnancy is the same for LA County and California</a:t>
            </a:r>
          </a:p>
          <a:p>
            <a:pPr lvl="1"/>
            <a:r>
              <a:rPr lang="en-US" dirty="0"/>
              <a:t>NOTE: Data for the US is not available</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women with a recent live birth that visited the dentist during their pregnancy, 2022-2023</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218265"/>
          </a:xfrm>
          <a:prstGeom prst="rect">
            <a:avLst/>
          </a:prstGeom>
          <a:noFill/>
        </p:spPr>
        <p:txBody>
          <a:bodyPr wrap="square" rtlCol="0">
            <a:spAutoFit/>
          </a:bodyPr>
          <a:lstStyle/>
          <a:p>
            <a:pPr marL="114300" marR="0" indent="-114300">
              <a:lnSpc>
                <a:spcPct val="107000"/>
              </a:lnSpc>
              <a:spcBef>
                <a:spcPts val="0"/>
              </a:spcBef>
              <a:spcAft>
                <a:spcPts val="0"/>
              </a:spcAft>
              <a:buFont typeface="Arial" panose="020B0604020202020204" pitchFamily="34" charset="0"/>
              <a:buChar char="•"/>
              <a:tabLst>
                <a:tab pos="114300"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lang="en-US" sz="800" dirty="0">
                <a:effectLst/>
                <a:latin typeface="Calibri" panose="020F0502020204030204" pitchFamily="34" charset="0"/>
                <a:ea typeface="Calibri" panose="020F0502020204030204" pitchFamily="34" charset="0"/>
                <a:cs typeface="Times New Roman" panose="02020603050405020304" pitchFamily="18" charset="0"/>
              </a:rPr>
              <a:t>California Maternal and Infant Health Assessment, 2022-2023. Analysis </a:t>
            </a:r>
            <a:r>
              <a:rPr lang="en-US" sz="800" dirty="0">
                <a:latin typeface="Calibri" panose="020F0502020204030204" pitchFamily="34" charset="0"/>
                <a:ea typeface="Calibri" panose="020F0502020204030204" pitchFamily="34" charset="0"/>
                <a:cs typeface="Times New Roman" panose="02020603050405020304" pitchFamily="18" charset="0"/>
              </a:rPr>
              <a:t>obtained from California Department of Public Health, Office of Oral Health.</a:t>
            </a:r>
          </a:p>
        </p:txBody>
      </p:sp>
      <p:sp>
        <p:nvSpPr>
          <p:cNvPr id="2" name="Slide Number Placeholder 1">
            <a:extLst>
              <a:ext uri="{FF2B5EF4-FFF2-40B4-BE49-F238E27FC236}">
                <a16:creationId xmlns:a16="http://schemas.microsoft.com/office/drawing/2014/main" id="{CD58BDE9-1DFF-4334-B85C-BE9B79D26C7E}"/>
              </a:ext>
            </a:extLst>
          </p:cNvPr>
          <p:cNvSpPr>
            <a:spLocks noGrp="1"/>
          </p:cNvSpPr>
          <p:nvPr>
            <p:ph type="sldNum" sz="quarter" idx="12"/>
          </p:nvPr>
        </p:nvSpPr>
        <p:spPr/>
        <p:txBody>
          <a:bodyPr/>
          <a:lstStyle/>
          <a:p>
            <a:fld id="{B2DC25EE-239B-4C5F-AAD1-255A7D5F1EE2}" type="slidenum">
              <a:rPr lang="en-US" smtClean="0"/>
              <a:t>46</a:t>
            </a:fld>
            <a:endParaRPr lang="en-US" dirty="0"/>
          </a:p>
        </p:txBody>
      </p:sp>
    </p:spTree>
    <p:extLst>
      <p:ext uri="{BB962C8B-B14F-4D97-AF65-F5344CB8AC3E}">
        <p14:creationId xmlns:p14="http://schemas.microsoft.com/office/powerpoint/2010/main" val="1303936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Visit Among Pregnant Women – LA County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4079649158"/>
              </p:ext>
            </p:extLst>
          </p:nvPr>
        </p:nvGraphicFramePr>
        <p:xfrm>
          <a:off x="696683" y="950181"/>
          <a:ext cx="5399317" cy="5221859"/>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415655" y="1096196"/>
            <a:ext cx="4342271" cy="977001"/>
          </a:xfrm>
          <a:ln w="12700">
            <a:noFill/>
          </a:ln>
        </p:spPr>
        <p:txBody>
          <a:bodyPr>
            <a:noAutofit/>
          </a:bodyPr>
          <a:lstStyle/>
          <a:p>
            <a:pPr marL="0" indent="0">
              <a:buNone/>
            </a:pPr>
            <a:r>
              <a:rPr lang="en-US" sz="1800" b="0" i="0" u="none" strike="noStrike" baseline="0" dirty="0"/>
              <a:t>Lower income women are significantly less likely to have a dental visit during pregnancy compared to higher income women</a:t>
            </a:r>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pregnant women in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County</a:t>
            </a:r>
            <a:r>
              <a:rPr kumimoji="0" lang="en-US" sz="1600" b="1" i="0"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with a dental visit by income, race/ethnicity, education, and insurance, 2022-2023</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extBox 9">
            <a:extLst>
              <a:ext uri="{FF2B5EF4-FFF2-40B4-BE49-F238E27FC236}">
                <a16:creationId xmlns:a16="http://schemas.microsoft.com/office/drawing/2014/main" id="{E00BB907-D054-4F31-843D-F7BBD45317B2}"/>
              </a:ext>
            </a:extLst>
          </p:cNvPr>
          <p:cNvSpPr txBox="1"/>
          <p:nvPr/>
        </p:nvSpPr>
        <p:spPr>
          <a:xfrm>
            <a:off x="4328353" y="1959369"/>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6" name="TextBox 9">
            <a:extLst>
              <a:ext uri="{FF2B5EF4-FFF2-40B4-BE49-F238E27FC236}">
                <a16:creationId xmlns:a16="http://schemas.microsoft.com/office/drawing/2014/main" id="{E0124A57-573C-4764-9872-AC8AE1578008}"/>
              </a:ext>
            </a:extLst>
          </p:cNvPr>
          <p:cNvSpPr txBox="1"/>
          <p:nvPr/>
        </p:nvSpPr>
        <p:spPr>
          <a:xfrm>
            <a:off x="580536" y="5537033"/>
            <a:ext cx="2738250" cy="507831"/>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prevalence than &gt; 200% FPL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prevalence than White women</a:t>
            </a:r>
          </a:p>
          <a:p>
            <a:pPr>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prevalence than college graduates</a:t>
            </a:r>
          </a:p>
        </p:txBody>
      </p:sp>
      <p:pic>
        <p:nvPicPr>
          <p:cNvPr id="6" name="Graphic 5" descr="Dollar with solid fill">
            <a:extLst>
              <a:ext uri="{FF2B5EF4-FFF2-40B4-BE49-F238E27FC236}">
                <a16:creationId xmlns:a16="http://schemas.microsoft.com/office/drawing/2014/main" id="{05519288-4CB3-46A4-A743-7777E7E9A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99496" y="1208723"/>
            <a:ext cx="751946" cy="751946"/>
          </a:xfrm>
          <a:prstGeom prst="rect">
            <a:avLst/>
          </a:prstGeom>
        </p:spPr>
      </p:pic>
      <p:pic>
        <p:nvPicPr>
          <p:cNvPr id="23" name="Graphic 22" descr="Graduation cap with solid fill">
            <a:extLst>
              <a:ext uri="{FF2B5EF4-FFF2-40B4-BE49-F238E27FC236}">
                <a16:creationId xmlns:a16="http://schemas.microsoft.com/office/drawing/2014/main" id="{B3973CE3-1F8D-483D-9BDE-87EF77121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09179" y="3552475"/>
            <a:ext cx="977001" cy="977001"/>
          </a:xfrm>
          <a:prstGeom prst="rect">
            <a:avLst/>
          </a:prstGeom>
        </p:spPr>
      </p:pic>
      <p:pic>
        <p:nvPicPr>
          <p:cNvPr id="5" name="Graphic 4" descr="Users with solid fill">
            <a:extLst>
              <a:ext uri="{FF2B5EF4-FFF2-40B4-BE49-F238E27FC236}">
                <a16:creationId xmlns:a16="http://schemas.microsoft.com/office/drawing/2014/main" id="{5FC85481-3293-4633-854C-8CF5601132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40479" y="2304806"/>
            <a:ext cx="914400" cy="914400"/>
          </a:xfrm>
          <a:prstGeom prst="rect">
            <a:avLst/>
          </a:prstGeom>
        </p:spPr>
      </p:pic>
      <p:sp>
        <p:nvSpPr>
          <p:cNvPr id="17" name="TextBox 16">
            <a:extLst>
              <a:ext uri="{FF2B5EF4-FFF2-40B4-BE49-F238E27FC236}">
                <a16:creationId xmlns:a16="http://schemas.microsoft.com/office/drawing/2014/main" id="{2280815E-FB10-4D4A-9CD0-AC60218976A9}"/>
              </a:ext>
            </a:extLst>
          </p:cNvPr>
          <p:cNvSpPr txBox="1"/>
          <p:nvPr/>
        </p:nvSpPr>
        <p:spPr>
          <a:xfrm>
            <a:off x="7437865" y="3440811"/>
            <a:ext cx="4200602" cy="1200329"/>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Women with less than a college degree are significantly less likely to have a dental visit during pregnancy compared to women with a college degree</a:t>
            </a:r>
            <a:endParaRPr lang="en-US" sz="18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D5D88CCA-9596-4B53-8453-406DE6F81C15}"/>
              </a:ext>
            </a:extLst>
          </p:cNvPr>
          <p:cNvSpPr txBox="1"/>
          <p:nvPr/>
        </p:nvSpPr>
        <p:spPr>
          <a:xfrm>
            <a:off x="7437865" y="2161842"/>
            <a:ext cx="4200602" cy="1200329"/>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Black/African American and Latina/Latinx</a:t>
            </a:r>
            <a:r>
              <a:rPr lang="en-US" dirty="0">
                <a:latin typeface="Calibri" panose="020F0502020204030204" pitchFamily="34" charset="0"/>
                <a:cs typeface="Calibri" panose="020F0502020204030204" pitchFamily="34" charset="0"/>
              </a:rPr>
              <a:t> </a:t>
            </a:r>
            <a:r>
              <a:rPr lang="en-US" sz="1800" b="0" i="0" u="none" strike="noStrike" baseline="0" dirty="0">
                <a:latin typeface="Calibri" panose="020F0502020204030204" pitchFamily="34" charset="0"/>
                <a:cs typeface="Calibri" panose="020F0502020204030204" pitchFamily="34" charset="0"/>
              </a:rPr>
              <a:t>women are significantly less likely to have a dental visit during pregnancy compared to White women</a:t>
            </a:r>
            <a:endParaRPr lang="en-US" sz="1800" dirty="0">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067D3A32-7978-4373-94FE-C31A287B8EB1}"/>
              </a:ext>
            </a:extLst>
          </p:cNvPr>
          <p:cNvSpPr txBox="1"/>
          <p:nvPr/>
        </p:nvSpPr>
        <p:spPr>
          <a:xfrm>
            <a:off x="7415655" y="4779471"/>
            <a:ext cx="4200602" cy="1477328"/>
          </a:xfrm>
          <a:prstGeom prst="rect">
            <a:avLst/>
          </a:prstGeom>
          <a:noFill/>
        </p:spPr>
        <p:txBody>
          <a:bodyPr wrap="square">
            <a:spAutoFit/>
          </a:bodyPr>
          <a:lstStyle/>
          <a:p>
            <a:pPr marL="0" indent="0">
              <a:buNone/>
            </a:pPr>
            <a:r>
              <a:rPr lang="en-US" dirty="0">
                <a:latin typeface="Calibri" panose="020F0502020204030204" pitchFamily="34" charset="0"/>
                <a:cs typeface="Calibri" panose="020F0502020204030204" pitchFamily="34" charset="0"/>
              </a:rPr>
              <a:t>Women with Medi-Cal are less likely to have a dental visit during pregnancy compared to those with private insurance but the difference is not statistically significant</a:t>
            </a:r>
            <a:endParaRPr lang="en-US" sz="1800" dirty="0">
              <a:latin typeface="Calibri" panose="020F0502020204030204" pitchFamily="34" charset="0"/>
              <a:cs typeface="Calibri" panose="020F0502020204030204" pitchFamily="34" charset="0"/>
            </a:endParaRPr>
          </a:p>
        </p:txBody>
      </p:sp>
      <p:sp>
        <p:nvSpPr>
          <p:cNvPr id="19" name="TextBox 9">
            <a:extLst>
              <a:ext uri="{FF2B5EF4-FFF2-40B4-BE49-F238E27FC236}">
                <a16:creationId xmlns:a16="http://schemas.microsoft.com/office/drawing/2014/main" id="{01E27454-79CC-4EAB-85F0-86BAFD86A937}"/>
              </a:ext>
            </a:extLst>
          </p:cNvPr>
          <p:cNvSpPr txBox="1"/>
          <p:nvPr/>
        </p:nvSpPr>
        <p:spPr>
          <a:xfrm>
            <a:off x="4328353" y="5537033"/>
            <a:ext cx="1391728" cy="2308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FPL=Federal poverty level</a:t>
            </a:r>
          </a:p>
        </p:txBody>
      </p:sp>
      <p:sp>
        <p:nvSpPr>
          <p:cNvPr id="2" name="Slide Number Placeholder 1">
            <a:extLst>
              <a:ext uri="{FF2B5EF4-FFF2-40B4-BE49-F238E27FC236}">
                <a16:creationId xmlns:a16="http://schemas.microsoft.com/office/drawing/2014/main" id="{DA36EAB3-EFA7-4512-9AE7-4599AC6DC743}"/>
              </a:ext>
            </a:extLst>
          </p:cNvPr>
          <p:cNvSpPr>
            <a:spLocks noGrp="1"/>
          </p:cNvSpPr>
          <p:nvPr>
            <p:ph type="sldNum" sz="quarter" idx="12"/>
          </p:nvPr>
        </p:nvSpPr>
        <p:spPr/>
        <p:txBody>
          <a:bodyPr/>
          <a:lstStyle/>
          <a:p>
            <a:fld id="{B2DC25EE-239B-4C5F-AAD1-255A7D5F1EE2}" type="slidenum">
              <a:rPr lang="en-US" smtClean="0"/>
              <a:t>47</a:t>
            </a:fld>
            <a:endParaRPr lang="en-US" dirty="0"/>
          </a:p>
        </p:txBody>
      </p:sp>
      <p:sp>
        <p:nvSpPr>
          <p:cNvPr id="26" name="TextBox 25">
            <a:extLst>
              <a:ext uri="{FF2B5EF4-FFF2-40B4-BE49-F238E27FC236}">
                <a16:creationId xmlns:a16="http://schemas.microsoft.com/office/drawing/2014/main" id="{A00704FB-C906-4BEF-BFD3-6168B569D795}"/>
              </a:ext>
            </a:extLst>
          </p:cNvPr>
          <p:cNvSpPr txBox="1"/>
          <p:nvPr/>
        </p:nvSpPr>
        <p:spPr>
          <a:xfrm>
            <a:off x="107941" y="6237165"/>
            <a:ext cx="11649985" cy="218265"/>
          </a:xfrm>
          <a:prstGeom prst="rect">
            <a:avLst/>
          </a:prstGeom>
          <a:noFill/>
        </p:spPr>
        <p:txBody>
          <a:bodyPr wrap="square" rtlCol="0">
            <a:spAutoFit/>
          </a:bodyPr>
          <a:lstStyle/>
          <a:p>
            <a:pPr marL="114300" marR="0" indent="-114300">
              <a:lnSpc>
                <a:spcPct val="107000"/>
              </a:lnSpc>
              <a:spcBef>
                <a:spcPts val="0"/>
              </a:spcBef>
              <a:spcAft>
                <a:spcPts val="0"/>
              </a:spcAft>
              <a:buFont typeface="Arial" panose="020B0604020202020204" pitchFamily="34" charset="0"/>
              <a:buChar char="•"/>
              <a:tabLst>
                <a:tab pos="114300"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lang="en-US" sz="800" dirty="0">
                <a:effectLst/>
                <a:latin typeface="Calibri" panose="020F0502020204030204" pitchFamily="34" charset="0"/>
                <a:ea typeface="Calibri" panose="020F0502020204030204" pitchFamily="34" charset="0"/>
                <a:cs typeface="Times New Roman" panose="02020603050405020304" pitchFamily="18" charset="0"/>
              </a:rPr>
              <a:t>California Maternal and Infant Health Assessment, 2022-2023. Analysis </a:t>
            </a:r>
            <a:r>
              <a:rPr lang="en-US" sz="800" dirty="0">
                <a:latin typeface="Calibri" panose="020F0502020204030204" pitchFamily="34" charset="0"/>
                <a:ea typeface="Calibri" panose="020F0502020204030204" pitchFamily="34" charset="0"/>
                <a:cs typeface="Times New Roman" panose="02020603050405020304" pitchFamily="18" charset="0"/>
              </a:rPr>
              <a:t>obtained from California Department of Public Health, Office of Oral Health.</a:t>
            </a:r>
            <a:endParaRPr lang="en-US" sz="800" i="0" dirty="0">
              <a:solidFill>
                <a:srgbClr val="112E51"/>
              </a:solidFill>
              <a:effectLst/>
              <a:latin typeface="Montserrat"/>
            </a:endParaRPr>
          </a:p>
        </p:txBody>
      </p:sp>
      <p:sp>
        <p:nvSpPr>
          <p:cNvPr id="27" name="TextBox 26">
            <a:extLst>
              <a:ext uri="{FF2B5EF4-FFF2-40B4-BE49-F238E27FC236}">
                <a16:creationId xmlns:a16="http://schemas.microsoft.com/office/drawing/2014/main" id="{64929E98-A7D6-4366-9DE7-27FB3DDBC4E3}"/>
              </a:ext>
            </a:extLst>
          </p:cNvPr>
          <p:cNvSpPr txBox="1"/>
          <p:nvPr/>
        </p:nvSpPr>
        <p:spPr>
          <a:xfrm>
            <a:off x="3915174" y="2258635"/>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29" name="Graphic 28" descr="Document with solid fill">
            <a:extLst>
              <a:ext uri="{FF2B5EF4-FFF2-40B4-BE49-F238E27FC236}">
                <a16:creationId xmlns:a16="http://schemas.microsoft.com/office/drawing/2014/main" id="{261AEB08-6829-4310-90BE-0BA4CFF6CD5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53507" y="5003661"/>
            <a:ext cx="751947" cy="751947"/>
          </a:xfrm>
          <a:prstGeom prst="rect">
            <a:avLst/>
          </a:prstGeom>
        </p:spPr>
      </p:pic>
    </p:spTree>
    <p:extLst>
      <p:ext uri="{BB962C8B-B14F-4D97-AF65-F5344CB8AC3E}">
        <p14:creationId xmlns:p14="http://schemas.microsoft.com/office/powerpoint/2010/main" val="5683606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Visit Among </a:t>
            </a:r>
            <a:r>
              <a:rPr lang="en-US" sz="2800" u="sng" dirty="0"/>
              <a:t>Pregnant Women</a:t>
            </a:r>
            <a:r>
              <a:rPr lang="en-US" sz="2800" dirty="0"/>
              <a:t>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555494842"/>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The percentage of LA County women with a dental visit during their pregnancy increased in 2022-2023</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218265"/>
          </a:xfrm>
          <a:prstGeom prst="rect">
            <a:avLst/>
          </a:prstGeom>
          <a:noFill/>
        </p:spPr>
        <p:txBody>
          <a:bodyPr wrap="square" rtlCol="0">
            <a:spAutoFit/>
          </a:bodyPr>
          <a:lstStyle/>
          <a:p>
            <a:pPr marL="114300" marR="0" indent="-114300">
              <a:lnSpc>
                <a:spcPct val="107000"/>
              </a:lnSpc>
              <a:spcBef>
                <a:spcPts val="0"/>
              </a:spcBef>
              <a:spcAft>
                <a:spcPts val="0"/>
              </a:spcAft>
              <a:buFont typeface="Arial" panose="020B0604020202020204" pitchFamily="34" charset="0"/>
              <a:buChar char="•"/>
              <a:tabLst>
                <a:tab pos="114300"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lang="en-US" sz="800" dirty="0">
                <a:effectLst/>
                <a:latin typeface="Calibri" panose="020F0502020204030204" pitchFamily="34" charset="0"/>
                <a:ea typeface="Calibri" panose="020F0502020204030204" pitchFamily="34" charset="0"/>
                <a:cs typeface="Times New Roman" panose="02020603050405020304" pitchFamily="18" charset="0"/>
              </a:rPr>
              <a:t>California Maternal and Infant Health Assessment. Analysis </a:t>
            </a:r>
            <a:r>
              <a:rPr lang="en-US" sz="800" dirty="0">
                <a:latin typeface="Calibri" panose="020F0502020204030204" pitchFamily="34" charset="0"/>
                <a:ea typeface="Calibri" panose="020F0502020204030204" pitchFamily="34" charset="0"/>
                <a:cs typeface="Times New Roman" panose="02020603050405020304" pitchFamily="18" charset="0"/>
              </a:rPr>
              <a:t>obtained from California Department of Public Health, Office of Oral Health.</a:t>
            </a:r>
            <a:endParaRPr lang="en-US" sz="800" i="0" dirty="0">
              <a:solidFill>
                <a:srgbClr val="112E51"/>
              </a:solidFill>
              <a:effectLst/>
              <a:latin typeface="Montserrat"/>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650047" y="1382452"/>
            <a:ext cx="5445953"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LA County women with a recent live birth that visited the dentist during their pregnancy</a:t>
            </a:r>
          </a:p>
        </p:txBody>
      </p:sp>
      <p:sp>
        <p:nvSpPr>
          <p:cNvPr id="10" name="TextBox 9">
            <a:extLst>
              <a:ext uri="{FF2B5EF4-FFF2-40B4-BE49-F238E27FC236}">
                <a16:creationId xmlns:a16="http://schemas.microsoft.com/office/drawing/2014/main" id="{5A5E7B47-CED2-47B3-8152-9D05618DEB49}"/>
              </a:ext>
            </a:extLst>
          </p:cNvPr>
          <p:cNvSpPr txBox="1"/>
          <p:nvPr/>
        </p:nvSpPr>
        <p:spPr>
          <a:xfrm>
            <a:off x="528177" y="5634465"/>
            <a:ext cx="5404756" cy="246221"/>
          </a:xfrm>
          <a:prstGeom prst="rect">
            <a:avLst/>
          </a:prstGeom>
          <a:noFill/>
        </p:spPr>
        <p:txBody>
          <a:bodyPr wrap="square" rtlCol="0">
            <a:spAutoFit/>
          </a:bodyPr>
          <a:lstStyle/>
          <a:p>
            <a:pPr marL="57150" indent="-57150">
              <a:tabLst>
                <a:tab pos="57150" algn="l"/>
              </a:tabLst>
            </a:pP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141DC479-7A91-47AE-B88E-FCD29FE4EF62}"/>
              </a:ext>
            </a:extLst>
          </p:cNvPr>
          <p:cNvSpPr>
            <a:spLocks noGrp="1"/>
          </p:cNvSpPr>
          <p:nvPr>
            <p:ph type="sldNum" sz="quarter" idx="12"/>
          </p:nvPr>
        </p:nvSpPr>
        <p:spPr/>
        <p:txBody>
          <a:bodyPr/>
          <a:lstStyle/>
          <a:p>
            <a:fld id="{B2DC25EE-239B-4C5F-AAD1-255A7D5F1EE2}" type="slidenum">
              <a:rPr lang="en-US" smtClean="0"/>
              <a:t>48</a:t>
            </a:fld>
            <a:endParaRPr lang="en-US" dirty="0"/>
          </a:p>
        </p:txBody>
      </p:sp>
    </p:spTree>
    <p:extLst>
      <p:ext uri="{BB962C8B-B14F-4D97-AF65-F5344CB8AC3E}">
        <p14:creationId xmlns:p14="http://schemas.microsoft.com/office/powerpoint/2010/main" val="5111149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Dental Visit Among </a:t>
            </a:r>
            <a:r>
              <a:rPr lang="en-US" sz="2800" u="sng" dirty="0"/>
              <a:t>Pregnant Women</a:t>
            </a:r>
            <a:r>
              <a:rPr lang="en-US" sz="2800" dirty="0"/>
              <a:t> – Barriers to Care</a:t>
            </a:r>
          </a:p>
        </p:txBody>
      </p:sp>
      <p:sp>
        <p:nvSpPr>
          <p:cNvPr id="11" name="TextBox 10">
            <a:extLst>
              <a:ext uri="{FF2B5EF4-FFF2-40B4-BE49-F238E27FC236}">
                <a16:creationId xmlns:a16="http://schemas.microsoft.com/office/drawing/2014/main" id="{549BB889-37A6-4F2F-B4C9-9A3AC8CED933}"/>
              </a:ext>
            </a:extLst>
          </p:cNvPr>
          <p:cNvSpPr txBox="1"/>
          <p:nvPr/>
        </p:nvSpPr>
        <p:spPr>
          <a:xfrm>
            <a:off x="517079" y="1328959"/>
            <a:ext cx="11155680" cy="338554"/>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Reasons why LA County women with a recent live birth did not visit a dentist during pregnancy, 2022-2023</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349968"/>
          </a:xfrm>
          <a:prstGeom prst="rect">
            <a:avLst/>
          </a:prstGeom>
          <a:noFill/>
        </p:spPr>
        <p:txBody>
          <a:bodyPr wrap="square" rtlCol="0">
            <a:spAutoFit/>
          </a:bodyPr>
          <a:lstStyle/>
          <a:p>
            <a:pPr marL="114300" marR="0" indent="-114300">
              <a:lnSpc>
                <a:spcPct val="107000"/>
              </a:lnSpc>
              <a:spcBef>
                <a:spcPts val="0"/>
              </a:spcBef>
              <a:spcAft>
                <a:spcPts val="0"/>
              </a:spcAft>
              <a:buFont typeface="Arial" panose="020B0604020202020204" pitchFamily="34" charset="0"/>
              <a:buChar char="•"/>
              <a:tabLst>
                <a:tab pos="114300"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lang="en-US" sz="800" dirty="0">
                <a:effectLst/>
                <a:latin typeface="Calibri" panose="020F0502020204030204" pitchFamily="34" charset="0"/>
                <a:ea typeface="Calibri" panose="020F0502020204030204" pitchFamily="34" charset="0"/>
                <a:cs typeface="Times New Roman" panose="02020603050405020304" pitchFamily="18" charset="0"/>
              </a:rPr>
              <a:t>California Maternal and Infant Health Assessment, 2022-2023. Analysis </a:t>
            </a:r>
            <a:r>
              <a:rPr lang="en-US" sz="800" dirty="0">
                <a:latin typeface="Calibri" panose="020F0502020204030204" pitchFamily="34" charset="0"/>
                <a:ea typeface="Calibri" panose="020F0502020204030204" pitchFamily="34" charset="0"/>
                <a:cs typeface="Times New Roman" panose="02020603050405020304" pitchFamily="18" charset="0"/>
              </a:rPr>
              <a:t>obtained from California Department of Public Health, Office of Oral Health.</a:t>
            </a:r>
          </a:p>
          <a:p>
            <a:pPr marL="114300" marR="0" indent="-114300">
              <a:lnSpc>
                <a:spcPct val="107000"/>
              </a:lnSpc>
              <a:spcBef>
                <a:spcPts val="0"/>
              </a:spcBef>
              <a:spcAft>
                <a:spcPts val="0"/>
              </a:spcAft>
              <a:buFont typeface="Arial" panose="020B0604020202020204" pitchFamily="34" charset="0"/>
              <a:buChar char="•"/>
              <a:tabLst>
                <a:tab pos="114300" algn="l"/>
              </a:tabLst>
            </a:pPr>
            <a:r>
              <a:rPr lang="en-US" sz="800" i="0" dirty="0">
                <a:solidFill>
                  <a:srgbClr val="112E51"/>
                </a:solidFill>
                <a:effectLst/>
                <a:latin typeface="Calibri" panose="020F0502020204030204" pitchFamily="34" charset="0"/>
                <a:cs typeface="Times New Roman" panose="02020603050405020304" pitchFamily="18" charset="0"/>
              </a:rPr>
              <a:t>NOTE: Women could select multiple reasons, therefore, the total exceeds 100%</a:t>
            </a:r>
            <a:endParaRPr lang="en-US" sz="800" i="0" dirty="0">
              <a:solidFill>
                <a:srgbClr val="112E51"/>
              </a:solidFill>
              <a:effectLst/>
              <a:latin typeface="Montserrat"/>
            </a:endParaRPr>
          </a:p>
        </p:txBody>
      </p:sp>
      <p:sp>
        <p:nvSpPr>
          <p:cNvPr id="2" name="Slide Number Placeholder 1">
            <a:extLst>
              <a:ext uri="{FF2B5EF4-FFF2-40B4-BE49-F238E27FC236}">
                <a16:creationId xmlns:a16="http://schemas.microsoft.com/office/drawing/2014/main" id="{CD58BDE9-1DFF-4334-B85C-BE9B79D26C7E}"/>
              </a:ext>
            </a:extLst>
          </p:cNvPr>
          <p:cNvSpPr>
            <a:spLocks noGrp="1"/>
          </p:cNvSpPr>
          <p:nvPr>
            <p:ph type="sldNum" sz="quarter" idx="12"/>
          </p:nvPr>
        </p:nvSpPr>
        <p:spPr/>
        <p:txBody>
          <a:bodyPr/>
          <a:lstStyle/>
          <a:p>
            <a:fld id="{B2DC25EE-239B-4C5F-AAD1-255A7D5F1EE2}" type="slidenum">
              <a:rPr lang="en-US" smtClean="0"/>
              <a:t>49</a:t>
            </a:fld>
            <a:endParaRPr lang="en-US" dirty="0"/>
          </a:p>
        </p:txBody>
      </p:sp>
      <p:sp>
        <p:nvSpPr>
          <p:cNvPr id="7" name="Oval 6">
            <a:extLst>
              <a:ext uri="{FF2B5EF4-FFF2-40B4-BE49-F238E27FC236}">
                <a16:creationId xmlns:a16="http://schemas.microsoft.com/office/drawing/2014/main" id="{1B142176-9B0B-4C72-9F74-B44D066006E3}"/>
              </a:ext>
            </a:extLst>
          </p:cNvPr>
          <p:cNvSpPr/>
          <p:nvPr/>
        </p:nvSpPr>
        <p:spPr>
          <a:xfrm>
            <a:off x="1135746" y="2016639"/>
            <a:ext cx="990600" cy="990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latin typeface="Calibri" panose="020F0502020204030204" pitchFamily="34" charset="0"/>
                <a:cs typeface="Calibri" panose="020F0502020204030204" pitchFamily="34" charset="0"/>
              </a:rPr>
              <a:t>58%</a:t>
            </a:r>
          </a:p>
        </p:txBody>
      </p:sp>
      <p:sp>
        <p:nvSpPr>
          <p:cNvPr id="14" name="TextBox 13">
            <a:extLst>
              <a:ext uri="{FF2B5EF4-FFF2-40B4-BE49-F238E27FC236}">
                <a16:creationId xmlns:a16="http://schemas.microsoft.com/office/drawing/2014/main" id="{DB432E0F-5CD4-460D-97B4-BEF868F3D8A6}"/>
              </a:ext>
            </a:extLst>
          </p:cNvPr>
          <p:cNvSpPr txBox="1"/>
          <p:nvPr/>
        </p:nvSpPr>
        <p:spPr>
          <a:xfrm>
            <a:off x="2316845" y="2281106"/>
            <a:ext cx="2351606"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Didn’t need to go</a:t>
            </a:r>
          </a:p>
        </p:txBody>
      </p:sp>
      <p:sp>
        <p:nvSpPr>
          <p:cNvPr id="15" name="Oval 14">
            <a:extLst>
              <a:ext uri="{FF2B5EF4-FFF2-40B4-BE49-F238E27FC236}">
                <a16:creationId xmlns:a16="http://schemas.microsoft.com/office/drawing/2014/main" id="{4D809D36-9F79-434E-A3E1-B4F3E60745E9}"/>
              </a:ext>
            </a:extLst>
          </p:cNvPr>
          <p:cNvSpPr/>
          <p:nvPr/>
        </p:nvSpPr>
        <p:spPr>
          <a:xfrm>
            <a:off x="1135746" y="3237018"/>
            <a:ext cx="990600" cy="990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latin typeface="Calibri" panose="020F0502020204030204" pitchFamily="34" charset="0"/>
                <a:cs typeface="Calibri" panose="020F0502020204030204" pitchFamily="34" charset="0"/>
              </a:rPr>
              <a:t>38%</a:t>
            </a:r>
          </a:p>
        </p:txBody>
      </p:sp>
      <p:sp>
        <p:nvSpPr>
          <p:cNvPr id="16" name="TextBox 15">
            <a:extLst>
              <a:ext uri="{FF2B5EF4-FFF2-40B4-BE49-F238E27FC236}">
                <a16:creationId xmlns:a16="http://schemas.microsoft.com/office/drawing/2014/main" id="{367D09A5-9212-436A-939C-DF856C0EEB2C}"/>
              </a:ext>
            </a:extLst>
          </p:cNvPr>
          <p:cNvSpPr txBox="1"/>
          <p:nvPr/>
        </p:nvSpPr>
        <p:spPr>
          <a:xfrm>
            <a:off x="2316845" y="3501485"/>
            <a:ext cx="1278620"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Too busy</a:t>
            </a:r>
          </a:p>
        </p:txBody>
      </p:sp>
      <p:sp>
        <p:nvSpPr>
          <p:cNvPr id="17" name="Oval 16">
            <a:extLst>
              <a:ext uri="{FF2B5EF4-FFF2-40B4-BE49-F238E27FC236}">
                <a16:creationId xmlns:a16="http://schemas.microsoft.com/office/drawing/2014/main" id="{07837AAF-11CB-4930-9CA1-D13B93C70637}"/>
              </a:ext>
            </a:extLst>
          </p:cNvPr>
          <p:cNvSpPr/>
          <p:nvPr/>
        </p:nvSpPr>
        <p:spPr>
          <a:xfrm>
            <a:off x="1135746" y="4457397"/>
            <a:ext cx="990600" cy="990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latin typeface="Calibri" panose="020F0502020204030204" pitchFamily="34" charset="0"/>
                <a:cs typeface="Calibri" panose="020F0502020204030204" pitchFamily="34" charset="0"/>
              </a:rPr>
              <a:t>40%</a:t>
            </a:r>
          </a:p>
        </p:txBody>
      </p:sp>
      <p:sp>
        <p:nvSpPr>
          <p:cNvPr id="18" name="TextBox 17">
            <a:extLst>
              <a:ext uri="{FF2B5EF4-FFF2-40B4-BE49-F238E27FC236}">
                <a16:creationId xmlns:a16="http://schemas.microsoft.com/office/drawing/2014/main" id="{B1F068A8-AC63-4044-B078-074EC1B52A06}"/>
              </a:ext>
            </a:extLst>
          </p:cNvPr>
          <p:cNvSpPr txBox="1"/>
          <p:nvPr/>
        </p:nvSpPr>
        <p:spPr>
          <a:xfrm>
            <a:off x="2316845" y="4537254"/>
            <a:ext cx="4359270" cy="830997"/>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Did not think it was safe</a:t>
            </a:r>
          </a:p>
          <a:p>
            <a:r>
              <a:rPr lang="en-US" sz="2400" dirty="0">
                <a:latin typeface="Calibri" panose="020F0502020204030204" pitchFamily="34" charset="0"/>
                <a:cs typeface="Calibri" panose="020F0502020204030204" pitchFamily="34" charset="0"/>
              </a:rPr>
              <a:t>to go to dentist during pregnancy</a:t>
            </a:r>
          </a:p>
        </p:txBody>
      </p:sp>
      <p:sp>
        <p:nvSpPr>
          <p:cNvPr id="19" name="Oval 18">
            <a:extLst>
              <a:ext uri="{FF2B5EF4-FFF2-40B4-BE49-F238E27FC236}">
                <a16:creationId xmlns:a16="http://schemas.microsoft.com/office/drawing/2014/main" id="{55C70320-FBB8-4D70-845D-D1C45F2F3378}"/>
              </a:ext>
            </a:extLst>
          </p:cNvPr>
          <p:cNvSpPr/>
          <p:nvPr/>
        </p:nvSpPr>
        <p:spPr>
          <a:xfrm>
            <a:off x="7191536" y="2016639"/>
            <a:ext cx="990600" cy="990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latin typeface="Calibri" panose="020F0502020204030204" pitchFamily="34" charset="0"/>
                <a:cs typeface="Calibri" panose="020F0502020204030204" pitchFamily="34" charset="0"/>
              </a:rPr>
              <a:t>34%</a:t>
            </a:r>
          </a:p>
        </p:txBody>
      </p:sp>
      <p:sp>
        <p:nvSpPr>
          <p:cNvPr id="20" name="TextBox 19">
            <a:extLst>
              <a:ext uri="{FF2B5EF4-FFF2-40B4-BE49-F238E27FC236}">
                <a16:creationId xmlns:a16="http://schemas.microsoft.com/office/drawing/2014/main" id="{49937A10-095F-431C-9C8F-142D0AF6C5EA}"/>
              </a:ext>
            </a:extLst>
          </p:cNvPr>
          <p:cNvSpPr txBox="1"/>
          <p:nvPr/>
        </p:nvSpPr>
        <p:spPr>
          <a:xfrm>
            <a:off x="8372635" y="2281106"/>
            <a:ext cx="729430"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Cost</a:t>
            </a:r>
          </a:p>
        </p:txBody>
      </p:sp>
      <p:sp>
        <p:nvSpPr>
          <p:cNvPr id="21" name="Oval 20">
            <a:extLst>
              <a:ext uri="{FF2B5EF4-FFF2-40B4-BE49-F238E27FC236}">
                <a16:creationId xmlns:a16="http://schemas.microsoft.com/office/drawing/2014/main" id="{4936544B-130D-40E3-BC0F-F64950B9A3FB}"/>
              </a:ext>
            </a:extLst>
          </p:cNvPr>
          <p:cNvSpPr/>
          <p:nvPr/>
        </p:nvSpPr>
        <p:spPr>
          <a:xfrm>
            <a:off x="7191536" y="3237018"/>
            <a:ext cx="990600" cy="990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latin typeface="Calibri" panose="020F0502020204030204" pitchFamily="34" charset="0"/>
                <a:cs typeface="Calibri" panose="020F0502020204030204" pitchFamily="34" charset="0"/>
              </a:rPr>
              <a:t>24%</a:t>
            </a:r>
          </a:p>
        </p:txBody>
      </p:sp>
      <p:sp>
        <p:nvSpPr>
          <p:cNvPr id="22" name="TextBox 21">
            <a:extLst>
              <a:ext uri="{FF2B5EF4-FFF2-40B4-BE49-F238E27FC236}">
                <a16:creationId xmlns:a16="http://schemas.microsoft.com/office/drawing/2014/main" id="{B38462E4-9DCA-45FD-817C-5D8B32DE4085}"/>
              </a:ext>
            </a:extLst>
          </p:cNvPr>
          <p:cNvSpPr txBox="1"/>
          <p:nvPr/>
        </p:nvSpPr>
        <p:spPr>
          <a:xfrm>
            <a:off x="8372635" y="3501485"/>
            <a:ext cx="2683620"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No dental insurance</a:t>
            </a:r>
          </a:p>
        </p:txBody>
      </p:sp>
    </p:spTree>
    <p:extLst>
      <p:ext uri="{BB962C8B-B14F-4D97-AF65-F5344CB8AC3E}">
        <p14:creationId xmlns:p14="http://schemas.microsoft.com/office/powerpoint/2010/main" val="2458694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38D5A9B-ABAC-4DF0-A591-98585793FCAD}"/>
              </a:ext>
            </a:extLst>
          </p:cNvPr>
          <p:cNvPicPr>
            <a:picLocks noChangeAspect="1"/>
          </p:cNvPicPr>
          <p:nvPr/>
        </p:nvPicPr>
        <p:blipFill rotWithShape="1">
          <a:blip r:embed="rId2">
            <a:extLst>
              <a:ext uri="{28A0092B-C50C-407E-A947-70E740481C1C}">
                <a14:useLocalDpi xmlns:a14="http://schemas.microsoft.com/office/drawing/2010/main" val="0"/>
              </a:ext>
            </a:extLst>
          </a:blip>
          <a:srcRect l="-1" t="-18317" r="-10447" b="-19656"/>
          <a:stretch/>
        </p:blipFill>
        <p:spPr>
          <a:xfrm>
            <a:off x="20" y="10"/>
            <a:ext cx="8668492" cy="6857990"/>
          </a:xfrm>
          <a:prstGeom prst="rect">
            <a:avLst/>
          </a:prstGeom>
        </p:spPr>
      </p:pic>
      <p:sp>
        <p:nvSpPr>
          <p:cNvPr id="18" name="Rectangle 17">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400" dirty="0"/>
              <a:t>Oral Health of LA County’s</a:t>
            </a:r>
            <a:br>
              <a:rPr lang="en-US" sz="4400" dirty="0"/>
            </a:br>
            <a:r>
              <a:rPr lang="en-US" sz="4400" dirty="0"/>
              <a:t>Children</a:t>
            </a:r>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AEFCA52-8706-4438-9B91-C52FB36C909B}"/>
              </a:ext>
            </a:extLst>
          </p:cNvPr>
          <p:cNvSpPr txBox="1"/>
          <p:nvPr/>
        </p:nvSpPr>
        <p:spPr>
          <a:xfrm>
            <a:off x="7951825" y="4696388"/>
            <a:ext cx="2887585" cy="923330"/>
          </a:xfrm>
          <a:prstGeom prst="rect">
            <a:avLst/>
          </a:prstGeom>
          <a:noFill/>
        </p:spPr>
        <p:txBody>
          <a:bodyPr wrap="none" rtlCol="0">
            <a:spAutoFit/>
          </a:bodyPr>
          <a:lstStyle/>
          <a:p>
            <a:r>
              <a:rPr lang="en-US" b="1" dirty="0"/>
              <a:t>Tooth Decay Experience</a:t>
            </a:r>
          </a:p>
          <a:p>
            <a:r>
              <a:rPr lang="en-US" b="1" dirty="0"/>
              <a:t>Untreated Tooth Decay</a:t>
            </a:r>
          </a:p>
          <a:p>
            <a:r>
              <a:rPr lang="en-US" b="1" dirty="0"/>
              <a:t>Dental Sealants</a:t>
            </a:r>
          </a:p>
        </p:txBody>
      </p:sp>
      <p:sp>
        <p:nvSpPr>
          <p:cNvPr id="3" name="Slide Number Placeholder 2">
            <a:extLst>
              <a:ext uri="{FF2B5EF4-FFF2-40B4-BE49-F238E27FC236}">
                <a16:creationId xmlns:a16="http://schemas.microsoft.com/office/drawing/2014/main" id="{6803D89E-C864-4490-B976-651ADECB4C79}"/>
              </a:ext>
            </a:extLst>
          </p:cNvPr>
          <p:cNvSpPr>
            <a:spLocks noGrp="1"/>
          </p:cNvSpPr>
          <p:nvPr>
            <p:ph type="sldNum" sz="quarter" idx="12"/>
          </p:nvPr>
        </p:nvSpPr>
        <p:spPr>
          <a:xfrm>
            <a:off x="9340225" y="6397665"/>
            <a:ext cx="2743200" cy="365125"/>
          </a:xfrm>
        </p:spPr>
        <p:txBody>
          <a:bodyPr/>
          <a:lstStyle/>
          <a:p>
            <a:fld id="{B2DC25EE-239B-4C5F-AAD1-255A7D5F1EE2}" type="slidenum">
              <a:rPr lang="en-US" smtClean="0">
                <a:latin typeface="Calibri" panose="020F0502020204030204" pitchFamily="34" charset="0"/>
                <a:cs typeface="Calibri" panose="020F0502020204030204" pitchFamily="34" charset="0"/>
              </a:rPr>
              <a:t>5</a:t>
            </a:fld>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69997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3552065647"/>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Dental Visit in Year Among </a:t>
            </a:r>
            <a:r>
              <a:rPr lang="en-US" sz="2800" u="sng" dirty="0"/>
              <a:t>Medicaid</a:t>
            </a:r>
            <a:r>
              <a:rPr lang="en-US" sz="2800" dirty="0"/>
              <a:t> Children -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children aged 0-20 years enrolled in Medicaid with a dental visit in the calendar/fiscal year is similar for LA County, California, and the US</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Medicaid (Medi-Cal) enrollees aged 0-20 years with a dental visit in the calendar/fiscal year*</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Calibri" panose="020F0502020204030204" pitchFamily="34" charset="0"/>
                <a:cs typeface="Calibri" panose="020F0502020204030204" pitchFamily="34" charset="0"/>
              </a:rPr>
              <a:t>Data Sources: California Health and Human Services, Dental Utilization Measures and Sealant Data by County and Age Calendar Year 2013 to 2023</a:t>
            </a:r>
            <a:r>
              <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3"/>
              </a:rPr>
              <a:t>https://data.chhs.ca.gov/dataset/test-dhcs-utilization-measures-and-sealant-data-by-county-calendar-year-2013-to-2021</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Centers for Medicare and Medicaid Services, EPSDT/CMS-416, FY2024,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4"/>
              </a:rPr>
              <a:t>https://www.medicaid.gov/medicaid/benefits/early-and-periodic-screening-diagnostic-and-treatment/epsdt-data</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p>
          <a:p>
            <a:pPr marL="171450" indent="-171450">
              <a:buFont typeface="Arial" panose="020B0604020202020204" pitchFamily="34" charset="0"/>
              <a:buChar char="•"/>
              <a:tabLst>
                <a:tab pos="115888" algn="l"/>
              </a:tabLst>
            </a:pPr>
            <a:r>
              <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rPr>
              <a:t>Accessed 04-26-2026</a:t>
            </a:r>
          </a:p>
        </p:txBody>
      </p:sp>
      <p:sp>
        <p:nvSpPr>
          <p:cNvPr id="8" name="TextBox 7">
            <a:extLst>
              <a:ext uri="{FF2B5EF4-FFF2-40B4-BE49-F238E27FC236}">
                <a16:creationId xmlns:a16="http://schemas.microsoft.com/office/drawing/2014/main" id="{8D3BF132-EF5F-497B-B8E7-C52600DA39A9}"/>
              </a:ext>
            </a:extLst>
          </p:cNvPr>
          <p:cNvSpPr txBox="1"/>
          <p:nvPr/>
        </p:nvSpPr>
        <p:spPr>
          <a:xfrm>
            <a:off x="516443" y="5772090"/>
            <a:ext cx="5404756" cy="400110"/>
          </a:xfrm>
          <a:prstGeom prst="rect">
            <a:avLst/>
          </a:prstGeom>
          <a:noFill/>
        </p:spPr>
        <p:txBody>
          <a:bodyPr wrap="square" rtlCol="0">
            <a:spAutoFit/>
          </a:bodyPr>
          <a:lstStyle/>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*Denominator=Number enrolled for 90 continuous days</a:t>
            </a:r>
          </a:p>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  FY=Fiscal Year, CY=Calendar Year</a:t>
            </a: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CD58BDE9-1DFF-4334-B85C-BE9B79D26C7E}"/>
              </a:ext>
            </a:extLst>
          </p:cNvPr>
          <p:cNvSpPr>
            <a:spLocks noGrp="1"/>
          </p:cNvSpPr>
          <p:nvPr>
            <p:ph type="sldNum" sz="quarter" idx="12"/>
          </p:nvPr>
        </p:nvSpPr>
        <p:spPr/>
        <p:txBody>
          <a:bodyPr/>
          <a:lstStyle/>
          <a:p>
            <a:fld id="{B2DC25EE-239B-4C5F-AAD1-255A7D5F1EE2}" type="slidenum">
              <a:rPr lang="en-US" smtClean="0"/>
              <a:t>50</a:t>
            </a:fld>
            <a:endParaRPr lang="en-US" dirty="0"/>
          </a:p>
        </p:txBody>
      </p:sp>
    </p:spTree>
    <p:extLst>
      <p:ext uri="{BB962C8B-B14F-4D97-AF65-F5344CB8AC3E}">
        <p14:creationId xmlns:p14="http://schemas.microsoft.com/office/powerpoint/2010/main" val="3630808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852584677"/>
              </p:ext>
            </p:extLst>
          </p:nvPr>
        </p:nvGraphicFramePr>
        <p:xfrm>
          <a:off x="518160" y="1246049"/>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Dental Visit in Year Among </a:t>
            </a:r>
            <a:r>
              <a:rPr lang="en-US" sz="2800" u="sng" dirty="0"/>
              <a:t>Medicaid</a:t>
            </a:r>
            <a:r>
              <a:rPr lang="en-US" sz="2800" dirty="0"/>
              <a:t> Enrollees -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Medi-Cal enrollees with a dental visit is highest among children 6-9 years of age</a:t>
            </a:r>
          </a:p>
          <a:p>
            <a:r>
              <a:rPr lang="en-US" dirty="0"/>
              <a:t>For Medi-Cal adults, fewer than 3 out of 10 had a dental visit in 2023</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t>
            </a:r>
            <a:r>
              <a:rPr lang="en-US" sz="1600" b="1" u="sng" dirty="0">
                <a:latin typeface="Calibri" panose="020F0502020204030204" pitchFamily="34" charset="0"/>
                <a:cs typeface="Calibri" panose="020F0502020204030204" pitchFamily="34" charset="0"/>
              </a:rPr>
              <a:t>LA County</a:t>
            </a:r>
            <a:r>
              <a:rPr lang="en-US" sz="1600" b="1" dirty="0">
                <a:latin typeface="Calibri" panose="020F0502020204030204" pitchFamily="34" charset="0"/>
                <a:cs typeface="Calibri" panose="020F0502020204030204" pitchFamily="34" charset="0"/>
              </a:rPr>
              <a:t> Medicaid (Medi-Cal) enrollees</a:t>
            </a:r>
          </a:p>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with a dental visit in calendar year 2023 by age</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338554"/>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lang="en-US" sz="800" dirty="0">
                <a:latin typeface="Calibri" panose="020F0502020204030204" pitchFamily="34" charset="0"/>
                <a:ea typeface="Calibri" panose="020F0502020204030204" pitchFamily="34" charset="0"/>
                <a:cs typeface="Calibri" panose="020F0502020204030204" pitchFamily="34" charset="0"/>
              </a:rPr>
              <a:t>California Health and Human Services, Dental Utilization Measures and Sealant Data by County and Age Calendar Year 2013 to 2023</a:t>
            </a:r>
            <a:r>
              <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3"/>
              </a:rPr>
              <a:t>https://data.chhs.ca.gov/dataset/test-dhcs-utilization-measures-and-sealant-data-by-county-calendar-year-2013-to-2021</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endPar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Accessed 04-26-2026</a:t>
            </a:r>
            <a:endParaRPr lang="en-US" sz="800" i="0" dirty="0">
              <a:solidFill>
                <a:srgbClr val="112E51"/>
              </a:solidFill>
              <a:effectLst/>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2CA7A503-CB8F-45BE-A656-D71B9C2283CE}"/>
              </a:ext>
            </a:extLst>
          </p:cNvPr>
          <p:cNvSpPr>
            <a:spLocks noGrp="1"/>
          </p:cNvSpPr>
          <p:nvPr>
            <p:ph type="sldNum" sz="quarter" idx="12"/>
          </p:nvPr>
        </p:nvSpPr>
        <p:spPr/>
        <p:txBody>
          <a:bodyPr/>
          <a:lstStyle/>
          <a:p>
            <a:fld id="{B2DC25EE-239B-4C5F-AAD1-255A7D5F1EE2}" type="slidenum">
              <a:rPr lang="en-US" smtClean="0"/>
              <a:t>51</a:t>
            </a:fld>
            <a:endParaRPr lang="en-US" dirty="0"/>
          </a:p>
        </p:txBody>
      </p:sp>
    </p:spTree>
    <p:extLst>
      <p:ext uri="{BB962C8B-B14F-4D97-AF65-F5344CB8AC3E}">
        <p14:creationId xmlns:p14="http://schemas.microsoft.com/office/powerpoint/2010/main" val="33673819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778094657"/>
              </p:ext>
            </p:extLst>
          </p:nvPr>
        </p:nvGraphicFramePr>
        <p:xfrm>
          <a:off x="518160" y="1182847"/>
          <a:ext cx="5535613" cy="4640613"/>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Dental Visit Among </a:t>
            </a:r>
            <a:r>
              <a:rPr lang="en-US" sz="2800" u="sng" dirty="0"/>
              <a:t>Medicaid</a:t>
            </a:r>
            <a:r>
              <a:rPr lang="en-US" sz="2800" dirty="0"/>
              <a:t> Enrollees – LA County Trends</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From 2013 to 2019, the percentage of Medi-Cal enrollees with a dental visit increased for all age groups but decreased in 2020 due to COVID related dental office closures</a:t>
            </a:r>
          </a:p>
          <a:p>
            <a:r>
              <a:rPr lang="en-US" dirty="0"/>
              <a:t>From 2020 to 2023, there was an increase in the percentage of Medi-Cal enrollees with a dental visit</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t>
            </a:r>
            <a:r>
              <a:rPr lang="en-US" sz="1600" b="1" u="sng" dirty="0">
                <a:latin typeface="Calibri" panose="020F0502020204030204" pitchFamily="34" charset="0"/>
                <a:cs typeface="Calibri" panose="020F0502020204030204" pitchFamily="34" charset="0"/>
              </a:rPr>
              <a:t>LA County</a:t>
            </a:r>
            <a:r>
              <a:rPr lang="en-US" sz="1600" b="1" dirty="0">
                <a:latin typeface="Calibri" panose="020F0502020204030204" pitchFamily="34" charset="0"/>
                <a:cs typeface="Calibri" panose="020F0502020204030204" pitchFamily="34" charset="0"/>
              </a:rPr>
              <a:t> Medicaid (Medi-Cal) enrollees</a:t>
            </a:r>
          </a:p>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with a dental visit by age and year, 2013, 2019, 2020, 2023</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338554"/>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lang="en-US" sz="800" dirty="0">
                <a:latin typeface="Calibri" panose="020F0502020204030204" pitchFamily="34" charset="0"/>
                <a:ea typeface="Calibri" panose="020F0502020204030204" pitchFamily="34" charset="0"/>
                <a:cs typeface="Calibri" panose="020F0502020204030204" pitchFamily="34" charset="0"/>
              </a:rPr>
              <a:t>California Health and Human Services, Dental Utilization Measures and Sealant Data by County and Age Calendar Year 2013 to 2023</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3"/>
              </a:rPr>
              <a:t>https://data.chhs.ca.gov/dataset/test-dhcs-utilization-measures-and-sealant-data-by-county-calendar-year-2013-to-2021</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endPar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Accessed 04-26-2026</a:t>
            </a:r>
            <a:endParaRPr lang="en-US" sz="800" i="0" dirty="0">
              <a:solidFill>
                <a:srgbClr val="112E51"/>
              </a:solidFill>
              <a:effectLst/>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AA6A95F-7685-4264-AFE7-FD7F344CE7DD}"/>
              </a:ext>
            </a:extLst>
          </p:cNvPr>
          <p:cNvSpPr txBox="1"/>
          <p:nvPr/>
        </p:nvSpPr>
        <p:spPr>
          <a:xfrm>
            <a:off x="480799" y="5888426"/>
            <a:ext cx="5404756" cy="246221"/>
          </a:xfrm>
          <a:prstGeom prst="rect">
            <a:avLst/>
          </a:prstGeom>
          <a:noFill/>
        </p:spPr>
        <p:txBody>
          <a:bodyPr wrap="square" rtlCol="0">
            <a:spAutoFit/>
          </a:bodyPr>
          <a:lstStyle/>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*Denominator=Number enrolled for 90 continuous days</a:t>
            </a: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D7B92B1A-B3A0-412B-B040-B78B341B8F6A}"/>
              </a:ext>
            </a:extLst>
          </p:cNvPr>
          <p:cNvSpPr>
            <a:spLocks noGrp="1"/>
          </p:cNvSpPr>
          <p:nvPr>
            <p:ph type="sldNum" sz="quarter" idx="12"/>
          </p:nvPr>
        </p:nvSpPr>
        <p:spPr/>
        <p:txBody>
          <a:bodyPr/>
          <a:lstStyle/>
          <a:p>
            <a:fld id="{B2DC25EE-239B-4C5F-AAD1-255A7D5F1EE2}" type="slidenum">
              <a:rPr lang="en-US" smtClean="0"/>
              <a:t>52</a:t>
            </a:fld>
            <a:endParaRPr lang="en-US" dirty="0"/>
          </a:p>
        </p:txBody>
      </p:sp>
    </p:spTree>
    <p:extLst>
      <p:ext uri="{BB962C8B-B14F-4D97-AF65-F5344CB8AC3E}">
        <p14:creationId xmlns:p14="http://schemas.microsoft.com/office/powerpoint/2010/main" val="49119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2540129568"/>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Use of Free/Public Clinics Among Children – Overall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normAutofit/>
          </a:bodyPr>
          <a:lstStyle/>
          <a:p>
            <a:r>
              <a:rPr lang="en-US" sz="2000" dirty="0"/>
              <a:t>The percentage of children that received dental care at a free community or public dental clinic was slightly higher in LA County compared to California</a:t>
            </a:r>
          </a:p>
          <a:p>
            <a:r>
              <a:rPr lang="en-US" dirty="0"/>
              <a:t>Data for the US is not available</a:t>
            </a:r>
            <a:endParaRPr lang="en-US" sz="2000" dirty="0"/>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children that received services at a free community or public dental clinic, 2023-2024</a:t>
            </a:r>
          </a:p>
        </p:txBody>
      </p:sp>
      <p:sp>
        <p:nvSpPr>
          <p:cNvPr id="13" name="TextBox 12">
            <a:extLst>
              <a:ext uri="{FF2B5EF4-FFF2-40B4-BE49-F238E27FC236}">
                <a16:creationId xmlns:a16="http://schemas.microsoft.com/office/drawing/2014/main" id="{2CEFCF40-FE99-4FCE-BEAF-DCC5D3E51AF4}"/>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 Asked of children older than two or younger children with teeth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3" name="Slide Number Placeholder 2">
            <a:extLst>
              <a:ext uri="{FF2B5EF4-FFF2-40B4-BE49-F238E27FC236}">
                <a16:creationId xmlns:a16="http://schemas.microsoft.com/office/drawing/2014/main" id="{6E46614A-56AB-42C7-A590-CEA5545B8E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1514637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a:xfrm>
            <a:off x="0" y="249152"/>
            <a:ext cx="12192000" cy="730681"/>
          </a:xfrm>
        </p:spPr>
        <p:txBody>
          <a:bodyPr>
            <a:noAutofit/>
          </a:bodyPr>
          <a:lstStyle/>
          <a:p>
            <a:r>
              <a:rPr lang="en-US" sz="2800" dirty="0"/>
              <a:t>Use of Free/Public Clinics Among Children – California</a:t>
            </a:r>
            <a:r>
              <a:rPr lang="en-US" sz="2800" baseline="30000" dirty="0"/>
              <a:t>1</a:t>
            </a:r>
            <a:r>
              <a:rPr lang="en-US" sz="2800" dirty="0"/>
              <a:t>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883808000"/>
              </p:ext>
            </p:extLst>
          </p:nvPr>
        </p:nvGraphicFramePr>
        <p:xfrm>
          <a:off x="582730" y="1001534"/>
          <a:ext cx="5485226" cy="560964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California</a:t>
            </a:r>
            <a:r>
              <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children 1-11 years that used a free</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or public dental clinic by selected characteristics, 2023-2024</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1" name="TextBox 20">
            <a:extLst>
              <a:ext uri="{FF2B5EF4-FFF2-40B4-BE49-F238E27FC236}">
                <a16:creationId xmlns:a16="http://schemas.microsoft.com/office/drawing/2014/main" id="{46B84B86-FACB-45FC-ADC6-622B4FD4D931}"/>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 Asked of children older than two or younger children with teeth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2" name="Slide Number Placeholder 1">
            <a:extLst>
              <a:ext uri="{FF2B5EF4-FFF2-40B4-BE49-F238E27FC236}">
                <a16:creationId xmlns:a16="http://schemas.microsoft.com/office/drawing/2014/main" id="{DA36EAB3-EFA7-4512-9AE7-4599AC6DC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22" name="TextBox 9">
            <a:extLst>
              <a:ext uri="{FF2B5EF4-FFF2-40B4-BE49-F238E27FC236}">
                <a16:creationId xmlns:a16="http://schemas.microsoft.com/office/drawing/2014/main" id="{DF924832-F382-4F31-AD4F-ED654CD44687}"/>
              </a:ext>
            </a:extLst>
          </p:cNvPr>
          <p:cNvSpPr txBox="1"/>
          <p:nvPr/>
        </p:nvSpPr>
        <p:spPr>
          <a:xfrm>
            <a:off x="6436580" y="6130103"/>
            <a:ext cx="527742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marR="0" lvl="0" indent="-114300" algn="l" defTabSz="914400" rtl="0" eaLnBrk="1" fontAlgn="auto" latinLnBrk="0" hangingPunct="1">
              <a:lnSpc>
                <a:spcPct val="100000"/>
              </a:lnSpc>
              <a:spcBef>
                <a:spcPts val="0"/>
              </a:spcBef>
              <a:spcAft>
                <a:spcPts val="0"/>
              </a:spcAft>
              <a:buClrTx/>
              <a:buSzTx/>
              <a:buFontTx/>
              <a:buNone/>
              <a:tabLst>
                <a:tab pos="114300" algn="l"/>
              </a:tabLst>
              <a:defRPr/>
            </a:pPr>
            <a:r>
              <a:rPr kumimoji="0" lang="en-US" sz="10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Because of small sample sizes, LA County data is not available</a:t>
            </a:r>
          </a:p>
        </p:txBody>
      </p:sp>
      <p:sp>
        <p:nvSpPr>
          <p:cNvPr id="30" name="TextBox 29">
            <a:extLst>
              <a:ext uri="{FF2B5EF4-FFF2-40B4-BE49-F238E27FC236}">
                <a16:creationId xmlns:a16="http://schemas.microsoft.com/office/drawing/2014/main" id="{87B7E044-C924-41A5-9CE2-C91B9B8EA84E}"/>
              </a:ext>
            </a:extLst>
          </p:cNvPr>
          <p:cNvSpPr txBox="1"/>
          <p:nvPr/>
        </p:nvSpPr>
        <p:spPr>
          <a:xfrm>
            <a:off x="3366868" y="5895598"/>
            <a:ext cx="1664677" cy="246221"/>
          </a:xfrm>
          <a:prstGeom prst="rect">
            <a:avLst/>
          </a:prstGeom>
          <a:noFill/>
        </p:spPr>
        <p:txBody>
          <a:bodyPr wrap="square" rtlCol="0">
            <a:spAutoFit/>
          </a:bodyPr>
          <a:lstStyle/>
          <a:p>
            <a:pPr marL="57150" marR="0" lvl="0" indent="-57150" algn="l" defTabSz="914400" rtl="0" eaLnBrk="1" fontAlgn="auto" latinLnBrk="0" hangingPunct="1">
              <a:lnSpc>
                <a:spcPct val="100000"/>
              </a:lnSpc>
              <a:spcBef>
                <a:spcPts val="0"/>
              </a:spcBef>
              <a:spcAft>
                <a:spcPts val="0"/>
              </a:spcAft>
              <a:buClrTx/>
              <a:buSzTx/>
              <a:buFontTx/>
              <a:buNone/>
              <a:tabLst>
                <a:tab pos="57150" algn="l"/>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FPL = Federal poverty level</a:t>
            </a:r>
          </a:p>
        </p:txBody>
      </p:sp>
      <p:sp>
        <p:nvSpPr>
          <p:cNvPr id="12" name="Content Placeholder 2">
            <a:extLst>
              <a:ext uri="{FF2B5EF4-FFF2-40B4-BE49-F238E27FC236}">
                <a16:creationId xmlns:a16="http://schemas.microsoft.com/office/drawing/2014/main" id="{9B8E84C4-39DC-4602-85E1-14B20BE76AEE}"/>
              </a:ext>
            </a:extLst>
          </p:cNvPr>
          <p:cNvSpPr>
            <a:spLocks noGrp="1"/>
          </p:cNvSpPr>
          <p:nvPr>
            <p:ph sz="half" idx="2"/>
          </p:nvPr>
        </p:nvSpPr>
        <p:spPr>
          <a:xfrm>
            <a:off x="7395568" y="1218399"/>
            <a:ext cx="4328365" cy="915606"/>
          </a:xfrm>
          <a:ln w="12700">
            <a:noFill/>
          </a:ln>
        </p:spPr>
        <p:txBody>
          <a:bodyPr>
            <a:noAutofit/>
          </a:bodyPr>
          <a:lstStyle/>
          <a:p>
            <a:pPr marL="0" indent="0">
              <a:spcBef>
                <a:spcPts val="0"/>
              </a:spcBef>
              <a:buNone/>
            </a:pPr>
            <a:r>
              <a:rPr lang="en-US" sz="1800" b="0" i="0" u="none" strike="noStrike" baseline="0" dirty="0"/>
              <a:t>Lower income children are significantly more likely to use free/public dental clinics compared to their higher income peers</a:t>
            </a:r>
          </a:p>
        </p:txBody>
      </p:sp>
      <p:pic>
        <p:nvPicPr>
          <p:cNvPr id="13" name="Graphic 12" descr="Dollar with solid fill">
            <a:extLst>
              <a:ext uri="{FF2B5EF4-FFF2-40B4-BE49-F238E27FC236}">
                <a16:creationId xmlns:a16="http://schemas.microsoft.com/office/drawing/2014/main" id="{D52E476D-3486-4315-B1CB-D0EDC29FB1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49108" y="1300229"/>
            <a:ext cx="751946" cy="751946"/>
          </a:xfrm>
          <a:prstGeom prst="rect">
            <a:avLst/>
          </a:prstGeom>
        </p:spPr>
      </p:pic>
      <p:pic>
        <p:nvPicPr>
          <p:cNvPr id="14" name="Graphic 13" descr="Cycle with people with solid fill">
            <a:extLst>
              <a:ext uri="{FF2B5EF4-FFF2-40B4-BE49-F238E27FC236}">
                <a16:creationId xmlns:a16="http://schemas.microsoft.com/office/drawing/2014/main" id="{1DCC43E0-20D2-459A-B5FE-886F1D94B8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6581" y="2379589"/>
            <a:ext cx="977001" cy="977001"/>
          </a:xfrm>
          <a:prstGeom prst="rect">
            <a:avLst/>
          </a:prstGeom>
        </p:spPr>
      </p:pic>
      <p:pic>
        <p:nvPicPr>
          <p:cNvPr id="15" name="Graphic 14" descr="Chat bubble with solid fill">
            <a:extLst>
              <a:ext uri="{FF2B5EF4-FFF2-40B4-BE49-F238E27FC236}">
                <a16:creationId xmlns:a16="http://schemas.microsoft.com/office/drawing/2014/main" id="{A5B7AD58-1626-4E1B-AC3B-2CADB6F558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67881" y="3740023"/>
            <a:ext cx="914400" cy="914400"/>
          </a:xfrm>
          <a:prstGeom prst="rect">
            <a:avLst/>
          </a:prstGeom>
        </p:spPr>
      </p:pic>
      <p:sp>
        <p:nvSpPr>
          <p:cNvPr id="16" name="TextBox 15">
            <a:extLst>
              <a:ext uri="{FF2B5EF4-FFF2-40B4-BE49-F238E27FC236}">
                <a16:creationId xmlns:a16="http://schemas.microsoft.com/office/drawing/2014/main" id="{943D208F-3784-4458-855F-2D4A55260512}"/>
              </a:ext>
            </a:extLst>
          </p:cNvPr>
          <p:cNvSpPr txBox="1"/>
          <p:nvPr/>
        </p:nvSpPr>
        <p:spPr>
          <a:xfrm>
            <a:off x="7395568" y="2406424"/>
            <a:ext cx="4240690" cy="923330"/>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Latinx children are more likely to use free/public dental clinics compared to children from othe</a:t>
            </a:r>
            <a:r>
              <a:rPr lang="en-US" dirty="0">
                <a:latin typeface="Calibri" panose="020F0502020204030204" pitchFamily="34" charset="0"/>
                <a:cs typeface="Calibri" panose="020F0502020204030204" pitchFamily="34" charset="0"/>
              </a:rPr>
              <a:t>r racial/ethnic groups</a:t>
            </a:r>
            <a:endParaRPr lang="en-US" sz="180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254A3CF2-E3FD-42C4-9DC6-0D6EBACE7A42}"/>
              </a:ext>
            </a:extLst>
          </p:cNvPr>
          <p:cNvSpPr txBox="1"/>
          <p:nvPr/>
        </p:nvSpPr>
        <p:spPr>
          <a:xfrm>
            <a:off x="7395568" y="3597059"/>
            <a:ext cx="4240690" cy="1200329"/>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Children from households where Spanish is the primary language are more likely to use free/public dental clinics compared to children from English speaking households</a:t>
            </a:r>
            <a:endParaRPr lang="en-US" sz="1800" dirty="0">
              <a:latin typeface="Calibri" panose="020F0502020204030204" pitchFamily="34" charset="0"/>
              <a:cs typeface="Calibri" panose="020F0502020204030204" pitchFamily="34" charset="0"/>
            </a:endParaRPr>
          </a:p>
        </p:txBody>
      </p:sp>
      <p:sp>
        <p:nvSpPr>
          <p:cNvPr id="3" name="TextBox 9">
            <a:extLst>
              <a:ext uri="{FF2B5EF4-FFF2-40B4-BE49-F238E27FC236}">
                <a16:creationId xmlns:a16="http://schemas.microsoft.com/office/drawing/2014/main" id="{6C1F1D02-D355-1FC4-CBCE-B6651E492FA2}"/>
              </a:ext>
            </a:extLst>
          </p:cNvPr>
          <p:cNvSpPr txBox="1"/>
          <p:nvPr/>
        </p:nvSpPr>
        <p:spPr>
          <a:xfrm>
            <a:off x="582730" y="5641683"/>
            <a:ext cx="2642070" cy="507831"/>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a:t>
            </a:r>
            <a:r>
              <a:rPr kumimoji="0" lang="en-US" sz="900"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&gt;</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300% FPL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White children</a:t>
            </a:r>
          </a:p>
          <a:p>
            <a:pPr>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English only</a:t>
            </a:r>
          </a:p>
        </p:txBody>
      </p:sp>
      <p:sp>
        <p:nvSpPr>
          <p:cNvPr id="5" name="TextBox 4">
            <a:extLst>
              <a:ext uri="{FF2B5EF4-FFF2-40B4-BE49-F238E27FC236}">
                <a16:creationId xmlns:a16="http://schemas.microsoft.com/office/drawing/2014/main" id="{EDC129C8-6D58-8666-0909-EF0594458295}"/>
              </a:ext>
            </a:extLst>
          </p:cNvPr>
          <p:cNvSpPr txBox="1"/>
          <p:nvPr/>
        </p:nvSpPr>
        <p:spPr>
          <a:xfrm>
            <a:off x="4737721" y="2074333"/>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6" name="TextBox 5">
            <a:extLst>
              <a:ext uri="{FF2B5EF4-FFF2-40B4-BE49-F238E27FC236}">
                <a16:creationId xmlns:a16="http://schemas.microsoft.com/office/drawing/2014/main" id="{4E4AB512-EBAD-793D-F6AD-65A924B5A9C6}"/>
              </a:ext>
            </a:extLst>
          </p:cNvPr>
          <p:cNvSpPr txBox="1"/>
          <p:nvPr/>
        </p:nvSpPr>
        <p:spPr>
          <a:xfrm>
            <a:off x="4528887" y="2418382"/>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7" name="TextBox 6">
            <a:extLst>
              <a:ext uri="{FF2B5EF4-FFF2-40B4-BE49-F238E27FC236}">
                <a16:creationId xmlns:a16="http://schemas.microsoft.com/office/drawing/2014/main" id="{F6F0377F-505C-CD72-8C0B-3B25F21CCFD3}"/>
              </a:ext>
            </a:extLst>
          </p:cNvPr>
          <p:cNvSpPr txBox="1"/>
          <p:nvPr/>
        </p:nvSpPr>
        <p:spPr>
          <a:xfrm>
            <a:off x="4017139" y="3829166"/>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0" name="TextBox 9">
            <a:extLst>
              <a:ext uri="{FF2B5EF4-FFF2-40B4-BE49-F238E27FC236}">
                <a16:creationId xmlns:a16="http://schemas.microsoft.com/office/drawing/2014/main" id="{C1ED1D90-D43B-1B4C-A931-45D15DA37766}"/>
              </a:ext>
            </a:extLst>
          </p:cNvPr>
          <p:cNvSpPr txBox="1"/>
          <p:nvPr/>
        </p:nvSpPr>
        <p:spPr>
          <a:xfrm>
            <a:off x="4528887" y="4197223"/>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8" name="TextBox 17">
            <a:extLst>
              <a:ext uri="{FF2B5EF4-FFF2-40B4-BE49-F238E27FC236}">
                <a16:creationId xmlns:a16="http://schemas.microsoft.com/office/drawing/2014/main" id="{FAB37C93-DF3B-2615-4FEF-E8F260AADF44}"/>
              </a:ext>
            </a:extLst>
          </p:cNvPr>
          <p:cNvSpPr txBox="1"/>
          <p:nvPr/>
        </p:nvSpPr>
        <p:spPr>
          <a:xfrm>
            <a:off x="5144577" y="5303129"/>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23007420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County</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children 1-11 years that used a free</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or public dental clinic by survey year</a:t>
            </a:r>
          </a:p>
        </p:txBody>
      </p:sp>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Use of Free/Public Clinics Among Children – LA County Trends</a:t>
            </a:r>
          </a:p>
        </p:txBody>
      </p:sp>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The percentage of children that used a free community or public dental clinic doubled between 2017 and </a:t>
            </a:r>
            <a:r>
              <a:rPr lang="en-US" dirty="0"/>
              <a:t>20</a:t>
            </a:r>
            <a:r>
              <a:rPr lang="en-US" sz="2000" dirty="0"/>
              <a:t>19, fell in 2020, then increased to pre-COVID levels by 2023</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2017-2024,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2"/>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 Asked of children older than two or younger children with teeth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2" name="Slide Number Placeholder 1">
            <a:extLst>
              <a:ext uri="{FF2B5EF4-FFF2-40B4-BE49-F238E27FC236}">
                <a16:creationId xmlns:a16="http://schemas.microsoft.com/office/drawing/2014/main" id="{141DC479-7A91-47AE-B88E-FCD29FE4EF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7" name="Rectangle 6">
            <a:extLst>
              <a:ext uri="{FF2B5EF4-FFF2-40B4-BE49-F238E27FC236}">
                <a16:creationId xmlns:a16="http://schemas.microsoft.com/office/drawing/2014/main" id="{80AEAB48-4D3C-A41B-CB9F-A98952CDD661}"/>
              </a:ext>
            </a:extLst>
          </p:cNvPr>
          <p:cNvSpPr/>
          <p:nvPr/>
        </p:nvSpPr>
        <p:spPr>
          <a:xfrm>
            <a:off x="517525" y="1182848"/>
            <a:ext cx="5535803" cy="4989352"/>
          </a:xfrm>
          <a:prstGeom prst="rect">
            <a:avLst/>
          </a:prstGeom>
          <a:noFill/>
          <a:ln>
            <a:solidFill>
              <a:srgbClr val="9C6A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Chart 13">
            <a:extLst>
              <a:ext uri="{FF2B5EF4-FFF2-40B4-BE49-F238E27FC236}">
                <a16:creationId xmlns:a16="http://schemas.microsoft.com/office/drawing/2014/main" id="{EB2A051F-0188-2889-4300-D45C0DF1FD53}"/>
              </a:ext>
            </a:extLst>
          </p:cNvPr>
          <p:cNvGraphicFramePr/>
          <p:nvPr>
            <p:extLst>
              <p:ext uri="{D42A27DB-BD31-4B8C-83A1-F6EECF244321}">
                <p14:modId xmlns:p14="http://schemas.microsoft.com/office/powerpoint/2010/main" val="1422640121"/>
              </p:ext>
            </p:extLst>
          </p:nvPr>
        </p:nvGraphicFramePr>
        <p:xfrm>
          <a:off x="633046" y="2311791"/>
          <a:ext cx="5200358" cy="33107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219935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Rectangle 30">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7" name="Picture 6" descr="Child staring out the window">
            <a:extLst>
              <a:ext uri="{FF2B5EF4-FFF2-40B4-BE49-F238E27FC236}">
                <a16:creationId xmlns:a16="http://schemas.microsoft.com/office/drawing/2014/main" id="{C38D5A9B-ABAC-4DF0-A591-98585793FCAD}"/>
              </a:ext>
            </a:extLst>
          </p:cNvPr>
          <p:cNvPicPr>
            <a:picLocks noChangeAspect="1"/>
          </p:cNvPicPr>
          <p:nvPr/>
        </p:nvPicPr>
        <p:blipFill>
          <a:blip r:embed="rId2">
            <a:extLst>
              <a:ext uri="{28A0092B-C50C-407E-A947-70E740481C1C}">
                <a14:useLocalDpi xmlns:a14="http://schemas.microsoft.com/office/drawing/2010/main" val="0"/>
              </a:ext>
            </a:extLst>
          </a:blip>
          <a:srcRect l="6707" r="6707"/>
          <a:stretch/>
        </p:blipFill>
        <p:spPr>
          <a:xfrm flipH="1">
            <a:off x="0" y="0"/>
            <a:ext cx="8907109" cy="6858000"/>
          </a:xfrm>
          <a:prstGeom prst="rect">
            <a:avLst/>
          </a:prstGeom>
        </p:spPr>
      </p:pic>
      <p:sp>
        <p:nvSpPr>
          <p:cNvPr id="33" name="Rectangle 32">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fontScale="90000"/>
          </a:bodyPr>
          <a:lstStyle/>
          <a:p>
            <a:r>
              <a:rPr lang="en-US" sz="4800" dirty="0"/>
              <a:t>Missed School Because of Dental Problems</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D62A13A-CB4E-401F-97AB-31F3C4B3AA5C}"/>
              </a:ext>
            </a:extLst>
          </p:cNvPr>
          <p:cNvSpPr txBox="1"/>
          <p:nvPr/>
        </p:nvSpPr>
        <p:spPr>
          <a:xfrm>
            <a:off x="7951825" y="4696388"/>
            <a:ext cx="293484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venir Next LT Pro"/>
                <a:ea typeface="+mn-ea"/>
                <a:cs typeface="+mn-cs"/>
              </a:rPr>
              <a:t>Children 5-11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latin typeface="Avenir Next LT Pro"/>
              </a:rPr>
              <a:t>Adolescents 12-17 Years</a:t>
            </a:r>
            <a:endParaRPr kumimoji="0" lang="en-US" sz="1800" b="1" i="0" u="none" strike="noStrike" kern="1200" cap="none" spc="0" normalizeH="0" baseline="0" noProof="0" dirty="0">
              <a:ln>
                <a:noFill/>
              </a:ln>
              <a:solidFill>
                <a:srgbClr val="000000"/>
              </a:solidFill>
              <a:effectLst/>
              <a:uLnTx/>
              <a:uFillTx/>
              <a:latin typeface="Avenir Next LT Pro"/>
              <a:ea typeface="+mn-ea"/>
              <a:cs typeface="+mn-cs"/>
            </a:endParaRPr>
          </a:p>
        </p:txBody>
      </p:sp>
      <p:sp>
        <p:nvSpPr>
          <p:cNvPr id="2" name="Slide Number Placeholder 1">
            <a:extLst>
              <a:ext uri="{FF2B5EF4-FFF2-40B4-BE49-F238E27FC236}">
                <a16:creationId xmlns:a16="http://schemas.microsoft.com/office/drawing/2014/main" id="{C313AF17-918B-481A-8E52-4ADB8693DF67}"/>
              </a:ext>
            </a:extLst>
          </p:cNvPr>
          <p:cNvSpPr>
            <a:spLocks noGrp="1"/>
          </p:cNvSpPr>
          <p:nvPr>
            <p:ph type="sldNum" sz="quarter" idx="12"/>
          </p:nvPr>
        </p:nvSpPr>
        <p:spPr>
          <a:xfrm>
            <a:off x="9332273" y="637634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244386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9100954D-566B-4BE4-8D3B-BE9485F1DA75}"/>
              </a:ext>
            </a:extLst>
          </p:cNvPr>
          <p:cNvSpPr>
            <a:spLocks noGrp="1"/>
          </p:cNvSpPr>
          <p:nvPr>
            <p:ph type="title"/>
          </p:nvPr>
        </p:nvSpPr>
        <p:spPr>
          <a:xfrm>
            <a:off x="841248" y="256032"/>
            <a:ext cx="10506456" cy="1014984"/>
          </a:xfrm>
        </p:spPr>
        <p:txBody>
          <a:bodyPr anchor="b">
            <a:normAutofit/>
          </a:bodyPr>
          <a:lstStyle/>
          <a:p>
            <a:r>
              <a:rPr lang="en-US" sz="2800" dirty="0"/>
              <a:t>Missed School Days Because of Dental Problems*</a:t>
            </a:r>
            <a:br>
              <a:rPr lang="en-US" dirty="0"/>
            </a:br>
            <a:r>
              <a:rPr lang="en-US" sz="2400" i="1" dirty="0"/>
              <a:t>DATA-AT-A-GLANCE</a:t>
            </a:r>
          </a:p>
        </p:txBody>
      </p:sp>
      <p:sp>
        <p:nvSpPr>
          <p:cNvPr id="9" name="Rectangle 12">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14">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5">
            <a:extLst>
              <a:ext uri="{FF2B5EF4-FFF2-40B4-BE49-F238E27FC236}">
                <a16:creationId xmlns:a16="http://schemas.microsoft.com/office/drawing/2014/main" id="{202F477A-ACC8-4086-81AE-9FB037EEB71B}"/>
              </a:ext>
            </a:extLst>
          </p:cNvPr>
          <p:cNvGraphicFramePr>
            <a:graphicFrameLocks noGrp="1"/>
          </p:cNvGraphicFramePr>
          <p:nvPr>
            <p:ph idx="1"/>
            <p:extLst>
              <p:ext uri="{D42A27DB-BD31-4B8C-83A1-F6EECF244321}">
                <p14:modId xmlns:p14="http://schemas.microsoft.com/office/powerpoint/2010/main" val="3189680873"/>
              </p:ext>
            </p:extLst>
          </p:nvPr>
        </p:nvGraphicFramePr>
        <p:xfrm>
          <a:off x="838200" y="1886184"/>
          <a:ext cx="10479346" cy="1145857"/>
        </p:xfrm>
        <a:graphic>
          <a:graphicData uri="http://schemas.openxmlformats.org/drawingml/2006/table">
            <a:tbl>
              <a:tblPr firstRow="1" firstCol="1" bandRow="1">
                <a:tableStyleId>{BC89EF96-8CEA-46FF-86C4-4CE0E7609802}</a:tableStyleId>
              </a:tblPr>
              <a:tblGrid>
                <a:gridCol w="4285945">
                  <a:extLst>
                    <a:ext uri="{9D8B030D-6E8A-4147-A177-3AD203B41FA5}">
                      <a16:colId xmlns:a16="http://schemas.microsoft.com/office/drawing/2014/main" val="3957842675"/>
                    </a:ext>
                  </a:extLst>
                </a:gridCol>
                <a:gridCol w="2064467">
                  <a:extLst>
                    <a:ext uri="{9D8B030D-6E8A-4147-A177-3AD203B41FA5}">
                      <a16:colId xmlns:a16="http://schemas.microsoft.com/office/drawing/2014/main" val="2964240393"/>
                    </a:ext>
                  </a:extLst>
                </a:gridCol>
                <a:gridCol w="2064467">
                  <a:extLst>
                    <a:ext uri="{9D8B030D-6E8A-4147-A177-3AD203B41FA5}">
                      <a16:colId xmlns:a16="http://schemas.microsoft.com/office/drawing/2014/main" val="1137903055"/>
                    </a:ext>
                  </a:extLst>
                </a:gridCol>
                <a:gridCol w="2064467">
                  <a:extLst>
                    <a:ext uri="{9D8B030D-6E8A-4147-A177-3AD203B41FA5}">
                      <a16:colId xmlns:a16="http://schemas.microsoft.com/office/drawing/2014/main" val="2868236188"/>
                    </a:ext>
                  </a:extLst>
                </a:gridCol>
              </a:tblGrid>
              <a:tr h="316327">
                <a:tc>
                  <a:txBody>
                    <a:bodyPr/>
                    <a:lstStyle/>
                    <a:p>
                      <a:pPr marL="0" marR="0" algn="l"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Indicator/Population Group</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LA County</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California</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United States</a:t>
                      </a:r>
                    </a:p>
                  </a:txBody>
                  <a:tcPr marL="85129" marR="85129" marT="11823" marB="0" anchor="ctr"/>
                </a:tc>
                <a:extLst>
                  <a:ext uri="{0D108BD9-81ED-4DB2-BD59-A6C34878D82A}">
                    <a16:rowId xmlns:a16="http://schemas.microsoft.com/office/drawing/2014/main" val="2827488984"/>
                  </a:ext>
                </a:extLst>
              </a:tr>
              <a:tr h="276510">
                <a:tc>
                  <a:txBody>
                    <a:bodyPr/>
                    <a:lstStyle/>
                    <a:p>
                      <a:pPr marL="0" marR="0" algn="l" fontAlgn="t">
                        <a:lnSpc>
                          <a:spcPct val="100000"/>
                        </a:lnSpc>
                        <a:spcBef>
                          <a:spcPts val="0"/>
                        </a:spcBef>
                        <a:spcAft>
                          <a:spcPts val="0"/>
                        </a:spcAft>
                        <a:tabLst>
                          <a:tab pos="99695" algn="l"/>
                        </a:tabLst>
                      </a:pPr>
                      <a:r>
                        <a:rPr lang="en-US" sz="1400" b="1" u="none" strike="noStrike" dirty="0">
                          <a:effectLst/>
                          <a:latin typeface="Calibri" panose="020F0502020204030204" pitchFamily="34" charset="0"/>
                          <a:cs typeface="Calibri" panose="020F0502020204030204" pitchFamily="34" charset="0"/>
                        </a:rPr>
                        <a:t>Missed school because of dental problems*</a:t>
                      </a:r>
                      <a:endParaRPr lang="en-US" sz="14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extLst>
                  <a:ext uri="{0D108BD9-81ED-4DB2-BD59-A6C34878D82A}">
                    <a16:rowId xmlns:a16="http://schemas.microsoft.com/office/drawing/2014/main" val="587575493"/>
                  </a:ext>
                </a:extLst>
              </a:tr>
              <a:tr h="276510">
                <a:tc>
                  <a:txBody>
                    <a:bodyPr/>
                    <a:lstStyle/>
                    <a:p>
                      <a:pPr marL="0" marR="0" algn="l" fontAlgn="t">
                        <a:lnSpc>
                          <a:spcPct val="100000"/>
                        </a:lnSpc>
                        <a:spcBef>
                          <a:spcPts val="0"/>
                        </a:spcBef>
                        <a:spcAft>
                          <a:spcPts val="0"/>
                        </a:spcAft>
                        <a:tabLst>
                          <a:tab pos="227013" algn="l"/>
                        </a:tabLst>
                      </a:pPr>
                      <a:r>
                        <a:rPr lang="en-US" sz="1400" b="0" u="none" strike="noStrike" dirty="0">
                          <a:effectLst/>
                          <a:latin typeface="Calibri" panose="020F0502020204030204" pitchFamily="34" charset="0"/>
                          <a:cs typeface="Calibri" panose="020F0502020204030204" pitchFamily="34" charset="0"/>
                        </a:rPr>
                        <a:t>	Children 5-11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7%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u="none" strike="noStrike" dirty="0">
                          <a:effectLst/>
                          <a:latin typeface="Calibri" panose="020F0502020204030204" pitchFamily="34" charset="0"/>
                          <a:cs typeface="Calibri" panose="020F0502020204030204" pitchFamily="34" charset="0"/>
                        </a:rPr>
                        <a:t>Not Available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extLst>
                  <a:ext uri="{0D108BD9-81ED-4DB2-BD59-A6C34878D82A}">
                    <a16:rowId xmlns:a16="http://schemas.microsoft.com/office/drawing/2014/main" val="591479172"/>
                  </a:ext>
                </a:extLst>
              </a:tr>
              <a:tr h="276510">
                <a:tc>
                  <a:txBody>
                    <a:bodyPr/>
                    <a:lstStyle/>
                    <a:p>
                      <a:pPr marL="0" marR="0" algn="l" fontAlgn="t">
                        <a:lnSpc>
                          <a:spcPct val="100000"/>
                        </a:lnSpc>
                        <a:spcBef>
                          <a:spcPts val="0"/>
                        </a:spcBef>
                        <a:spcAft>
                          <a:spcPts val="0"/>
                        </a:spcAft>
                        <a:tabLst>
                          <a:tab pos="227013" algn="l"/>
                        </a:tabLst>
                      </a:pPr>
                      <a:r>
                        <a:rPr lang="en-US" sz="1400" b="0" i="0" u="none" strike="noStrike" dirty="0">
                          <a:effectLst/>
                          <a:latin typeface="Calibri" panose="020F0502020204030204" pitchFamily="34" charset="0"/>
                          <a:cs typeface="Calibri" panose="020F0502020204030204" pitchFamily="34" charset="0"/>
                        </a:rPr>
                        <a:t>	Adolescents 12-17 years</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14% (2023-2024)</a:t>
                      </a:r>
                    </a:p>
                  </a:txBody>
                  <a:tcPr marL="85129" marR="85129" marT="11823" marB="0" anchor="c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0" i="0" u="none" strike="noStrike" dirty="0">
                          <a:effectLst/>
                          <a:latin typeface="Calibri" panose="020F0502020204030204" pitchFamily="34" charset="0"/>
                          <a:cs typeface="Calibri" panose="020F0502020204030204" pitchFamily="34" charset="0"/>
                        </a:rPr>
                        <a:t>12% (2023-2024)</a:t>
                      </a:r>
                    </a:p>
                  </a:txBody>
                  <a:tcPr marL="85129" marR="85129" marT="11823" marB="0" anchor="c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Not Available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extLst>
                  <a:ext uri="{0D108BD9-81ED-4DB2-BD59-A6C34878D82A}">
                    <a16:rowId xmlns:a16="http://schemas.microsoft.com/office/drawing/2014/main" val="1533981680"/>
                  </a:ext>
                </a:extLst>
              </a:tr>
            </a:tbl>
          </a:graphicData>
        </a:graphic>
      </p:graphicFrame>
      <p:sp>
        <p:nvSpPr>
          <p:cNvPr id="2" name="Slide Number Placeholder 1">
            <a:extLst>
              <a:ext uri="{FF2B5EF4-FFF2-40B4-BE49-F238E27FC236}">
                <a16:creationId xmlns:a16="http://schemas.microsoft.com/office/drawing/2014/main" id="{26CC984E-1FCB-4F33-9403-8AF3EBC35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CB929557-1D08-469B-940B-A7E1F727120F}"/>
              </a:ext>
            </a:extLst>
          </p:cNvPr>
          <p:cNvSpPr txBox="1"/>
          <p:nvPr/>
        </p:nvSpPr>
        <p:spPr>
          <a:xfrm>
            <a:off x="715411" y="3090307"/>
            <a:ext cx="3785780" cy="276999"/>
          </a:xfrm>
          <a:prstGeom prst="rect">
            <a:avLst/>
          </a:prstGeom>
          <a:noFill/>
        </p:spPr>
        <p:txBody>
          <a:bodyPr wrap="none" rtlCol="0">
            <a:spAutoFit/>
          </a:bodyPr>
          <a:lstStyle/>
          <a:p>
            <a:r>
              <a:rPr lang="en-US" sz="1200" dirty="0">
                <a:latin typeface="Calibri" panose="020F0502020204030204" pitchFamily="34" charset="0"/>
                <a:cs typeface="Calibri" panose="020F0502020204030204" pitchFamily="34" charset="0"/>
              </a:rPr>
              <a:t>* Does not include dental visits for cleanings or check-ups</a:t>
            </a:r>
          </a:p>
        </p:txBody>
      </p:sp>
    </p:spTree>
    <p:extLst>
      <p:ext uri="{BB962C8B-B14F-4D97-AF65-F5344CB8AC3E}">
        <p14:creationId xmlns:p14="http://schemas.microsoft.com/office/powerpoint/2010/main" val="27628859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2491711824"/>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Missed School Because of Dental Problems – Overall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normAutofit/>
          </a:bodyPr>
          <a:lstStyle/>
          <a:p>
            <a:r>
              <a:rPr lang="en-US" sz="2000" dirty="0"/>
              <a:t>The percentage of children that missed school because of dental problems is the same for LA County and California</a:t>
            </a:r>
            <a:endParaRPr lang="en-US" dirty="0"/>
          </a:p>
          <a:p>
            <a:r>
              <a:rPr lang="en-US" sz="2000" dirty="0"/>
              <a:t>Data for the US is not available</a:t>
            </a:r>
          </a:p>
          <a:p>
            <a:r>
              <a:rPr lang="en-US" dirty="0"/>
              <a:t>Information on disparities and LA County trends are not presented because estimates are statistically unstable</a:t>
            </a:r>
          </a:p>
          <a:p>
            <a:r>
              <a:rPr lang="en-US" sz="2000" b="1" dirty="0"/>
              <a:t>IMPORTANT NOTE: </a:t>
            </a:r>
            <a:r>
              <a:rPr lang="en-US" sz="2000" b="1" i="1" dirty="0"/>
              <a:t>Parents</a:t>
            </a:r>
            <a:r>
              <a:rPr lang="en-US" sz="2000" dirty="0"/>
              <a:t> reported missed school days for children 5-11 while </a:t>
            </a:r>
            <a:r>
              <a:rPr lang="en-US" sz="2000" b="1" i="1" dirty="0"/>
              <a:t>adolescents</a:t>
            </a:r>
            <a:r>
              <a:rPr lang="en-US" sz="2000" dirty="0"/>
              <a:t> reported their own missed school days</a:t>
            </a:r>
            <a:endParaRPr lang="en-US" dirty="0"/>
          </a:p>
          <a:p>
            <a:endParaRPr lang="en-US" sz="2000" dirty="0"/>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children &amp; adolescents that missed school because of dental problems, 2023-2024</a:t>
            </a:r>
          </a:p>
        </p:txBody>
      </p:sp>
      <p:sp>
        <p:nvSpPr>
          <p:cNvPr id="13" name="TextBox 12">
            <a:extLst>
              <a:ext uri="{FF2B5EF4-FFF2-40B4-BE49-F238E27FC236}">
                <a16:creationId xmlns:a16="http://schemas.microsoft.com/office/drawing/2014/main" id="{2CEFCF40-FE99-4FCE-BEAF-DCC5D3E51AF4}"/>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 Asked of children &amp; adolescents aged 5 years and older who attend school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3" name="Slide Number Placeholder 2">
            <a:extLst>
              <a:ext uri="{FF2B5EF4-FFF2-40B4-BE49-F238E27FC236}">
                <a16:creationId xmlns:a16="http://schemas.microsoft.com/office/drawing/2014/main" id="{6E46614A-56AB-42C7-A590-CEA5545B8E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8290219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Rectangle 30">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7" name="Picture 6">
            <a:extLst>
              <a:ext uri="{FF2B5EF4-FFF2-40B4-BE49-F238E27FC236}">
                <a16:creationId xmlns:a16="http://schemas.microsoft.com/office/drawing/2014/main" id="{C38D5A9B-ABAC-4DF0-A591-98585793FCA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867" r="7867" b="1720"/>
          <a:stretch/>
        </p:blipFill>
        <p:spPr>
          <a:xfrm>
            <a:off x="-1446709" y="0"/>
            <a:ext cx="8907109" cy="6858000"/>
          </a:xfrm>
          <a:prstGeom prst="rect">
            <a:avLst/>
          </a:prstGeom>
        </p:spPr>
      </p:pic>
      <p:sp>
        <p:nvSpPr>
          <p:cNvPr id="33" name="Rectangle 32">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800" dirty="0"/>
              <a:t>Problems Accessing Dental Care</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D62A13A-CB4E-401F-97AB-31F3C4B3AA5C}"/>
              </a:ext>
            </a:extLst>
          </p:cNvPr>
          <p:cNvSpPr txBox="1"/>
          <p:nvPr/>
        </p:nvSpPr>
        <p:spPr>
          <a:xfrm>
            <a:off x="7951825" y="4696388"/>
            <a:ext cx="23750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venir Next LT Pro"/>
                <a:ea typeface="+mn-ea"/>
                <a:cs typeface="+mn-cs"/>
              </a:rPr>
              <a:t>Children 1-11 Years</a:t>
            </a:r>
          </a:p>
        </p:txBody>
      </p:sp>
      <p:sp>
        <p:nvSpPr>
          <p:cNvPr id="2" name="Slide Number Placeholder 1">
            <a:extLst>
              <a:ext uri="{FF2B5EF4-FFF2-40B4-BE49-F238E27FC236}">
                <a16:creationId xmlns:a16="http://schemas.microsoft.com/office/drawing/2014/main" id="{C313AF17-918B-481A-8E52-4ADB8693DF67}"/>
              </a:ext>
            </a:extLst>
          </p:cNvPr>
          <p:cNvSpPr>
            <a:spLocks noGrp="1"/>
          </p:cNvSpPr>
          <p:nvPr>
            <p:ph type="sldNum" sz="quarter" idx="12"/>
          </p:nvPr>
        </p:nvSpPr>
        <p:spPr>
          <a:xfrm>
            <a:off x="9332273" y="637634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310175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100954D-566B-4BE4-8D3B-BE9485F1DA75}"/>
              </a:ext>
            </a:extLst>
          </p:cNvPr>
          <p:cNvSpPr>
            <a:spLocks noGrp="1"/>
          </p:cNvSpPr>
          <p:nvPr>
            <p:ph type="title"/>
          </p:nvPr>
        </p:nvSpPr>
        <p:spPr>
          <a:xfrm>
            <a:off x="841248" y="256032"/>
            <a:ext cx="10506456" cy="1014984"/>
          </a:xfrm>
        </p:spPr>
        <p:txBody>
          <a:bodyPr anchor="b">
            <a:normAutofit/>
          </a:bodyPr>
          <a:lstStyle/>
          <a:p>
            <a:r>
              <a:rPr lang="en-US" sz="2800" dirty="0"/>
              <a:t>ORAL HEALTH OF LA COUNTY’S CHILDREN</a:t>
            </a:r>
            <a:br>
              <a:rPr lang="en-US" dirty="0"/>
            </a:br>
            <a:r>
              <a:rPr lang="en-US" sz="2400" i="1" dirty="0"/>
              <a:t>DATA-AT-A-GLANCE</a:t>
            </a:r>
          </a:p>
        </p:txBody>
      </p:sp>
      <p:sp>
        <p:nvSpPr>
          <p:cNvPr id="9" name="Rectangle 12">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14">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5">
            <a:extLst>
              <a:ext uri="{FF2B5EF4-FFF2-40B4-BE49-F238E27FC236}">
                <a16:creationId xmlns:a16="http://schemas.microsoft.com/office/drawing/2014/main" id="{202F477A-ACC8-4086-81AE-9FB037EEB71B}"/>
              </a:ext>
            </a:extLst>
          </p:cNvPr>
          <p:cNvGraphicFramePr>
            <a:graphicFrameLocks noGrp="1"/>
          </p:cNvGraphicFramePr>
          <p:nvPr>
            <p:ph idx="1"/>
            <p:extLst>
              <p:ext uri="{D42A27DB-BD31-4B8C-83A1-F6EECF244321}">
                <p14:modId xmlns:p14="http://schemas.microsoft.com/office/powerpoint/2010/main" val="566317046"/>
              </p:ext>
            </p:extLst>
          </p:nvPr>
        </p:nvGraphicFramePr>
        <p:xfrm>
          <a:off x="838200" y="1886184"/>
          <a:ext cx="10479345" cy="3264603"/>
        </p:xfrm>
        <a:graphic>
          <a:graphicData uri="http://schemas.openxmlformats.org/drawingml/2006/table">
            <a:tbl>
              <a:tblPr firstRow="1" firstCol="1" bandRow="1">
                <a:tableStyleId>{5DA37D80-6434-44D0-A028-1B22A696006F}</a:tableStyleId>
              </a:tblPr>
              <a:tblGrid>
                <a:gridCol w="2473010">
                  <a:extLst>
                    <a:ext uri="{9D8B030D-6E8A-4147-A177-3AD203B41FA5}">
                      <a16:colId xmlns:a16="http://schemas.microsoft.com/office/drawing/2014/main" val="3957842675"/>
                    </a:ext>
                  </a:extLst>
                </a:gridCol>
                <a:gridCol w="1601267">
                  <a:extLst>
                    <a:ext uri="{9D8B030D-6E8A-4147-A177-3AD203B41FA5}">
                      <a16:colId xmlns:a16="http://schemas.microsoft.com/office/drawing/2014/main" val="2055832633"/>
                    </a:ext>
                  </a:extLst>
                </a:gridCol>
                <a:gridCol w="1601267">
                  <a:extLst>
                    <a:ext uri="{9D8B030D-6E8A-4147-A177-3AD203B41FA5}">
                      <a16:colId xmlns:a16="http://schemas.microsoft.com/office/drawing/2014/main" val="2964240393"/>
                    </a:ext>
                  </a:extLst>
                </a:gridCol>
                <a:gridCol w="1601267">
                  <a:extLst>
                    <a:ext uri="{9D8B030D-6E8A-4147-A177-3AD203B41FA5}">
                      <a16:colId xmlns:a16="http://schemas.microsoft.com/office/drawing/2014/main" val="746036503"/>
                    </a:ext>
                  </a:extLst>
                </a:gridCol>
                <a:gridCol w="1601267">
                  <a:extLst>
                    <a:ext uri="{9D8B030D-6E8A-4147-A177-3AD203B41FA5}">
                      <a16:colId xmlns:a16="http://schemas.microsoft.com/office/drawing/2014/main" val="1137903055"/>
                    </a:ext>
                  </a:extLst>
                </a:gridCol>
                <a:gridCol w="1601267">
                  <a:extLst>
                    <a:ext uri="{9D8B030D-6E8A-4147-A177-3AD203B41FA5}">
                      <a16:colId xmlns:a16="http://schemas.microsoft.com/office/drawing/2014/main" val="3769152414"/>
                    </a:ext>
                  </a:extLst>
                </a:gridCol>
              </a:tblGrid>
              <a:tr h="448013">
                <a:tc>
                  <a:txBody>
                    <a:bodyPr/>
                    <a:lstStyle/>
                    <a:p>
                      <a:pPr marL="0" marR="0" algn="l"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Grade/Indicator</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2005</a:t>
                      </a:r>
                    </a:p>
                  </a:txBody>
                  <a:tcPr marL="85129" marR="85129" marT="11823" marB="0" anchor="ctr"/>
                </a:tc>
                <a:tc>
                  <a:txBody>
                    <a:bodyPr/>
                    <a:lstStyle/>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2020</a:t>
                      </a:r>
                    </a:p>
                  </a:txBody>
                  <a:tcPr marL="85129" marR="85129" marT="11823" marB="0" anchor="ctr"/>
                </a:tc>
                <a:tc>
                  <a:txBody>
                    <a:bodyPr/>
                    <a:lstStyle/>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2025</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2018-2019</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United States</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2017-2020</a:t>
                      </a:r>
                    </a:p>
                  </a:txBody>
                  <a:tcPr marL="85129" marR="85129" marT="11823" marB="0" anchor="ctr"/>
                </a:tc>
                <a:extLst>
                  <a:ext uri="{0D108BD9-81ED-4DB2-BD59-A6C34878D82A}">
                    <a16:rowId xmlns:a16="http://schemas.microsoft.com/office/drawing/2014/main" val="2827488984"/>
                  </a:ext>
                </a:extLst>
              </a:tr>
              <a:tr h="276510">
                <a:tc>
                  <a:txBody>
                    <a:bodyPr/>
                    <a:lstStyle/>
                    <a:p>
                      <a:pPr marL="0" marR="0" algn="l" fontAlgn="t">
                        <a:lnSpc>
                          <a:spcPct val="100000"/>
                        </a:lnSpc>
                        <a:spcBef>
                          <a:spcPts val="0"/>
                        </a:spcBef>
                        <a:spcAft>
                          <a:spcPts val="0"/>
                        </a:spcAft>
                      </a:pPr>
                      <a:r>
                        <a:rPr lang="en-US" sz="1400" b="1" u="none" strike="noStrike">
                          <a:effectLst/>
                          <a:latin typeface="Calibri" panose="020F0502020204030204" pitchFamily="34" charset="0"/>
                          <a:cs typeface="Calibri" panose="020F0502020204030204" pitchFamily="34" charset="0"/>
                        </a:rPr>
                        <a:t>Kindergarten</a:t>
                      </a: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1" i="0" u="none" strike="noStrike" dirty="0">
                          <a:effectLst/>
                          <a:latin typeface="Calibri" panose="020F0502020204030204" pitchFamily="34" charset="0"/>
                          <a:cs typeface="Calibri" panose="020F0502020204030204" pitchFamily="34" charset="0"/>
                        </a:rPr>
                        <a:t>5 Year Olds</a:t>
                      </a:r>
                    </a:p>
                  </a:txBody>
                  <a:tcPr marL="85129" marR="85129" marT="11823" marB="0" anchor="ctr"/>
                </a:tc>
                <a:extLst>
                  <a:ext uri="{0D108BD9-81ED-4DB2-BD59-A6C34878D82A}">
                    <a16:rowId xmlns:a16="http://schemas.microsoft.com/office/drawing/2014/main" val="3497402022"/>
                  </a:ext>
                </a:extLst>
              </a:tr>
              <a:tr h="276510">
                <a:tc>
                  <a:txBody>
                    <a:bodyPr/>
                    <a:lstStyle/>
                    <a:p>
                      <a:pPr marL="0" marR="0" algn="l" fontAlgn="t">
                        <a:lnSpc>
                          <a:spcPct val="100000"/>
                        </a:lnSpc>
                        <a:spcBef>
                          <a:spcPts val="0"/>
                        </a:spcBef>
                        <a:spcAft>
                          <a:spcPts val="0"/>
                        </a:spcAft>
                        <a:tabLst>
                          <a:tab pos="99695" algn="l"/>
                        </a:tabLst>
                      </a:pPr>
                      <a:r>
                        <a:rPr lang="en-US" sz="1400" b="0" u="none" strike="noStrike">
                          <a:effectLst/>
                          <a:latin typeface="Calibri" panose="020F0502020204030204" pitchFamily="34" charset="0"/>
                          <a:cs typeface="Calibri" panose="020F0502020204030204" pitchFamily="34" charset="0"/>
                        </a:rPr>
                        <a:t>	Tooth decay experience</a:t>
                      </a: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a:effectLst/>
                          <a:latin typeface="Calibri" panose="020F0502020204030204" pitchFamily="34" charset="0"/>
                          <a:cs typeface="Calibri" panose="020F0502020204030204" pitchFamily="34" charset="0"/>
                        </a:rPr>
                        <a:t>56%</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a:effectLst/>
                          <a:latin typeface="Calibri" panose="020F0502020204030204" pitchFamily="34" charset="0"/>
                          <a:cs typeface="Calibri" panose="020F0502020204030204" pitchFamily="34" charset="0"/>
                        </a:rPr>
                        <a:t>47%</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37%</a:t>
                      </a:r>
                    </a:p>
                  </a:txBody>
                  <a:tcPr marL="85129" marR="85129" marT="11823" marB="0" anchor="ctr"/>
                </a:tc>
                <a:extLst>
                  <a:ext uri="{0D108BD9-81ED-4DB2-BD59-A6C34878D82A}">
                    <a16:rowId xmlns:a16="http://schemas.microsoft.com/office/drawing/2014/main" val="1674570642"/>
                  </a:ext>
                </a:extLst>
              </a:tr>
              <a:tr h="276510">
                <a:tc>
                  <a:txBody>
                    <a:bodyPr/>
                    <a:lstStyle/>
                    <a:p>
                      <a:pPr marL="0" marR="0" algn="l" fontAlgn="t">
                        <a:lnSpc>
                          <a:spcPct val="100000"/>
                        </a:lnSpc>
                        <a:spcBef>
                          <a:spcPts val="0"/>
                        </a:spcBef>
                        <a:spcAft>
                          <a:spcPts val="0"/>
                        </a:spcAft>
                        <a:tabLst>
                          <a:tab pos="99695" algn="l"/>
                        </a:tabLst>
                      </a:pPr>
                      <a:r>
                        <a:rPr lang="en-US" sz="1400" b="0" u="none" strike="noStrike">
                          <a:effectLst/>
                          <a:latin typeface="Calibri" panose="020F0502020204030204" pitchFamily="34" charset="0"/>
                          <a:cs typeface="Calibri" panose="020F0502020204030204" pitchFamily="34" charset="0"/>
                        </a:rPr>
                        <a:t>	Untreated decay</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25%</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19%</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16%</a:t>
                      </a:r>
                    </a:p>
                  </a:txBody>
                  <a:tcPr marL="85129" marR="85129" marT="11823" marB="0" anchor="ctr">
                    <a:noFill/>
                  </a:tcPr>
                </a:tc>
                <a:extLst>
                  <a:ext uri="{0D108BD9-81ED-4DB2-BD59-A6C34878D82A}">
                    <a16:rowId xmlns:a16="http://schemas.microsoft.com/office/drawing/2014/main" val="2405539422"/>
                  </a:ext>
                </a:extLst>
              </a:tr>
              <a:tr h="276510">
                <a:tc>
                  <a:txBody>
                    <a:bodyPr/>
                    <a:lstStyle/>
                    <a:p>
                      <a:pPr marL="0" marR="0" algn="l" fontAlgn="t">
                        <a:lnSpc>
                          <a:spcPct val="100000"/>
                        </a:lnSpc>
                        <a:spcBef>
                          <a:spcPts val="0"/>
                        </a:spcBef>
                        <a:spcAft>
                          <a:spcPts val="0"/>
                        </a:spcAft>
                      </a:pPr>
                      <a:r>
                        <a:rPr lang="en-US" sz="1400" b="1" u="none" strike="noStrike">
                          <a:effectLst/>
                          <a:latin typeface="Calibri" panose="020F0502020204030204" pitchFamily="34" charset="0"/>
                          <a:cs typeface="Calibri" panose="020F0502020204030204" pitchFamily="34" charset="0"/>
                        </a:rPr>
                        <a:t>Third grade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r>
                        <a:rPr lang="en-US" sz="1400" b="1" i="0" u="none" strike="noStrike" dirty="0">
                          <a:effectLst/>
                          <a:latin typeface="Calibri" panose="020F0502020204030204" pitchFamily="34" charset="0"/>
                          <a:cs typeface="Calibri" panose="020F0502020204030204" pitchFamily="34" charset="0"/>
                        </a:rPr>
                        <a:t>8 Year Olds</a:t>
                      </a:r>
                    </a:p>
                  </a:txBody>
                  <a:tcPr marL="85129" marR="85129" marT="11823" marB="0" anchor="ctr">
                    <a:solidFill>
                      <a:srgbClr val="CCEDEE"/>
                    </a:solidFill>
                  </a:tcPr>
                </a:tc>
                <a:extLst>
                  <a:ext uri="{0D108BD9-81ED-4DB2-BD59-A6C34878D82A}">
                    <a16:rowId xmlns:a16="http://schemas.microsoft.com/office/drawing/2014/main" val="4123444721"/>
                  </a:ext>
                </a:extLst>
              </a:tr>
              <a:tr h="276510">
                <a:tc>
                  <a:txBody>
                    <a:bodyPr/>
                    <a:lstStyle/>
                    <a:p>
                      <a:pPr marL="0" marR="0" algn="l" fontAlgn="t">
                        <a:lnSpc>
                          <a:spcPct val="100000"/>
                        </a:lnSpc>
                        <a:spcBef>
                          <a:spcPts val="0"/>
                        </a:spcBef>
                        <a:spcAft>
                          <a:spcPts val="0"/>
                        </a:spcAft>
                        <a:tabLst>
                          <a:tab pos="99695" algn="l"/>
                        </a:tabLst>
                      </a:pPr>
                      <a:r>
                        <a:rPr lang="en-US" sz="1400" b="0" u="none" strike="noStrike">
                          <a:effectLst/>
                          <a:latin typeface="Calibri" panose="020F0502020204030204" pitchFamily="34" charset="0"/>
                          <a:cs typeface="Calibri" panose="020F0502020204030204" pitchFamily="34" charset="0"/>
                        </a:rPr>
                        <a:t>	Decay experience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a:effectLst/>
                          <a:latin typeface="Calibri" panose="020F0502020204030204" pitchFamily="34" charset="0"/>
                          <a:cs typeface="Calibri" panose="020F0502020204030204" pitchFamily="34" charset="0"/>
                        </a:rPr>
                        <a:t>74%</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a:effectLst/>
                          <a:latin typeface="Calibri" panose="020F0502020204030204" pitchFamily="34" charset="0"/>
                          <a:cs typeface="Calibri" panose="020F0502020204030204" pitchFamily="34" charset="0"/>
                        </a:rPr>
                        <a:t>65%</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64%</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61%</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55%</a:t>
                      </a:r>
                    </a:p>
                  </a:txBody>
                  <a:tcPr marL="85129" marR="85129" marT="11823" marB="0" anchor="ctr">
                    <a:noFill/>
                  </a:tcPr>
                </a:tc>
                <a:extLst>
                  <a:ext uri="{0D108BD9-81ED-4DB2-BD59-A6C34878D82A}">
                    <a16:rowId xmlns:a16="http://schemas.microsoft.com/office/drawing/2014/main" val="587575493"/>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Untreated decay</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27%</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a:effectLst/>
                          <a:latin typeface="Calibri" panose="020F0502020204030204" pitchFamily="34" charset="0"/>
                          <a:cs typeface="Calibri" panose="020F0502020204030204" pitchFamily="34" charset="0"/>
                        </a:rPr>
                        <a:t>21%</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19%</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22%</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18%</a:t>
                      </a:r>
                    </a:p>
                  </a:txBody>
                  <a:tcPr marL="85129" marR="85129" marT="11823" marB="0" anchor="ctr"/>
                </a:tc>
                <a:extLst>
                  <a:ext uri="{0D108BD9-81ED-4DB2-BD59-A6C34878D82A}">
                    <a16:rowId xmlns:a16="http://schemas.microsoft.com/office/drawing/2014/main" val="591479172"/>
                  </a:ext>
                </a:extLst>
              </a:tr>
              <a:tr h="276510">
                <a:tc>
                  <a:txBody>
                    <a:bodyPr/>
                    <a:lstStyle/>
                    <a:p>
                      <a:pPr marL="0" marR="0" algn="l" fontAlgn="t">
                        <a:lnSpc>
                          <a:spcPct val="100000"/>
                        </a:lnSpc>
                        <a:spcBef>
                          <a:spcPts val="0"/>
                        </a:spcBef>
                        <a:spcAft>
                          <a:spcPts val="0"/>
                        </a:spcAft>
                        <a:tabLst>
                          <a:tab pos="99695" algn="l"/>
                        </a:tabLst>
                      </a:pPr>
                      <a:r>
                        <a:rPr lang="en-US" sz="1400" b="0" i="0" u="none" strike="noStrike" dirty="0">
                          <a:effectLst/>
                          <a:latin typeface="Calibri" panose="020F0502020204030204" pitchFamily="34" charset="0"/>
                          <a:cs typeface="Calibri" panose="020F0502020204030204" pitchFamily="34" charset="0"/>
                        </a:rPr>
                        <a:t>	Dental sealants</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21%</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31%</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35%</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37%</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32%</a:t>
                      </a:r>
                    </a:p>
                  </a:txBody>
                  <a:tcPr marL="85129" marR="85129" marT="11823" marB="0" anchor="ctr">
                    <a:noFill/>
                  </a:tcPr>
                </a:tc>
                <a:extLst>
                  <a:ext uri="{0D108BD9-81ED-4DB2-BD59-A6C34878D82A}">
                    <a16:rowId xmlns:a16="http://schemas.microsoft.com/office/drawing/2014/main" val="939935841"/>
                  </a:ext>
                </a:extLst>
              </a:tr>
              <a:tr h="276510">
                <a:tc>
                  <a:txBody>
                    <a:bodyPr/>
                    <a:lstStyle/>
                    <a:p>
                      <a:pPr marL="0" marR="0" algn="l" fontAlgn="t">
                        <a:lnSpc>
                          <a:spcPct val="100000"/>
                        </a:lnSpc>
                        <a:spcBef>
                          <a:spcPts val="0"/>
                        </a:spcBef>
                        <a:spcAft>
                          <a:spcPts val="0"/>
                        </a:spcAft>
                        <a:tabLst>
                          <a:tab pos="133350" algn="l"/>
                        </a:tabLst>
                      </a:pPr>
                      <a:r>
                        <a:rPr lang="en-US" sz="1400" b="1" u="none" strike="noStrike" dirty="0">
                          <a:effectLst/>
                          <a:latin typeface="Calibri" panose="020F0502020204030204" pitchFamily="34" charset="0"/>
                          <a:cs typeface="Calibri" panose="020F0502020204030204" pitchFamily="34" charset="0"/>
                        </a:rPr>
                        <a:t>Kindergarten &amp; third combined</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45720" marR="0" algn="ctr"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45720" marR="0" algn="ctr"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extLst>
                  <a:ext uri="{0D108BD9-81ED-4DB2-BD59-A6C34878D82A}">
                    <a16:rowId xmlns:a16="http://schemas.microsoft.com/office/drawing/2014/main" val="3992610873"/>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Decay experience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66%</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55%</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534345486"/>
                  </a:ext>
                </a:extLst>
              </a:tr>
              <a:tr h="276510">
                <a:tc>
                  <a:txBody>
                    <a:bodyPr/>
                    <a:lstStyle/>
                    <a:p>
                      <a:pPr marL="0" marR="0" algn="l" fontAlgn="t">
                        <a:lnSpc>
                          <a:spcPct val="100000"/>
                        </a:lnSpc>
                        <a:spcBef>
                          <a:spcPts val="0"/>
                        </a:spcBef>
                        <a:spcAft>
                          <a:spcPts val="0"/>
                        </a:spcAft>
                        <a:tabLst>
                          <a:tab pos="99695" algn="l"/>
                        </a:tabLst>
                      </a:pPr>
                      <a:r>
                        <a:rPr lang="en-US" sz="1400" b="0" u="none" strike="noStrike">
                          <a:effectLst/>
                          <a:latin typeface="Calibri" panose="020F0502020204030204" pitchFamily="34" charset="0"/>
                          <a:cs typeface="Calibri" panose="020F0502020204030204" pitchFamily="34" charset="0"/>
                        </a:rPr>
                        <a:t>	Untreated decay</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26%</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a:effectLst/>
                          <a:latin typeface="Calibri" panose="020F0502020204030204" pitchFamily="34" charset="0"/>
                          <a:cs typeface="Calibri" panose="020F0502020204030204" pitchFamily="34" charset="0"/>
                        </a:rPr>
                        <a:t>20%</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2775851038"/>
                  </a:ext>
                </a:extLst>
              </a:tr>
            </a:tbl>
          </a:graphicData>
        </a:graphic>
      </p:graphicFrame>
      <p:sp>
        <p:nvSpPr>
          <p:cNvPr id="2" name="Slide Number Placeholder 1">
            <a:extLst>
              <a:ext uri="{FF2B5EF4-FFF2-40B4-BE49-F238E27FC236}">
                <a16:creationId xmlns:a16="http://schemas.microsoft.com/office/drawing/2014/main" id="{D93FA221-EDF4-4067-9583-EC90294FC357}"/>
              </a:ext>
            </a:extLst>
          </p:cNvPr>
          <p:cNvSpPr>
            <a:spLocks noGrp="1"/>
          </p:cNvSpPr>
          <p:nvPr>
            <p:ph type="sldNum" sz="quarter" idx="12"/>
          </p:nvPr>
        </p:nvSpPr>
        <p:spPr/>
        <p:txBody>
          <a:bodyPr/>
          <a:lstStyle/>
          <a:p>
            <a:fld id="{B2DC25EE-239B-4C5F-AAD1-255A7D5F1EE2}" type="slidenum">
              <a:rPr lang="en-US" smtClean="0"/>
              <a:t>6</a:t>
            </a:fld>
            <a:endParaRPr lang="en-US"/>
          </a:p>
        </p:txBody>
      </p:sp>
    </p:spTree>
    <p:extLst>
      <p:ext uri="{BB962C8B-B14F-4D97-AF65-F5344CB8AC3E}">
        <p14:creationId xmlns:p14="http://schemas.microsoft.com/office/powerpoint/2010/main" val="1687692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9100954D-566B-4BE4-8D3B-BE9485F1DA75}"/>
              </a:ext>
            </a:extLst>
          </p:cNvPr>
          <p:cNvSpPr>
            <a:spLocks noGrp="1"/>
          </p:cNvSpPr>
          <p:nvPr>
            <p:ph type="title"/>
          </p:nvPr>
        </p:nvSpPr>
        <p:spPr>
          <a:xfrm>
            <a:off x="841248" y="256032"/>
            <a:ext cx="10506456" cy="1014984"/>
          </a:xfrm>
        </p:spPr>
        <p:txBody>
          <a:bodyPr anchor="b">
            <a:normAutofit/>
          </a:bodyPr>
          <a:lstStyle/>
          <a:p>
            <a:r>
              <a:rPr lang="en-US" sz="2800" dirty="0"/>
              <a:t>Problems Accessing Dental Care</a:t>
            </a:r>
            <a:br>
              <a:rPr lang="en-US" dirty="0"/>
            </a:br>
            <a:r>
              <a:rPr lang="en-US" sz="2400" i="1" dirty="0"/>
              <a:t>DATA-AT-A-GLANCE</a:t>
            </a:r>
          </a:p>
        </p:txBody>
      </p:sp>
      <p:sp>
        <p:nvSpPr>
          <p:cNvPr id="9" name="Rectangle 12">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14">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5">
            <a:extLst>
              <a:ext uri="{FF2B5EF4-FFF2-40B4-BE49-F238E27FC236}">
                <a16:creationId xmlns:a16="http://schemas.microsoft.com/office/drawing/2014/main" id="{202F477A-ACC8-4086-81AE-9FB037EEB71B}"/>
              </a:ext>
            </a:extLst>
          </p:cNvPr>
          <p:cNvGraphicFramePr>
            <a:graphicFrameLocks noGrp="1"/>
          </p:cNvGraphicFramePr>
          <p:nvPr>
            <p:ph idx="1"/>
            <p:extLst>
              <p:ext uri="{D42A27DB-BD31-4B8C-83A1-F6EECF244321}">
                <p14:modId xmlns:p14="http://schemas.microsoft.com/office/powerpoint/2010/main" val="892599661"/>
              </p:ext>
            </p:extLst>
          </p:nvPr>
        </p:nvGraphicFramePr>
        <p:xfrm>
          <a:off x="838200" y="1886184"/>
          <a:ext cx="10479346" cy="1145857"/>
        </p:xfrm>
        <a:graphic>
          <a:graphicData uri="http://schemas.openxmlformats.org/drawingml/2006/table">
            <a:tbl>
              <a:tblPr firstRow="1" firstCol="1" bandRow="1">
                <a:tableStyleId>{BC89EF96-8CEA-46FF-86C4-4CE0E7609802}</a:tableStyleId>
              </a:tblPr>
              <a:tblGrid>
                <a:gridCol w="4285945">
                  <a:extLst>
                    <a:ext uri="{9D8B030D-6E8A-4147-A177-3AD203B41FA5}">
                      <a16:colId xmlns:a16="http://schemas.microsoft.com/office/drawing/2014/main" val="3957842675"/>
                    </a:ext>
                  </a:extLst>
                </a:gridCol>
                <a:gridCol w="2064467">
                  <a:extLst>
                    <a:ext uri="{9D8B030D-6E8A-4147-A177-3AD203B41FA5}">
                      <a16:colId xmlns:a16="http://schemas.microsoft.com/office/drawing/2014/main" val="2964240393"/>
                    </a:ext>
                  </a:extLst>
                </a:gridCol>
                <a:gridCol w="2064467">
                  <a:extLst>
                    <a:ext uri="{9D8B030D-6E8A-4147-A177-3AD203B41FA5}">
                      <a16:colId xmlns:a16="http://schemas.microsoft.com/office/drawing/2014/main" val="1137903055"/>
                    </a:ext>
                  </a:extLst>
                </a:gridCol>
                <a:gridCol w="2064467">
                  <a:extLst>
                    <a:ext uri="{9D8B030D-6E8A-4147-A177-3AD203B41FA5}">
                      <a16:colId xmlns:a16="http://schemas.microsoft.com/office/drawing/2014/main" val="2868236188"/>
                    </a:ext>
                  </a:extLst>
                </a:gridCol>
              </a:tblGrid>
              <a:tr h="316327">
                <a:tc>
                  <a:txBody>
                    <a:bodyPr/>
                    <a:lstStyle/>
                    <a:p>
                      <a:pPr marL="0" marR="0" algn="l"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Indicator/Population Group</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LA County</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California</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United States</a:t>
                      </a:r>
                    </a:p>
                  </a:txBody>
                  <a:tcPr marL="85129" marR="85129" marT="11823" marB="0" anchor="ctr"/>
                </a:tc>
                <a:extLst>
                  <a:ext uri="{0D108BD9-81ED-4DB2-BD59-A6C34878D82A}">
                    <a16:rowId xmlns:a16="http://schemas.microsoft.com/office/drawing/2014/main" val="2827488984"/>
                  </a:ext>
                </a:extLst>
              </a:tr>
              <a:tr h="276510">
                <a:tc>
                  <a:txBody>
                    <a:bodyPr/>
                    <a:lstStyle/>
                    <a:p>
                      <a:pPr marL="0" marR="0" algn="l" fontAlgn="t">
                        <a:lnSpc>
                          <a:spcPct val="100000"/>
                        </a:lnSpc>
                        <a:spcBef>
                          <a:spcPts val="0"/>
                        </a:spcBef>
                        <a:spcAft>
                          <a:spcPts val="0"/>
                        </a:spcAft>
                        <a:tabLst>
                          <a:tab pos="99695" algn="l"/>
                        </a:tabLst>
                      </a:pPr>
                      <a:r>
                        <a:rPr lang="en-US" sz="1400" b="1" u="none" strike="noStrike" dirty="0">
                          <a:effectLst/>
                          <a:latin typeface="Calibri" panose="020F0502020204030204" pitchFamily="34" charset="0"/>
                          <a:cs typeface="Calibri" panose="020F0502020204030204" pitchFamily="34" charset="0"/>
                        </a:rPr>
                        <a:t>Could not afford needed dental care</a:t>
                      </a:r>
                      <a:endParaRPr lang="en-US" sz="14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Percentage (Year)</a:t>
                      </a:r>
                    </a:p>
                  </a:txBody>
                  <a:tcPr marL="85129" marR="85129" marT="11823" marB="0" anchor="ctr"/>
                </a:tc>
                <a:extLst>
                  <a:ext uri="{0D108BD9-81ED-4DB2-BD59-A6C34878D82A}">
                    <a16:rowId xmlns:a16="http://schemas.microsoft.com/office/drawing/2014/main" val="587575493"/>
                  </a:ext>
                </a:extLst>
              </a:tr>
              <a:tr h="276510">
                <a:tc>
                  <a:txBody>
                    <a:bodyPr/>
                    <a:lstStyle/>
                    <a:p>
                      <a:pPr marL="0" marR="0" algn="l" fontAlgn="t">
                        <a:lnSpc>
                          <a:spcPct val="100000"/>
                        </a:lnSpc>
                        <a:spcBef>
                          <a:spcPts val="0"/>
                        </a:spcBef>
                        <a:spcAft>
                          <a:spcPts val="0"/>
                        </a:spcAft>
                        <a:tabLst>
                          <a:tab pos="227013" algn="l"/>
                        </a:tabLst>
                      </a:pPr>
                      <a:r>
                        <a:rPr lang="en-US" sz="1400" b="0" u="none" strike="noStrike" dirty="0">
                          <a:effectLst/>
                          <a:latin typeface="Calibri" panose="020F0502020204030204" pitchFamily="34" charset="0"/>
                          <a:cs typeface="Calibri" panose="020F0502020204030204" pitchFamily="34" charset="0"/>
                        </a:rPr>
                        <a:t>	Children 1-4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5%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 (2023-2024)</a:t>
                      </a:r>
                    </a:p>
                  </a:txBody>
                  <a:tcPr marL="85129" marR="85129" marT="11823" marB="0" anchor="ctr">
                    <a:noFill/>
                  </a:tcPr>
                </a:tc>
                <a:tc>
                  <a:txBody>
                    <a:bodyPr/>
                    <a:lstStyle/>
                    <a:p>
                      <a:pPr marL="0" marR="0" algn="ctr" fontAlgn="t">
                        <a:lnSpc>
                          <a:spcPct val="100000"/>
                        </a:lnSpc>
                        <a:spcBef>
                          <a:spcPts val="0"/>
                        </a:spcBef>
                        <a:spcAft>
                          <a:spcPts val="0"/>
                        </a:spcAft>
                      </a:pPr>
                      <a:r>
                        <a:rPr lang="en-US" sz="1400" b="0" u="none" strike="noStrike" dirty="0">
                          <a:effectLst/>
                          <a:latin typeface="Calibri" panose="020F0502020204030204" pitchFamily="34" charset="0"/>
                          <a:cs typeface="Calibri" panose="020F0502020204030204" pitchFamily="34" charset="0"/>
                        </a:rPr>
                        <a:t>Not Available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extLst>
                  <a:ext uri="{0D108BD9-81ED-4DB2-BD59-A6C34878D82A}">
                    <a16:rowId xmlns:a16="http://schemas.microsoft.com/office/drawing/2014/main" val="591479172"/>
                  </a:ext>
                </a:extLst>
              </a:tr>
              <a:tr h="276510">
                <a:tc>
                  <a:txBody>
                    <a:bodyPr/>
                    <a:lstStyle/>
                    <a:p>
                      <a:pPr marL="0" marR="0" algn="l" fontAlgn="t">
                        <a:lnSpc>
                          <a:spcPct val="100000"/>
                        </a:lnSpc>
                        <a:spcBef>
                          <a:spcPts val="0"/>
                        </a:spcBef>
                        <a:spcAft>
                          <a:spcPts val="0"/>
                        </a:spcAft>
                        <a:tabLst>
                          <a:tab pos="227013" algn="l"/>
                        </a:tabLst>
                      </a:pPr>
                      <a:r>
                        <a:rPr lang="en-US" sz="1400" b="0" i="0" u="none" strike="noStrike" dirty="0">
                          <a:effectLst/>
                          <a:latin typeface="Calibri" panose="020F0502020204030204" pitchFamily="34" charset="0"/>
                          <a:cs typeface="Calibri" panose="020F0502020204030204" pitchFamily="34" charset="0"/>
                        </a:rPr>
                        <a:t>	Children 5-11 years</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9% (2023-2024)</a:t>
                      </a:r>
                    </a:p>
                  </a:txBody>
                  <a:tcPr marL="85129" marR="85129" marT="11823" marB="0" anchor="c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0" i="0" u="none" strike="noStrike" dirty="0">
                          <a:effectLst/>
                          <a:latin typeface="Calibri" panose="020F0502020204030204" pitchFamily="34" charset="0"/>
                          <a:cs typeface="Calibri" panose="020F0502020204030204" pitchFamily="34" charset="0"/>
                        </a:rPr>
                        <a:t>9% (2023-2024)</a:t>
                      </a:r>
                    </a:p>
                  </a:txBody>
                  <a:tcPr marL="85129" marR="85129" marT="11823" marB="0" anchor="c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1400" b="0" u="none" strike="noStrike" dirty="0">
                          <a:effectLst/>
                          <a:latin typeface="Calibri" panose="020F0502020204030204" pitchFamily="34" charset="0"/>
                          <a:cs typeface="Calibri" panose="020F0502020204030204" pitchFamily="34" charset="0"/>
                        </a:rPr>
                        <a:t>Not Available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extLst>
                  <a:ext uri="{0D108BD9-81ED-4DB2-BD59-A6C34878D82A}">
                    <a16:rowId xmlns:a16="http://schemas.microsoft.com/office/drawing/2014/main" val="1533981680"/>
                  </a:ext>
                </a:extLst>
              </a:tr>
            </a:tbl>
          </a:graphicData>
        </a:graphic>
      </p:graphicFrame>
      <p:sp>
        <p:nvSpPr>
          <p:cNvPr id="2" name="Slide Number Placeholder 1">
            <a:extLst>
              <a:ext uri="{FF2B5EF4-FFF2-40B4-BE49-F238E27FC236}">
                <a16:creationId xmlns:a16="http://schemas.microsoft.com/office/drawing/2014/main" id="{26CC984E-1FCB-4F33-9403-8AF3EBC35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96486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24417274"/>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Could Not Afford Needed Dental Care – Overall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normAutofit/>
          </a:bodyPr>
          <a:lstStyle/>
          <a:p>
            <a:r>
              <a:rPr lang="en-US" sz="2000" dirty="0"/>
              <a:t>The California Health Interview Survey (CHIS) asked parents if there was a time when their child needed dental care but did not get it because they could not afford it</a:t>
            </a:r>
          </a:p>
          <a:p>
            <a:r>
              <a:rPr lang="en-US" sz="2000" dirty="0"/>
              <a:t>The percentage of parents reporting </a:t>
            </a:r>
            <a:r>
              <a:rPr lang="en-US" dirty="0"/>
              <a:t>problems accessing dental care because of cost is similar for LA County and California</a:t>
            </a:r>
          </a:p>
          <a:p>
            <a:r>
              <a:rPr lang="en-US" sz="2000" dirty="0"/>
              <a:t>Data for the US is not available</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children not getting needed care</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because of cost, 2023-2024</a:t>
            </a:r>
          </a:p>
        </p:txBody>
      </p:sp>
      <p:sp>
        <p:nvSpPr>
          <p:cNvPr id="13" name="TextBox 12">
            <a:extLst>
              <a:ext uri="{FF2B5EF4-FFF2-40B4-BE49-F238E27FC236}">
                <a16:creationId xmlns:a16="http://schemas.microsoft.com/office/drawing/2014/main" id="{2CEFCF40-FE99-4FCE-BEAF-DCC5D3E51AF4}"/>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 asked of children older than 2 or younger than 2 with teeth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3" name="Slide Number Placeholder 2">
            <a:extLst>
              <a:ext uri="{FF2B5EF4-FFF2-40B4-BE49-F238E27FC236}">
                <a16:creationId xmlns:a16="http://schemas.microsoft.com/office/drawing/2014/main" id="{6E46614A-56AB-42C7-A590-CEA5545B8E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636577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a:xfrm>
            <a:off x="0" y="249152"/>
            <a:ext cx="12192000" cy="730681"/>
          </a:xfrm>
        </p:spPr>
        <p:txBody>
          <a:bodyPr>
            <a:noAutofit/>
          </a:bodyPr>
          <a:lstStyle/>
          <a:p>
            <a:r>
              <a:rPr lang="en-US" sz="2800" dirty="0"/>
              <a:t>Could Not Afford Dental Care – California</a:t>
            </a:r>
            <a:r>
              <a:rPr lang="en-US" sz="2800" baseline="30000" dirty="0"/>
              <a:t>1</a:t>
            </a:r>
            <a:r>
              <a:rPr lang="en-US" sz="2800" dirty="0"/>
              <a:t>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996608852"/>
              </p:ext>
            </p:extLst>
          </p:nvPr>
        </p:nvGraphicFramePr>
        <p:xfrm>
          <a:off x="582730" y="1001534"/>
          <a:ext cx="5485226" cy="560964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California</a:t>
            </a:r>
            <a:r>
              <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1</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children 1-11 years that did not receive needed dental care because of cost, 2023-2024</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1" name="TextBox 20">
            <a:extLst>
              <a:ext uri="{FF2B5EF4-FFF2-40B4-BE49-F238E27FC236}">
                <a16:creationId xmlns:a16="http://schemas.microsoft.com/office/drawing/2014/main" id="{46B84B86-FACB-45FC-ADC6-622B4FD4D931}"/>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Sources: California Health Interview Survey (CHIS),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 asked of children older than 2 or younger than 2 with teeth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2" name="Slide Number Placeholder 1">
            <a:extLst>
              <a:ext uri="{FF2B5EF4-FFF2-40B4-BE49-F238E27FC236}">
                <a16:creationId xmlns:a16="http://schemas.microsoft.com/office/drawing/2014/main" id="{DA36EAB3-EFA7-4512-9AE7-4599AC6DC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22" name="TextBox 9">
            <a:extLst>
              <a:ext uri="{FF2B5EF4-FFF2-40B4-BE49-F238E27FC236}">
                <a16:creationId xmlns:a16="http://schemas.microsoft.com/office/drawing/2014/main" id="{DF924832-F382-4F31-AD4F-ED654CD44687}"/>
              </a:ext>
            </a:extLst>
          </p:cNvPr>
          <p:cNvSpPr txBox="1"/>
          <p:nvPr/>
        </p:nvSpPr>
        <p:spPr>
          <a:xfrm>
            <a:off x="6436580" y="6130103"/>
            <a:ext cx="527742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marR="0" lvl="0" indent="-114300" algn="l" defTabSz="914400" rtl="0" eaLnBrk="1" fontAlgn="auto" latinLnBrk="0" hangingPunct="1">
              <a:lnSpc>
                <a:spcPct val="100000"/>
              </a:lnSpc>
              <a:spcBef>
                <a:spcPts val="0"/>
              </a:spcBef>
              <a:spcAft>
                <a:spcPts val="0"/>
              </a:spcAft>
              <a:buClrTx/>
              <a:buSzTx/>
              <a:buFontTx/>
              <a:buNone/>
              <a:tabLst>
                <a:tab pos="114300" algn="l"/>
              </a:tabLst>
              <a:defRPr/>
            </a:pPr>
            <a:r>
              <a:rPr kumimoji="0" lang="en-US" sz="1000" b="0" i="0" u="none" strike="noStrike" kern="1200" cap="none" spc="0" normalizeH="0" baseline="3000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Because of small sample sizes, LA County data is not available</a:t>
            </a:r>
          </a:p>
        </p:txBody>
      </p:sp>
      <p:sp>
        <p:nvSpPr>
          <p:cNvPr id="30" name="TextBox 29">
            <a:extLst>
              <a:ext uri="{FF2B5EF4-FFF2-40B4-BE49-F238E27FC236}">
                <a16:creationId xmlns:a16="http://schemas.microsoft.com/office/drawing/2014/main" id="{87B7E044-C924-41A5-9CE2-C91B9B8EA84E}"/>
              </a:ext>
            </a:extLst>
          </p:cNvPr>
          <p:cNvSpPr txBox="1"/>
          <p:nvPr/>
        </p:nvSpPr>
        <p:spPr>
          <a:xfrm>
            <a:off x="3624547" y="5779841"/>
            <a:ext cx="1722706" cy="246221"/>
          </a:xfrm>
          <a:prstGeom prst="rect">
            <a:avLst/>
          </a:prstGeom>
          <a:noFill/>
        </p:spPr>
        <p:txBody>
          <a:bodyPr wrap="square" rtlCol="0">
            <a:spAutoFit/>
          </a:bodyPr>
          <a:lstStyle/>
          <a:p>
            <a:pPr marL="57150" marR="0" lvl="0" indent="-57150" algn="l" defTabSz="914400" rtl="0" eaLnBrk="1" fontAlgn="auto" latinLnBrk="0" hangingPunct="1">
              <a:lnSpc>
                <a:spcPct val="100000"/>
              </a:lnSpc>
              <a:spcBef>
                <a:spcPts val="0"/>
              </a:spcBef>
              <a:spcAft>
                <a:spcPts val="0"/>
              </a:spcAft>
              <a:buClrTx/>
              <a:buSzTx/>
              <a:buFontTx/>
              <a:buNone/>
              <a:tabLst>
                <a:tab pos="57150" algn="l"/>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FPL = Federal poverty level</a:t>
            </a:r>
          </a:p>
        </p:txBody>
      </p:sp>
      <p:sp>
        <p:nvSpPr>
          <p:cNvPr id="12" name="Content Placeholder 2">
            <a:extLst>
              <a:ext uri="{FF2B5EF4-FFF2-40B4-BE49-F238E27FC236}">
                <a16:creationId xmlns:a16="http://schemas.microsoft.com/office/drawing/2014/main" id="{40B7A578-EC8B-4F2D-A5E7-E8CBFD555376}"/>
              </a:ext>
            </a:extLst>
          </p:cNvPr>
          <p:cNvSpPr>
            <a:spLocks noGrp="1"/>
          </p:cNvSpPr>
          <p:nvPr>
            <p:ph sz="half" idx="2"/>
          </p:nvPr>
        </p:nvSpPr>
        <p:spPr>
          <a:xfrm>
            <a:off x="7396885" y="1257949"/>
            <a:ext cx="4224123" cy="713632"/>
          </a:xfrm>
          <a:ln w="12700">
            <a:noFill/>
          </a:ln>
        </p:spPr>
        <p:txBody>
          <a:bodyPr>
            <a:noAutofit/>
          </a:bodyPr>
          <a:lstStyle/>
          <a:p>
            <a:pPr marL="0" indent="0">
              <a:buNone/>
            </a:pPr>
            <a:r>
              <a:rPr lang="en-US" sz="1800" b="0" i="0" u="none" strike="noStrike" baseline="0" dirty="0"/>
              <a:t>Children from lower-income families are more likely to report problems accessing dental care compared to children from families with an income &gt; 300% FPL</a:t>
            </a:r>
          </a:p>
        </p:txBody>
      </p:sp>
      <p:pic>
        <p:nvPicPr>
          <p:cNvPr id="14" name="Graphic 13" descr="Users with solid fill">
            <a:extLst>
              <a:ext uri="{FF2B5EF4-FFF2-40B4-BE49-F238E27FC236}">
                <a16:creationId xmlns:a16="http://schemas.microsoft.com/office/drawing/2014/main" id="{10C732D6-6F84-43FC-A7F3-449FE9733D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98700" y="3055088"/>
            <a:ext cx="914400" cy="914400"/>
          </a:xfrm>
          <a:prstGeom prst="rect">
            <a:avLst/>
          </a:prstGeom>
        </p:spPr>
      </p:pic>
      <p:sp>
        <p:nvSpPr>
          <p:cNvPr id="15" name="TextBox 14">
            <a:extLst>
              <a:ext uri="{FF2B5EF4-FFF2-40B4-BE49-F238E27FC236}">
                <a16:creationId xmlns:a16="http://schemas.microsoft.com/office/drawing/2014/main" id="{1A5A1754-0889-4FCA-9B06-56B3B8EA7868}"/>
              </a:ext>
            </a:extLst>
          </p:cNvPr>
          <p:cNvSpPr txBox="1"/>
          <p:nvPr/>
        </p:nvSpPr>
        <p:spPr>
          <a:xfrm>
            <a:off x="7473876" y="3013578"/>
            <a:ext cx="420060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Latinx children are more likely to have problems accessing dental care because of cost compared to White children</a:t>
            </a:r>
          </a:p>
        </p:txBody>
      </p:sp>
      <p:pic>
        <p:nvPicPr>
          <p:cNvPr id="19" name="Graphic 18" descr="Dollar with solid fill">
            <a:extLst>
              <a:ext uri="{FF2B5EF4-FFF2-40B4-BE49-F238E27FC236}">
                <a16:creationId xmlns:a16="http://schemas.microsoft.com/office/drawing/2014/main" id="{C211B94B-8596-479A-8B8B-D485C459FC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79927" y="1547282"/>
            <a:ext cx="751946" cy="751946"/>
          </a:xfrm>
          <a:prstGeom prst="rect">
            <a:avLst/>
          </a:prstGeom>
        </p:spPr>
      </p:pic>
      <p:sp>
        <p:nvSpPr>
          <p:cNvPr id="3" name="TextBox 9">
            <a:extLst>
              <a:ext uri="{FF2B5EF4-FFF2-40B4-BE49-F238E27FC236}">
                <a16:creationId xmlns:a16="http://schemas.microsoft.com/office/drawing/2014/main" id="{2E7B147D-7215-56F0-C900-1053465BFA1E}"/>
              </a:ext>
            </a:extLst>
          </p:cNvPr>
          <p:cNvSpPr txBox="1"/>
          <p:nvPr/>
        </p:nvSpPr>
        <p:spPr>
          <a:xfrm>
            <a:off x="538805" y="5760771"/>
            <a:ext cx="2642070"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a:t>
            </a:r>
            <a:r>
              <a:rPr kumimoji="0" lang="en-US" sz="900"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&gt;</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300% FPL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higher prevalence than White children</a:t>
            </a:r>
          </a:p>
        </p:txBody>
      </p:sp>
      <p:sp>
        <p:nvSpPr>
          <p:cNvPr id="5" name="TextBox 4">
            <a:extLst>
              <a:ext uri="{FF2B5EF4-FFF2-40B4-BE49-F238E27FC236}">
                <a16:creationId xmlns:a16="http://schemas.microsoft.com/office/drawing/2014/main" id="{E5876A78-0431-911E-BED4-8CAABF9F8A86}"/>
              </a:ext>
            </a:extLst>
          </p:cNvPr>
          <p:cNvSpPr txBox="1"/>
          <p:nvPr/>
        </p:nvSpPr>
        <p:spPr>
          <a:xfrm>
            <a:off x="4801332" y="2077154"/>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6" name="TextBox 5">
            <a:extLst>
              <a:ext uri="{FF2B5EF4-FFF2-40B4-BE49-F238E27FC236}">
                <a16:creationId xmlns:a16="http://schemas.microsoft.com/office/drawing/2014/main" id="{04AC27C2-00FD-4189-C102-ABBDB953B468}"/>
              </a:ext>
            </a:extLst>
          </p:cNvPr>
          <p:cNvSpPr txBox="1"/>
          <p:nvPr/>
        </p:nvSpPr>
        <p:spPr>
          <a:xfrm>
            <a:off x="5437435" y="2448044"/>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7" name="TextBox 6">
            <a:extLst>
              <a:ext uri="{FF2B5EF4-FFF2-40B4-BE49-F238E27FC236}">
                <a16:creationId xmlns:a16="http://schemas.microsoft.com/office/drawing/2014/main" id="{D7B405C1-0E33-663F-3249-778FAA0F9BF4}"/>
              </a:ext>
            </a:extLst>
          </p:cNvPr>
          <p:cNvSpPr txBox="1"/>
          <p:nvPr/>
        </p:nvSpPr>
        <p:spPr>
          <a:xfrm>
            <a:off x="4902598" y="4197223"/>
            <a:ext cx="28725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19818047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37568274"/>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u="sng"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a:t>
            </a:r>
            <a:r>
              <a:rPr lang="en-US" sz="1600" b="1" u="sng" dirty="0">
                <a:solidFill>
                  <a:srgbClr val="000000">
                    <a:lumMod val="65000"/>
                    <a:lumOff val="35000"/>
                  </a:srgbClr>
                </a:solidFill>
                <a:latin typeface="Calibri" panose="020F0502020204030204" pitchFamily="34" charset="0"/>
                <a:cs typeface="Calibri" panose="020F0502020204030204" pitchFamily="34" charset="0"/>
              </a:rPr>
              <a:t>County</a:t>
            </a:r>
            <a:r>
              <a:rPr lang="en-US" sz="1600" b="1" dirty="0">
                <a:solidFill>
                  <a:srgbClr val="000000">
                    <a:lumMod val="65000"/>
                    <a:lumOff val="35000"/>
                  </a:srgbClr>
                </a:solidFill>
                <a:latin typeface="Calibri" panose="020F0502020204030204" pitchFamily="34" charset="0"/>
                <a:cs typeface="Calibri" panose="020F0502020204030204" pitchFamily="34" charset="0"/>
              </a:rPr>
              <a:t> </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children 1-11 years that did not receive needed dental care because of cost by survey year</a:t>
            </a:r>
          </a:p>
        </p:txBody>
      </p:sp>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Could Not Afford Dental Care – LA County Trends</a:t>
            </a:r>
          </a:p>
        </p:txBody>
      </p:sp>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This question was not asked prior to 2018</a:t>
            </a:r>
          </a:p>
          <a:p>
            <a:r>
              <a:rPr lang="en-US" dirty="0"/>
              <a:t>Estimates for 2018 are statistically unstable</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2018-2024,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 Asked of children older than two or younger children with teeth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2" name="Slide Number Placeholder 1">
            <a:extLst>
              <a:ext uri="{FF2B5EF4-FFF2-40B4-BE49-F238E27FC236}">
                <a16:creationId xmlns:a16="http://schemas.microsoft.com/office/drawing/2014/main" id="{141DC479-7A91-47AE-B88E-FCD29FE4EF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8" name="TextBox 7">
            <a:extLst>
              <a:ext uri="{FF2B5EF4-FFF2-40B4-BE49-F238E27FC236}">
                <a16:creationId xmlns:a16="http://schemas.microsoft.com/office/drawing/2014/main" id="{0C3C7EFB-FC27-4B69-B9DB-ECF37E8EE7B4}"/>
              </a:ext>
            </a:extLst>
          </p:cNvPr>
          <p:cNvSpPr txBox="1"/>
          <p:nvPr/>
        </p:nvSpPr>
        <p:spPr>
          <a:xfrm>
            <a:off x="582729" y="5877891"/>
            <a:ext cx="5404756" cy="246221"/>
          </a:xfrm>
          <a:prstGeom prst="rect">
            <a:avLst/>
          </a:prstGeom>
          <a:noFill/>
        </p:spPr>
        <p:txBody>
          <a:bodyPr wrap="square" rtlCol="0">
            <a:spAutoFit/>
          </a:bodyPr>
          <a:lstStyle/>
          <a:p>
            <a:pPr marL="57150" marR="0" lvl="0" indent="-57150" algn="l" defTabSz="914400" rtl="0" eaLnBrk="1" fontAlgn="auto" latinLnBrk="0" hangingPunct="1">
              <a:lnSpc>
                <a:spcPct val="100000"/>
              </a:lnSpc>
              <a:spcBef>
                <a:spcPts val="0"/>
              </a:spcBef>
              <a:spcAft>
                <a:spcPts val="0"/>
              </a:spcAft>
              <a:buClrTx/>
              <a:buSzTx/>
              <a:buFontTx/>
              <a:buNone/>
              <a:tabLst>
                <a:tab pos="57150" algn="l"/>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Estimates for 2018 are statistically unstable</a:t>
            </a:r>
          </a:p>
        </p:txBody>
      </p:sp>
      <p:graphicFrame>
        <p:nvGraphicFramePr>
          <p:cNvPr id="7" name="Chart 6">
            <a:extLst>
              <a:ext uri="{FF2B5EF4-FFF2-40B4-BE49-F238E27FC236}">
                <a16:creationId xmlns:a16="http://schemas.microsoft.com/office/drawing/2014/main" id="{11A048A0-66F9-07C1-875A-EAA96D12147C}"/>
              </a:ext>
            </a:extLst>
          </p:cNvPr>
          <p:cNvGraphicFramePr/>
          <p:nvPr>
            <p:extLst>
              <p:ext uri="{D42A27DB-BD31-4B8C-83A1-F6EECF244321}">
                <p14:modId xmlns:p14="http://schemas.microsoft.com/office/powerpoint/2010/main" val="1076587019"/>
              </p:ext>
            </p:extLst>
          </p:nvPr>
        </p:nvGraphicFramePr>
        <p:xfrm>
          <a:off x="517525" y="2193071"/>
          <a:ext cx="5247251" cy="28308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725517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Rectangle 30">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7" name="Picture 6" descr="Filling out forms on a table">
            <a:extLst>
              <a:ext uri="{FF2B5EF4-FFF2-40B4-BE49-F238E27FC236}">
                <a16:creationId xmlns:a16="http://schemas.microsoft.com/office/drawing/2014/main" id="{C38D5A9B-ABAC-4DF0-A591-98585793FCAD}"/>
              </a:ext>
            </a:extLst>
          </p:cNvPr>
          <p:cNvPicPr>
            <a:picLocks noChangeAspect="1"/>
          </p:cNvPicPr>
          <p:nvPr/>
        </p:nvPicPr>
        <p:blipFill rotWithShape="1">
          <a:blip r:embed="rId2">
            <a:extLst>
              <a:ext uri="{28A0092B-C50C-407E-A947-70E740481C1C}">
                <a14:useLocalDpi xmlns:a14="http://schemas.microsoft.com/office/drawing/2010/main" val="0"/>
              </a:ext>
            </a:extLst>
          </a:blip>
          <a:srcRect l="15571" r="59"/>
          <a:stretch/>
        </p:blipFill>
        <p:spPr>
          <a:xfrm flipH="1">
            <a:off x="-1" y="0"/>
            <a:ext cx="8668492" cy="6857990"/>
          </a:xfrm>
          <a:prstGeom prst="rect">
            <a:avLst/>
          </a:prstGeom>
        </p:spPr>
      </p:pic>
      <p:sp>
        <p:nvSpPr>
          <p:cNvPr id="33" name="Rectangle 32">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800" dirty="0"/>
              <a:t>Dental Insurance</a:t>
            </a:r>
            <a:br>
              <a:rPr lang="en-US" sz="4800" dirty="0"/>
            </a:br>
            <a:r>
              <a:rPr lang="en-US" sz="4800" dirty="0"/>
              <a:t>Coverage</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D62A13A-CB4E-401F-97AB-31F3C4B3AA5C}"/>
              </a:ext>
            </a:extLst>
          </p:cNvPr>
          <p:cNvSpPr txBox="1"/>
          <p:nvPr/>
        </p:nvSpPr>
        <p:spPr>
          <a:xfrm>
            <a:off x="7951825" y="4696388"/>
            <a:ext cx="237507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venir Next LT Pro"/>
                <a:ea typeface="+mn-ea"/>
                <a:cs typeface="+mn-cs"/>
              </a:rPr>
              <a:t>Children 1-11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venir Next LT Pro"/>
                <a:ea typeface="+mn-ea"/>
                <a:cs typeface="+mn-cs"/>
              </a:rPr>
              <a:t>Adults 18+ Years</a:t>
            </a:r>
          </a:p>
        </p:txBody>
      </p:sp>
      <p:sp>
        <p:nvSpPr>
          <p:cNvPr id="2" name="Slide Number Placeholder 1">
            <a:extLst>
              <a:ext uri="{FF2B5EF4-FFF2-40B4-BE49-F238E27FC236}">
                <a16:creationId xmlns:a16="http://schemas.microsoft.com/office/drawing/2014/main" id="{C313AF17-918B-481A-8E52-4ADB8693DF67}"/>
              </a:ext>
            </a:extLst>
          </p:cNvPr>
          <p:cNvSpPr>
            <a:spLocks noGrp="1"/>
          </p:cNvSpPr>
          <p:nvPr>
            <p:ph type="sldNum" sz="quarter" idx="12"/>
          </p:nvPr>
        </p:nvSpPr>
        <p:spPr>
          <a:xfrm>
            <a:off x="9332273" y="637634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9652593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00954D-566B-4BE4-8D3B-BE9485F1DA75}"/>
              </a:ext>
            </a:extLst>
          </p:cNvPr>
          <p:cNvSpPr>
            <a:spLocks noGrp="1"/>
          </p:cNvSpPr>
          <p:nvPr>
            <p:ph type="title"/>
          </p:nvPr>
        </p:nvSpPr>
        <p:spPr>
          <a:xfrm>
            <a:off x="841248" y="256032"/>
            <a:ext cx="10506456" cy="1014984"/>
          </a:xfrm>
        </p:spPr>
        <p:txBody>
          <a:bodyPr anchor="b">
            <a:normAutofit/>
          </a:bodyPr>
          <a:lstStyle/>
          <a:p>
            <a:r>
              <a:rPr lang="en-US" sz="2800" dirty="0"/>
              <a:t>DENTAL INSURANCE COVERAGE</a:t>
            </a:r>
            <a:br>
              <a:rPr lang="en-US" dirty="0"/>
            </a:br>
            <a:r>
              <a:rPr lang="en-US" sz="2400" i="1" dirty="0"/>
              <a:t>DATA-AT-A-GLANCE</a:t>
            </a:r>
          </a:p>
        </p:txBody>
      </p:sp>
      <p:graphicFrame>
        <p:nvGraphicFramePr>
          <p:cNvPr id="6" name="Content Placeholder 5">
            <a:extLst>
              <a:ext uri="{FF2B5EF4-FFF2-40B4-BE49-F238E27FC236}">
                <a16:creationId xmlns:a16="http://schemas.microsoft.com/office/drawing/2014/main" id="{202F477A-ACC8-4086-81AE-9FB037EEB71B}"/>
              </a:ext>
            </a:extLst>
          </p:cNvPr>
          <p:cNvGraphicFramePr>
            <a:graphicFrameLocks noGrp="1"/>
          </p:cNvGraphicFramePr>
          <p:nvPr>
            <p:ph idx="1"/>
            <p:extLst>
              <p:ext uri="{D42A27DB-BD31-4B8C-83A1-F6EECF244321}">
                <p14:modId xmlns:p14="http://schemas.microsoft.com/office/powerpoint/2010/main" val="1693259417"/>
              </p:ext>
            </p:extLst>
          </p:nvPr>
        </p:nvGraphicFramePr>
        <p:xfrm>
          <a:off x="838200" y="1886184"/>
          <a:ext cx="10479346" cy="1882053"/>
        </p:xfrm>
        <a:graphic>
          <a:graphicData uri="http://schemas.openxmlformats.org/drawingml/2006/table">
            <a:tbl>
              <a:tblPr firstRow="1" firstCol="1" bandRow="1">
                <a:tableStyleId>{BDBED569-4797-4DF1-A0F4-6AAB3CD982D8}</a:tableStyleId>
              </a:tblPr>
              <a:tblGrid>
                <a:gridCol w="3580562">
                  <a:extLst>
                    <a:ext uri="{9D8B030D-6E8A-4147-A177-3AD203B41FA5}">
                      <a16:colId xmlns:a16="http://schemas.microsoft.com/office/drawing/2014/main" val="3957842675"/>
                    </a:ext>
                  </a:extLst>
                </a:gridCol>
                <a:gridCol w="1724696">
                  <a:extLst>
                    <a:ext uri="{9D8B030D-6E8A-4147-A177-3AD203B41FA5}">
                      <a16:colId xmlns:a16="http://schemas.microsoft.com/office/drawing/2014/main" val="1239012091"/>
                    </a:ext>
                  </a:extLst>
                </a:gridCol>
                <a:gridCol w="1724696">
                  <a:extLst>
                    <a:ext uri="{9D8B030D-6E8A-4147-A177-3AD203B41FA5}">
                      <a16:colId xmlns:a16="http://schemas.microsoft.com/office/drawing/2014/main" val="2964240393"/>
                    </a:ext>
                  </a:extLst>
                </a:gridCol>
                <a:gridCol w="1724696">
                  <a:extLst>
                    <a:ext uri="{9D8B030D-6E8A-4147-A177-3AD203B41FA5}">
                      <a16:colId xmlns:a16="http://schemas.microsoft.com/office/drawing/2014/main" val="1137903055"/>
                    </a:ext>
                  </a:extLst>
                </a:gridCol>
                <a:gridCol w="1724696">
                  <a:extLst>
                    <a:ext uri="{9D8B030D-6E8A-4147-A177-3AD203B41FA5}">
                      <a16:colId xmlns:a16="http://schemas.microsoft.com/office/drawing/2014/main" val="2868236188"/>
                    </a:ext>
                  </a:extLst>
                </a:gridCol>
              </a:tblGrid>
              <a:tr h="448013">
                <a:tc>
                  <a:txBody>
                    <a:bodyPr/>
                    <a:lstStyle/>
                    <a:p>
                      <a:pPr marL="0" marR="0" algn="l"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Age/Indicator</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2013</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2023-2024</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2023-2024</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United States</a:t>
                      </a:r>
                    </a:p>
                  </a:txBody>
                  <a:tcPr marL="85129" marR="85129" marT="11823" marB="0" anchor="ctr"/>
                </a:tc>
                <a:extLst>
                  <a:ext uri="{0D108BD9-81ED-4DB2-BD59-A6C34878D82A}">
                    <a16:rowId xmlns:a16="http://schemas.microsoft.com/office/drawing/2014/main" val="2827488984"/>
                  </a:ext>
                </a:extLst>
              </a:tr>
              <a:tr h="276510">
                <a:tc>
                  <a:txBody>
                    <a:bodyPr/>
                    <a:lstStyle/>
                    <a:p>
                      <a:pPr marL="0" marR="0" algn="l" fontAlgn="t">
                        <a:lnSpc>
                          <a:spcPct val="100000"/>
                        </a:lnSpc>
                        <a:spcBef>
                          <a:spcPts val="0"/>
                        </a:spcBef>
                        <a:spcAft>
                          <a:spcPts val="0"/>
                        </a:spcAft>
                      </a:pPr>
                      <a:r>
                        <a:rPr lang="en-US" sz="1400" b="1" u="none" strike="noStrike" dirty="0">
                          <a:effectLst/>
                          <a:latin typeface="Calibri" panose="020F0502020204030204" pitchFamily="34" charset="0"/>
                          <a:cs typeface="Calibri" panose="020F0502020204030204" pitchFamily="34" charset="0"/>
                        </a:rPr>
                        <a:t>1-11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extLst>
                  <a:ext uri="{0D108BD9-81ED-4DB2-BD59-A6C34878D82A}">
                    <a16:rowId xmlns:a16="http://schemas.microsoft.com/office/drawing/2014/main" val="3497402022"/>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Has dental insurance coverage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88%</a:t>
                      </a: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89%</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92%</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tc>
                <a:extLst>
                  <a:ext uri="{0D108BD9-81ED-4DB2-BD59-A6C34878D82A}">
                    <a16:rowId xmlns:a16="http://schemas.microsoft.com/office/drawing/2014/main" val="1674570642"/>
                  </a:ext>
                </a:extLst>
              </a:tr>
              <a:tr h="276510">
                <a:tc>
                  <a:txBody>
                    <a:bodyPr/>
                    <a:lstStyle/>
                    <a:p>
                      <a:pPr marL="0" marR="0" algn="l" fontAlgn="t">
                        <a:lnSpc>
                          <a:spcPct val="100000"/>
                        </a:lnSpc>
                        <a:spcBef>
                          <a:spcPts val="0"/>
                        </a:spcBef>
                        <a:spcAft>
                          <a:spcPts val="0"/>
                        </a:spcAft>
                        <a:tabLst>
                          <a:tab pos="99695" algn="l"/>
                        </a:tabLst>
                      </a:pPr>
                      <a:r>
                        <a:rPr lang="en-US" sz="1400" b="0" i="0" u="none" strike="noStrike" dirty="0">
                          <a:effectLst/>
                          <a:latin typeface="Calibri" panose="020F0502020204030204" pitchFamily="34" charset="0"/>
                          <a:cs typeface="Calibri" panose="020F0502020204030204" pitchFamily="34" charset="0"/>
                        </a:rPr>
                        <a:t>	Parents pays for any/all dental insurance*</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44%</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46%</a:t>
                      </a:r>
                    </a:p>
                  </a:txBody>
                  <a:tcPr marL="85129" marR="85129" marT="11823" marB="0" anchor="ctr">
                    <a:noFill/>
                  </a:tcPr>
                </a:tc>
                <a:tc>
                  <a:txBody>
                    <a:bodyPr/>
                    <a:lstStyle/>
                    <a:p>
                      <a:pPr marL="45720" marR="0" lvl="0" indent="0" algn="ctr" defTabSz="914400" rtl="0" eaLnBrk="1" fontAlgn="t" latinLnBrk="0" hangingPunct="1">
                        <a:lnSpc>
                          <a:spcPct val="100000"/>
                        </a:lnSpc>
                        <a:spcBef>
                          <a:spcPts val="0"/>
                        </a:spcBef>
                        <a:spcAft>
                          <a:spcPts val="0"/>
                        </a:spcAft>
                        <a:buClrTx/>
                        <a:buSzTx/>
                        <a:buFontTx/>
                        <a:buNone/>
                        <a:tabLst/>
                        <a:defRPr/>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3996853942"/>
                  </a:ext>
                </a:extLst>
              </a:tr>
              <a:tr h="276510">
                <a:tc>
                  <a:txBody>
                    <a:bodyPr/>
                    <a:lstStyle/>
                    <a:p>
                      <a:pPr marL="0" marR="0" algn="l" fontAlgn="t">
                        <a:lnSpc>
                          <a:spcPct val="100000"/>
                        </a:lnSpc>
                        <a:spcBef>
                          <a:spcPts val="0"/>
                        </a:spcBef>
                        <a:spcAft>
                          <a:spcPts val="0"/>
                        </a:spcAft>
                        <a:tabLst>
                          <a:tab pos="99695" algn="l"/>
                        </a:tabLst>
                      </a:pPr>
                      <a:r>
                        <a:rPr lang="en-US" sz="1400" b="1" u="none" strike="noStrike" dirty="0">
                          <a:effectLst/>
                          <a:latin typeface="Calibri" panose="020F0502020204030204" pitchFamily="34" charset="0"/>
                          <a:cs typeface="Calibri" panose="020F0502020204030204" pitchFamily="34" charset="0"/>
                        </a:rPr>
                        <a:t>18+ Years</a:t>
                      </a:r>
                      <a:endParaRPr lang="en-US" sz="1400" b="1" i="0" u="none" strike="noStrike" dirty="0">
                        <a:effectLst/>
                        <a:latin typeface="Calibri" panose="020F0502020204030204" pitchFamily="34" charset="0"/>
                        <a:cs typeface="Calibri" panose="020F0502020204030204" pitchFamily="34" charset="0"/>
                      </a:endParaRPr>
                    </a:p>
                  </a:txBody>
                  <a:tcPr marL="85129" marR="85129" marT="11823" marB="0" anchor="ctr">
                    <a:solidFill>
                      <a:schemeClr val="accent5">
                        <a:lumMod val="20000"/>
                        <a:lumOff val="80000"/>
                      </a:schemeClr>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chemeClr val="accent5">
                        <a:lumMod val="20000"/>
                        <a:lumOff val="80000"/>
                      </a:schemeClr>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EBE1E1"/>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EBE1E1"/>
                    </a:solidFill>
                  </a:tcPr>
                </a:tc>
                <a:tc>
                  <a:txBody>
                    <a:bodyPr/>
                    <a:lstStyle/>
                    <a:p>
                      <a:pPr marL="4572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chemeClr val="accent5">
                        <a:lumMod val="20000"/>
                        <a:lumOff val="80000"/>
                      </a:schemeClr>
                    </a:solidFill>
                  </a:tcPr>
                </a:tc>
                <a:extLst>
                  <a:ext uri="{0D108BD9-81ED-4DB2-BD59-A6C34878D82A}">
                    <a16:rowId xmlns:a16="http://schemas.microsoft.com/office/drawing/2014/main" val="2405539422"/>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Has dental insurance coverage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52%</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70%</a:t>
                      </a:r>
                    </a:p>
                  </a:txBody>
                  <a:tcPr marL="85129" marR="85129" marT="11823" marB="0" anchor="ctr">
                    <a:noFill/>
                  </a:tcPr>
                </a:tc>
                <a:tc>
                  <a:txBody>
                    <a:bodyPr/>
                    <a:lstStyle/>
                    <a:p>
                      <a:pPr marL="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73%</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4123444721"/>
                  </a:ext>
                </a:extLst>
              </a:tr>
            </a:tbl>
          </a:graphicData>
        </a:graphic>
      </p:graphicFrame>
      <p:sp>
        <p:nvSpPr>
          <p:cNvPr id="2" name="Slide Number Placeholder 1">
            <a:extLst>
              <a:ext uri="{FF2B5EF4-FFF2-40B4-BE49-F238E27FC236}">
                <a16:creationId xmlns:a16="http://schemas.microsoft.com/office/drawing/2014/main" id="{26CC984E-1FCB-4F33-9403-8AF3EBC35469}"/>
              </a:ext>
            </a:extLst>
          </p:cNvPr>
          <p:cNvSpPr>
            <a:spLocks noGrp="1"/>
          </p:cNvSpPr>
          <p:nvPr>
            <p:ph type="sldNum" sz="quarter" idx="12"/>
          </p:nvPr>
        </p:nvSpPr>
        <p:spPr/>
        <p:txBody>
          <a:bodyPr/>
          <a:lstStyle/>
          <a:p>
            <a:fld id="{B2DC25EE-239B-4C5F-AAD1-255A7D5F1EE2}" type="slidenum">
              <a:rPr lang="en-US" smtClean="0"/>
              <a:t>65</a:t>
            </a:fld>
            <a:endParaRPr lang="en-US"/>
          </a:p>
        </p:txBody>
      </p:sp>
      <p:sp>
        <p:nvSpPr>
          <p:cNvPr id="3" name="TextBox 2">
            <a:extLst>
              <a:ext uri="{FF2B5EF4-FFF2-40B4-BE49-F238E27FC236}">
                <a16:creationId xmlns:a16="http://schemas.microsoft.com/office/drawing/2014/main" id="{E936AF50-007A-4EA5-A982-EE099B12F0F6}"/>
              </a:ext>
            </a:extLst>
          </p:cNvPr>
          <p:cNvSpPr txBox="1"/>
          <p:nvPr/>
        </p:nvSpPr>
        <p:spPr>
          <a:xfrm>
            <a:off x="739101" y="3804472"/>
            <a:ext cx="3301801" cy="307777"/>
          </a:xfrm>
          <a:prstGeom prst="rect">
            <a:avLst/>
          </a:prstGeom>
          <a:noFill/>
        </p:spPr>
        <p:txBody>
          <a:bodyPr wrap="none" rtlCol="0">
            <a:spAutoFit/>
          </a:bodyPr>
          <a:lstStyle/>
          <a:p>
            <a:r>
              <a:rPr lang="en-US" sz="1400" dirty="0">
                <a:latin typeface="Calibri" panose="020F0502020204030204" pitchFamily="34" charset="0"/>
                <a:cs typeface="Calibri" panose="020F0502020204030204" pitchFamily="34" charset="0"/>
              </a:rPr>
              <a:t>* Limited to children with dental insurance</a:t>
            </a:r>
          </a:p>
        </p:txBody>
      </p:sp>
    </p:spTree>
    <p:extLst>
      <p:ext uri="{BB962C8B-B14F-4D97-AF65-F5344CB8AC3E}">
        <p14:creationId xmlns:p14="http://schemas.microsoft.com/office/powerpoint/2010/main" val="9316876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fontScale="90000"/>
          </a:bodyPr>
          <a:lstStyle/>
          <a:p>
            <a:r>
              <a:rPr lang="en-US" sz="2800" dirty="0"/>
              <a:t>Dental Insurance Among Children 1-11 Years – Overall Prevalence</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054231748"/>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dirty="0"/>
              <a:t>Almost all children in California and LA County have dental insurance</a:t>
            </a:r>
            <a:endParaRPr lang="en-US" sz="2000" dirty="0"/>
          </a:p>
          <a:p>
            <a:pPr lvl="1">
              <a:buFont typeface="Courier New" panose="02070309020205020404" pitchFamily="49" charset="0"/>
              <a:buChar char="o"/>
            </a:pPr>
            <a:r>
              <a:rPr lang="en-US" sz="1600" dirty="0"/>
              <a:t>Comparable data for the United States is not available</a:t>
            </a:r>
          </a:p>
          <a:p>
            <a:r>
              <a:rPr lang="en-US" dirty="0"/>
              <a:t>In LA County, there are no disparities in terms of dental insurance coverage</a:t>
            </a:r>
          </a:p>
          <a:p>
            <a:pPr lvl="1"/>
            <a:r>
              <a:rPr lang="en-US" sz="1600" dirty="0"/>
              <a:t>The percentage of children with dental insurance coverage does not vary by socioeconomic status, race/ethnicity, or language spoken at home</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sked of all children 3-11 years of age and children under 3 years of age with teeth</a:t>
            </a:r>
          </a:p>
          <a:p>
            <a:pPr marL="17145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children aged 1-11 years with</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dental insurance coverage</a:t>
            </a:r>
            <a:r>
              <a:rPr lang="en-US" sz="1600" b="1" dirty="0">
                <a:solidFill>
                  <a:srgbClr val="000000">
                    <a:lumMod val="65000"/>
                    <a:lumOff val="35000"/>
                  </a:srgbClr>
                </a:solidFill>
                <a:latin typeface="Calibri" panose="020F0502020204030204" pitchFamily="34" charset="0"/>
                <a:cs typeface="Calibri" panose="020F0502020204030204" pitchFamily="34" charset="0"/>
              </a:rPr>
              <a:t>, 2023-2024</a:t>
            </a:r>
            <a:endParaRPr kumimoji="0" lang="en-US" sz="1600" b="1" i="0" u="none" strike="noStrike" kern="1200" cap="none" spc="0" normalizeH="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3" name="Slide Number Placeholder 2">
            <a:extLst>
              <a:ext uri="{FF2B5EF4-FFF2-40B4-BE49-F238E27FC236}">
                <a16:creationId xmlns:a16="http://schemas.microsoft.com/office/drawing/2014/main" id="{425291A8-10AA-45EE-98E9-C2FFD87130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930250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fontScale="90000"/>
          </a:bodyPr>
          <a:lstStyle/>
          <a:p>
            <a:r>
              <a:rPr lang="en-US" sz="2800" dirty="0"/>
              <a:t>Dental Insurance Among Children 1-11 Years – LA County Trends</a:t>
            </a:r>
          </a:p>
        </p:txBody>
      </p:sp>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Since 2013, the percentage of LA County children with dental insurance coverage has remained stable</a:t>
            </a:r>
          </a:p>
          <a:p>
            <a:endParaRPr lang="en-US" dirty="0"/>
          </a:p>
          <a:p>
            <a:endParaRPr lang="en-US" sz="2000" dirty="0"/>
          </a:p>
          <a:p>
            <a:pPr marL="0" indent="0">
              <a:buNone/>
            </a:pP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(CHIS), 2013-2024,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2"/>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CHIS question</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 a</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sked of all children 3-11 years of age and children under 3 years of age with teeth</a:t>
            </a:r>
          </a:p>
          <a:p>
            <a:pPr marL="17145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graphicFrame>
        <p:nvGraphicFramePr>
          <p:cNvPr id="9" name="Content Placeholder 8">
            <a:extLst>
              <a:ext uri="{FF2B5EF4-FFF2-40B4-BE49-F238E27FC236}">
                <a16:creationId xmlns:a16="http://schemas.microsoft.com/office/drawing/2014/main" id="{7CA4F31C-8891-4D9A-BF35-D6FC771D497A}"/>
              </a:ext>
            </a:extLst>
          </p:cNvPr>
          <p:cNvGraphicFramePr>
            <a:graphicFrameLocks noGrp="1"/>
          </p:cNvGraphicFramePr>
          <p:nvPr>
            <p:ph sz="half" idx="1"/>
            <p:extLst>
              <p:ext uri="{D42A27DB-BD31-4B8C-83A1-F6EECF244321}">
                <p14:modId xmlns:p14="http://schemas.microsoft.com/office/powerpoint/2010/main" val="1093168678"/>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LA County children aged 1-11 years</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with dental insurance coverage</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00A8ED24-A4B9-424C-9A70-D723BA94B4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5" name="Oval 4">
            <a:extLst>
              <a:ext uri="{FF2B5EF4-FFF2-40B4-BE49-F238E27FC236}">
                <a16:creationId xmlns:a16="http://schemas.microsoft.com/office/drawing/2014/main" id="{C329FAC8-C309-419A-B247-567007A0DEEA}"/>
              </a:ext>
            </a:extLst>
          </p:cNvPr>
          <p:cNvSpPr/>
          <p:nvPr/>
        </p:nvSpPr>
        <p:spPr>
          <a:xfrm>
            <a:off x="6448178" y="2658812"/>
            <a:ext cx="1018632" cy="10186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Calibri" panose="020F0502020204030204" pitchFamily="34" charset="0"/>
                <a:cs typeface="Calibri" panose="020F0502020204030204" pitchFamily="34" charset="0"/>
              </a:rPr>
              <a:t>44%</a:t>
            </a:r>
          </a:p>
        </p:txBody>
      </p:sp>
      <p:sp>
        <p:nvSpPr>
          <p:cNvPr id="7" name="TextBox 6">
            <a:extLst>
              <a:ext uri="{FF2B5EF4-FFF2-40B4-BE49-F238E27FC236}">
                <a16:creationId xmlns:a16="http://schemas.microsoft.com/office/drawing/2014/main" id="{A60D63EE-7986-4A99-9E07-6F9E96AB589A}"/>
              </a:ext>
            </a:extLst>
          </p:cNvPr>
          <p:cNvSpPr txBox="1"/>
          <p:nvPr/>
        </p:nvSpPr>
        <p:spPr>
          <a:xfrm>
            <a:off x="7594574" y="2683380"/>
            <a:ext cx="4079266" cy="969496"/>
          </a:xfrm>
          <a:prstGeom prst="rect">
            <a:avLst/>
          </a:prstGeom>
          <a:noFill/>
        </p:spPr>
        <p:txBody>
          <a:bodyPr wrap="square" rtlCol="0">
            <a:spAutoFit/>
          </a:bodyPr>
          <a:lstStyle/>
          <a:p>
            <a:r>
              <a:rPr lang="en-US" sz="1900" dirty="0">
                <a:latin typeface="Calibri" panose="020F0502020204030204" pitchFamily="34" charset="0"/>
                <a:cs typeface="Calibri" panose="020F0502020204030204" pitchFamily="34" charset="0"/>
              </a:rPr>
              <a:t>The percentage of parents that report paying any or all of the premium or cost for their child’s dental insurance</a:t>
            </a:r>
          </a:p>
        </p:txBody>
      </p:sp>
    </p:spTree>
    <p:extLst>
      <p:ext uri="{BB962C8B-B14F-4D97-AF65-F5344CB8AC3E}">
        <p14:creationId xmlns:p14="http://schemas.microsoft.com/office/powerpoint/2010/main" val="35738298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Insurance Among Adults 18+ Years – Overall Prevalence</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926741864"/>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dirty="0"/>
              <a:t>About 7-of-10 adults in California and LA County have dental insurance</a:t>
            </a:r>
            <a:endParaRPr lang="en-US" sz="2000" dirty="0"/>
          </a:p>
          <a:p>
            <a:r>
              <a:rPr lang="en-US" dirty="0"/>
              <a:t>Comparable data for the United States is not available</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adults 18+ years with dental insurance</a:t>
            </a:r>
            <a:r>
              <a:rPr lang="en-US" sz="1600" b="1" dirty="0">
                <a:solidFill>
                  <a:srgbClr val="000000">
                    <a:lumMod val="65000"/>
                    <a:lumOff val="35000"/>
                  </a:srgbClr>
                </a:solidFill>
                <a:latin typeface="Calibri" panose="020F050202020403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lang="en-US" sz="1600" b="1" dirty="0">
                <a:solidFill>
                  <a:srgbClr val="000000">
                    <a:lumMod val="65000"/>
                    <a:lumOff val="35000"/>
                  </a:srgbClr>
                </a:solidFill>
                <a:latin typeface="Calibri" panose="020F0502020204030204" pitchFamily="34" charset="0"/>
                <a:cs typeface="Calibri" panose="020F0502020204030204" pitchFamily="34" charset="0"/>
              </a:rPr>
              <a:t>2023-2024</a:t>
            </a:r>
            <a:endParaRPr kumimoji="0" lang="en-US" sz="1600" b="1" i="0" u="none" strike="noStrike" kern="1200" cap="none" spc="0" normalizeH="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3" name="Slide Number Placeholder 2">
            <a:extLst>
              <a:ext uri="{FF2B5EF4-FFF2-40B4-BE49-F238E27FC236}">
                <a16:creationId xmlns:a16="http://schemas.microsoft.com/office/drawing/2014/main" id="{425291A8-10AA-45EE-98E9-C2FFD87130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7020498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fontScale="90000"/>
          </a:bodyPr>
          <a:lstStyle/>
          <a:p>
            <a:r>
              <a:rPr lang="en-US" sz="2800" dirty="0"/>
              <a:t>Dental Insurance Among Adults 18+ Years – LA County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4169258786"/>
              </p:ext>
            </p:extLst>
          </p:nvPr>
        </p:nvGraphicFramePr>
        <p:xfrm>
          <a:off x="696683" y="986717"/>
          <a:ext cx="5399317" cy="5221859"/>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396885" y="1329340"/>
            <a:ext cx="4224123" cy="570851"/>
          </a:xfrm>
          <a:ln w="12700">
            <a:noFill/>
          </a:ln>
        </p:spPr>
        <p:txBody>
          <a:bodyPr>
            <a:noAutofit/>
          </a:bodyPr>
          <a:lstStyle/>
          <a:p>
            <a:pPr marL="0" indent="0">
              <a:buNone/>
            </a:pPr>
            <a:r>
              <a:rPr lang="en-US" sz="1400" b="0" i="0" u="none" strike="noStrike" baseline="0" dirty="0"/>
              <a:t>Lower income adults are significantly less likely to have dental insurance compared to higher income adults</a:t>
            </a:r>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a:t>
            </a:r>
            <a:r>
              <a:rPr kumimoji="0" lang="en-US" sz="1600" b="1" i="0"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LA County</a:t>
            </a: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 adults aged 18+ years with dental insurance coverage, 2023-2024</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extBox 9">
            <a:extLst>
              <a:ext uri="{FF2B5EF4-FFF2-40B4-BE49-F238E27FC236}">
                <a16:creationId xmlns:a16="http://schemas.microsoft.com/office/drawing/2014/main" id="{E00BB907-D054-4F31-843D-F7BBD45317B2}"/>
              </a:ext>
            </a:extLst>
          </p:cNvPr>
          <p:cNvSpPr txBox="1"/>
          <p:nvPr/>
        </p:nvSpPr>
        <p:spPr>
          <a:xfrm>
            <a:off x="4607366" y="1961063"/>
            <a:ext cx="28725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
        <p:nvSpPr>
          <p:cNvPr id="16" name="TextBox 9">
            <a:extLst>
              <a:ext uri="{FF2B5EF4-FFF2-40B4-BE49-F238E27FC236}">
                <a16:creationId xmlns:a16="http://schemas.microsoft.com/office/drawing/2014/main" id="{E0124A57-573C-4764-9872-AC8AE1578008}"/>
              </a:ext>
            </a:extLst>
          </p:cNvPr>
          <p:cNvSpPr txBox="1"/>
          <p:nvPr/>
        </p:nvSpPr>
        <p:spPr>
          <a:xfrm>
            <a:off x="517518" y="5592538"/>
            <a:ext cx="2159566" cy="553998"/>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than &gt; 200% FPL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than Black adults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latin typeface="Calibri" panose="020F0502020204030204" pitchFamily="34" charset="0"/>
                <a:cs typeface="Calibri" panose="020F0502020204030204" pitchFamily="34" charset="0"/>
              </a:rPr>
              <a:t>‡Significantly lower than White adults</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21" name="TextBox 20">
            <a:extLst>
              <a:ext uri="{FF2B5EF4-FFF2-40B4-BE49-F238E27FC236}">
                <a16:creationId xmlns:a16="http://schemas.microsoft.com/office/drawing/2014/main" id="{46B84B86-FACB-45FC-ADC6-622B4FD4D931}"/>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2023-2024 pooled,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grpSp>
        <p:nvGrpSpPr>
          <p:cNvPr id="12" name="Group 11">
            <a:extLst>
              <a:ext uri="{FF2B5EF4-FFF2-40B4-BE49-F238E27FC236}">
                <a16:creationId xmlns:a16="http://schemas.microsoft.com/office/drawing/2014/main" id="{96C65DB1-7318-4513-9CBA-46A3003ECC37}"/>
              </a:ext>
            </a:extLst>
          </p:cNvPr>
          <p:cNvGrpSpPr/>
          <p:nvPr/>
        </p:nvGrpSpPr>
        <p:grpSpPr>
          <a:xfrm>
            <a:off x="6490409" y="3169907"/>
            <a:ext cx="5107078" cy="977001"/>
            <a:chOff x="6490409" y="3319647"/>
            <a:chExt cx="5107078" cy="977001"/>
          </a:xfrm>
        </p:grpSpPr>
        <p:pic>
          <p:nvPicPr>
            <p:cNvPr id="23" name="Graphic 22" descr="Graduation cap with solid fill">
              <a:extLst>
                <a:ext uri="{FF2B5EF4-FFF2-40B4-BE49-F238E27FC236}">
                  <a16:creationId xmlns:a16="http://schemas.microsoft.com/office/drawing/2014/main" id="{B3973CE3-1F8D-483D-9BDE-87EF77121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490409" y="3319647"/>
              <a:ext cx="977001" cy="977001"/>
            </a:xfrm>
            <a:prstGeom prst="rect">
              <a:avLst/>
            </a:prstGeom>
          </p:spPr>
        </p:pic>
        <p:sp>
          <p:nvSpPr>
            <p:cNvPr id="17" name="TextBox 16">
              <a:extLst>
                <a:ext uri="{FF2B5EF4-FFF2-40B4-BE49-F238E27FC236}">
                  <a16:creationId xmlns:a16="http://schemas.microsoft.com/office/drawing/2014/main" id="{2280815E-FB10-4D4A-9CD0-AC60218976A9}"/>
                </a:ext>
              </a:extLst>
            </p:cNvPr>
            <p:cNvSpPr txBox="1"/>
            <p:nvPr/>
          </p:nvSpPr>
          <p:spPr>
            <a:xfrm>
              <a:off x="7396885" y="3438815"/>
              <a:ext cx="420060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Adults with less than a college degree are significantly less likely to have dental insurance compared to adults with a college degree</a:t>
              </a:r>
            </a:p>
          </p:txBody>
        </p:sp>
      </p:grpSp>
      <p:grpSp>
        <p:nvGrpSpPr>
          <p:cNvPr id="7" name="Group 6">
            <a:extLst>
              <a:ext uri="{FF2B5EF4-FFF2-40B4-BE49-F238E27FC236}">
                <a16:creationId xmlns:a16="http://schemas.microsoft.com/office/drawing/2014/main" id="{8CF7746C-BF0D-40F2-B339-D511F39FD227}"/>
              </a:ext>
            </a:extLst>
          </p:cNvPr>
          <p:cNvGrpSpPr/>
          <p:nvPr/>
        </p:nvGrpSpPr>
        <p:grpSpPr>
          <a:xfrm>
            <a:off x="6521709" y="2193550"/>
            <a:ext cx="5075778" cy="914400"/>
            <a:chOff x="6521709" y="2193550"/>
            <a:chExt cx="5075778" cy="914400"/>
          </a:xfrm>
        </p:grpSpPr>
        <p:pic>
          <p:nvPicPr>
            <p:cNvPr id="5" name="Graphic 4" descr="Users with solid fill">
              <a:extLst>
                <a:ext uri="{FF2B5EF4-FFF2-40B4-BE49-F238E27FC236}">
                  <a16:creationId xmlns:a16="http://schemas.microsoft.com/office/drawing/2014/main" id="{5FC85481-3293-4633-854C-8CF5601132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21709" y="2193550"/>
              <a:ext cx="914400" cy="914400"/>
            </a:xfrm>
            <a:prstGeom prst="rect">
              <a:avLst/>
            </a:prstGeom>
          </p:spPr>
        </p:pic>
        <p:sp>
          <p:nvSpPr>
            <p:cNvPr id="18" name="TextBox 17">
              <a:extLst>
                <a:ext uri="{FF2B5EF4-FFF2-40B4-BE49-F238E27FC236}">
                  <a16:creationId xmlns:a16="http://schemas.microsoft.com/office/drawing/2014/main" id="{D5D88CCA-9596-4B53-8453-406DE6F81C15}"/>
                </a:ext>
              </a:extLst>
            </p:cNvPr>
            <p:cNvSpPr txBox="1"/>
            <p:nvPr/>
          </p:nvSpPr>
          <p:spPr>
            <a:xfrm>
              <a:off x="7396885" y="2281418"/>
              <a:ext cx="420060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Latinx adults are significantly less likely to have dental insurance compared to Black/African American and White adults</a:t>
              </a:r>
            </a:p>
          </p:txBody>
        </p:sp>
      </p:grpSp>
      <p:grpSp>
        <p:nvGrpSpPr>
          <p:cNvPr id="15" name="Group 14">
            <a:extLst>
              <a:ext uri="{FF2B5EF4-FFF2-40B4-BE49-F238E27FC236}">
                <a16:creationId xmlns:a16="http://schemas.microsoft.com/office/drawing/2014/main" id="{704C2279-BF9E-40E0-BD73-CB52F73761FD}"/>
              </a:ext>
            </a:extLst>
          </p:cNvPr>
          <p:cNvGrpSpPr/>
          <p:nvPr/>
        </p:nvGrpSpPr>
        <p:grpSpPr>
          <a:xfrm>
            <a:off x="6602936" y="5185221"/>
            <a:ext cx="4994551" cy="751947"/>
            <a:chOff x="6602936" y="5185221"/>
            <a:chExt cx="4994551" cy="751947"/>
          </a:xfrm>
        </p:grpSpPr>
        <p:pic>
          <p:nvPicPr>
            <p:cNvPr id="14" name="Graphic 13" descr="Cake with solid fill">
              <a:extLst>
                <a:ext uri="{FF2B5EF4-FFF2-40B4-BE49-F238E27FC236}">
                  <a16:creationId xmlns:a16="http://schemas.microsoft.com/office/drawing/2014/main" id="{305536EE-EC9D-4886-A18B-36D3A03535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2936" y="5185221"/>
              <a:ext cx="751947" cy="751947"/>
            </a:xfrm>
            <a:prstGeom prst="rect">
              <a:avLst/>
            </a:prstGeom>
          </p:spPr>
        </p:pic>
        <p:sp>
          <p:nvSpPr>
            <p:cNvPr id="24" name="TextBox 23">
              <a:extLst>
                <a:ext uri="{FF2B5EF4-FFF2-40B4-BE49-F238E27FC236}">
                  <a16:creationId xmlns:a16="http://schemas.microsoft.com/office/drawing/2014/main" id="{067D3A32-7978-4373-94FE-C31A287B8EB1}"/>
                </a:ext>
              </a:extLst>
            </p:cNvPr>
            <p:cNvSpPr txBox="1"/>
            <p:nvPr/>
          </p:nvSpPr>
          <p:spPr>
            <a:xfrm>
              <a:off x="7396885" y="5191862"/>
              <a:ext cx="420060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Older adults are significantly less likely to have dental insurance compared to younger adults aged 18-64 years</a:t>
              </a:r>
            </a:p>
          </p:txBody>
        </p:sp>
      </p:grpSp>
      <p:sp>
        <p:nvSpPr>
          <p:cNvPr id="2" name="Slide Number Placeholder 1">
            <a:extLst>
              <a:ext uri="{FF2B5EF4-FFF2-40B4-BE49-F238E27FC236}">
                <a16:creationId xmlns:a16="http://schemas.microsoft.com/office/drawing/2014/main" id="{1954FE6B-A838-4439-8339-E324E1B999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20" name="TextBox 9">
            <a:extLst>
              <a:ext uri="{FF2B5EF4-FFF2-40B4-BE49-F238E27FC236}">
                <a16:creationId xmlns:a16="http://schemas.microsoft.com/office/drawing/2014/main" id="{7739EA00-645A-44B3-8637-2F88E2009D06}"/>
              </a:ext>
            </a:extLst>
          </p:cNvPr>
          <p:cNvSpPr txBox="1"/>
          <p:nvPr/>
        </p:nvSpPr>
        <p:spPr>
          <a:xfrm>
            <a:off x="5258470" y="3808323"/>
            <a:ext cx="287243" cy="338585"/>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25" name="TextBox 9">
            <a:extLst>
              <a:ext uri="{FF2B5EF4-FFF2-40B4-BE49-F238E27FC236}">
                <a16:creationId xmlns:a16="http://schemas.microsoft.com/office/drawing/2014/main" id="{7739EA00-645A-44B3-8637-2F88E2009D06}"/>
              </a:ext>
            </a:extLst>
          </p:cNvPr>
          <p:cNvSpPr txBox="1"/>
          <p:nvPr/>
        </p:nvSpPr>
        <p:spPr>
          <a:xfrm>
            <a:off x="4881646" y="3573607"/>
            <a:ext cx="287243" cy="338585"/>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26" name="TextBox 9">
            <a:extLst>
              <a:ext uri="{FF2B5EF4-FFF2-40B4-BE49-F238E27FC236}">
                <a16:creationId xmlns:a16="http://schemas.microsoft.com/office/drawing/2014/main" id="{FC349650-13BC-4C54-B66A-C2535FBC79B8}"/>
              </a:ext>
            </a:extLst>
          </p:cNvPr>
          <p:cNvSpPr txBox="1"/>
          <p:nvPr/>
        </p:nvSpPr>
        <p:spPr>
          <a:xfrm>
            <a:off x="4877305" y="5015954"/>
            <a:ext cx="287298" cy="338533"/>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27" name="TextBox 9">
            <a:extLst>
              <a:ext uri="{FF2B5EF4-FFF2-40B4-BE49-F238E27FC236}">
                <a16:creationId xmlns:a16="http://schemas.microsoft.com/office/drawing/2014/main" id="{131B1D0D-4838-4825-95F9-CCD300B7BA45}"/>
              </a:ext>
            </a:extLst>
          </p:cNvPr>
          <p:cNvSpPr txBox="1"/>
          <p:nvPr/>
        </p:nvSpPr>
        <p:spPr>
          <a:xfrm>
            <a:off x="2963217" y="5589640"/>
            <a:ext cx="3029997" cy="553998"/>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than college graduates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^Significantly lower than adults that speak only English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000000"/>
                </a:solidFill>
                <a:latin typeface="Calibri" panose="020F0502020204030204" pitchFamily="34" charset="0"/>
                <a:cs typeface="Calibri" panose="020F0502020204030204" pitchFamily="34" charset="0"/>
              </a:rPr>
              <a:t>~Significantly </a:t>
            </a:r>
            <a:r>
              <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lower </a:t>
            </a:r>
            <a:r>
              <a:rPr lang="en-US" sz="1000" dirty="0">
                <a:solidFill>
                  <a:srgbClr val="000000"/>
                </a:solidFill>
                <a:latin typeface="Calibri" panose="020F0502020204030204" pitchFamily="34" charset="0"/>
                <a:cs typeface="Calibri" panose="020F0502020204030204" pitchFamily="34" charset="0"/>
              </a:rPr>
              <a:t>than adults 18-64 years</a:t>
            </a: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13" name="Group 12">
            <a:extLst>
              <a:ext uri="{FF2B5EF4-FFF2-40B4-BE49-F238E27FC236}">
                <a16:creationId xmlns:a16="http://schemas.microsoft.com/office/drawing/2014/main" id="{EE946F35-682D-4D99-9302-BA3E37A3D1B4}"/>
              </a:ext>
            </a:extLst>
          </p:cNvPr>
          <p:cNvGrpSpPr/>
          <p:nvPr/>
        </p:nvGrpSpPr>
        <p:grpSpPr>
          <a:xfrm>
            <a:off x="6521709" y="4208865"/>
            <a:ext cx="5075778" cy="914400"/>
            <a:chOff x="6521709" y="4385544"/>
            <a:chExt cx="5075778" cy="914400"/>
          </a:xfrm>
        </p:grpSpPr>
        <p:pic>
          <p:nvPicPr>
            <p:cNvPr id="28" name="Graphic 27" descr="Chat bubble with solid fill">
              <a:extLst>
                <a:ext uri="{FF2B5EF4-FFF2-40B4-BE49-F238E27FC236}">
                  <a16:creationId xmlns:a16="http://schemas.microsoft.com/office/drawing/2014/main" id="{B2A9EBDB-455A-4FDA-8185-7EA78AE844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21709" y="4385544"/>
              <a:ext cx="914400" cy="914400"/>
            </a:xfrm>
            <a:prstGeom prst="rect">
              <a:avLst/>
            </a:prstGeom>
          </p:spPr>
        </p:pic>
        <p:sp>
          <p:nvSpPr>
            <p:cNvPr id="29" name="TextBox 28">
              <a:extLst>
                <a:ext uri="{FF2B5EF4-FFF2-40B4-BE49-F238E27FC236}">
                  <a16:creationId xmlns:a16="http://schemas.microsoft.com/office/drawing/2014/main" id="{10B9ADAB-CEF8-4732-BF4C-F93DB05461CA}"/>
                </a:ext>
              </a:extLst>
            </p:cNvPr>
            <p:cNvSpPr txBox="1"/>
            <p:nvPr/>
          </p:nvSpPr>
          <p:spPr>
            <a:xfrm>
              <a:off x="7396885" y="4473412"/>
              <a:ext cx="420060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Adults that speak non-English languages at home are significantly less likely to have dental insurance compared to adults that speak only English</a:t>
              </a:r>
            </a:p>
          </p:txBody>
        </p:sp>
      </p:grpSp>
      <p:pic>
        <p:nvPicPr>
          <p:cNvPr id="31" name="Graphic 30" descr="Dollar with solid fill">
            <a:extLst>
              <a:ext uri="{FF2B5EF4-FFF2-40B4-BE49-F238E27FC236}">
                <a16:creationId xmlns:a16="http://schemas.microsoft.com/office/drawing/2014/main" id="{D541C934-1A47-4142-B746-CD3B53220C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02074" y="1238792"/>
            <a:ext cx="751946" cy="751946"/>
          </a:xfrm>
          <a:prstGeom prst="rect">
            <a:avLst/>
          </a:prstGeom>
        </p:spPr>
      </p:pic>
      <p:sp>
        <p:nvSpPr>
          <p:cNvPr id="6" name="TextBox 5">
            <a:extLst>
              <a:ext uri="{FF2B5EF4-FFF2-40B4-BE49-F238E27FC236}">
                <a16:creationId xmlns:a16="http://schemas.microsoft.com/office/drawing/2014/main" id="{8D7D7E3B-81FD-4798-9522-1C651914A424}"/>
              </a:ext>
            </a:extLst>
          </p:cNvPr>
          <p:cNvSpPr txBox="1"/>
          <p:nvPr/>
        </p:nvSpPr>
        <p:spPr>
          <a:xfrm>
            <a:off x="5038293" y="2901662"/>
            <a:ext cx="269626" cy="276999"/>
          </a:xfrm>
          <a:prstGeom prst="rect">
            <a:avLst/>
          </a:prstGeom>
          <a:noFill/>
        </p:spPr>
        <p:txBody>
          <a:bodyPr wrap="none" rtlCol="0">
            <a:spAutoFit/>
          </a:bodyPr>
          <a:lstStyle/>
          <a:p>
            <a:r>
              <a:rPr lang="en-US" sz="1200" dirty="0"/>
              <a:t>‡</a:t>
            </a:r>
          </a:p>
        </p:txBody>
      </p:sp>
      <p:sp>
        <p:nvSpPr>
          <p:cNvPr id="19" name="TextBox 9">
            <a:extLst>
              <a:ext uri="{FF2B5EF4-FFF2-40B4-BE49-F238E27FC236}">
                <a16:creationId xmlns:a16="http://schemas.microsoft.com/office/drawing/2014/main" id="{F45C4E51-F01B-8EDF-6EFB-89F3352F753F}"/>
              </a:ext>
            </a:extLst>
          </p:cNvPr>
          <p:cNvSpPr txBox="1"/>
          <p:nvPr/>
        </p:nvSpPr>
        <p:spPr>
          <a:xfrm>
            <a:off x="5103792" y="2393336"/>
            <a:ext cx="287244" cy="354303"/>
          </a:xfrm>
          <a:prstGeom prst="rect">
            <a:avLst/>
          </a:prstGeom>
          <a:noFill/>
        </p:spPr>
        <p:txBody>
          <a:bodyPr wrap="non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065312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Tooth Decay Experience - Overall Prevalence</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961274065"/>
              </p:ext>
            </p:extLst>
          </p:nvPr>
        </p:nvGraphicFramePr>
        <p:xfrm>
          <a:off x="517526"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Kindergarten</a:t>
            </a:r>
          </a:p>
          <a:p>
            <a:pPr lvl="1"/>
            <a:r>
              <a:rPr lang="en-US" sz="1600" dirty="0"/>
              <a:t>Compared to the U.S. estimate, children in LA County have a higher prevalence of decay experience</a:t>
            </a:r>
          </a:p>
          <a:p>
            <a:pPr lvl="1"/>
            <a:r>
              <a:rPr lang="en-US" sz="1600" dirty="0"/>
              <a:t>California data for kindergarten is not available</a:t>
            </a:r>
          </a:p>
          <a:p>
            <a:r>
              <a:rPr lang="en-US" sz="2000" dirty="0"/>
              <a:t>Third grade</a:t>
            </a:r>
          </a:p>
          <a:p>
            <a:pPr lvl="1"/>
            <a:r>
              <a:rPr lang="en-US" sz="1600" dirty="0"/>
              <a:t>Compared to California and the U.S. estimate, children in LA County have a higher prevalence of decay experience</a:t>
            </a:r>
          </a:p>
          <a:p>
            <a:pPr lvl="1"/>
            <a:endParaRPr lang="en-US" sz="16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Decay experience means that a child has had tooth decay at some point during his or her lifetime. Decay experience can include evidence of past treatment (e.g., fillings, crowns, or teeth that have been extracted because of decay) or evidence of untreated decay at the present time (e.g., untreated cavities).</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Sources: LAC Smile Survey 2020 (kindergarten) and 2025 (third grade), California Smile Survey 2018-2019, National Health and Nutrition Examination Survey 2017-March 2020 (</a:t>
            </a:r>
            <a:r>
              <a:rPr lang="en-US" sz="800" dirty="0">
                <a:effectLst/>
                <a:latin typeface="Calibri" panose="020F0502020204030204" pitchFamily="34" charset="0"/>
                <a:ea typeface="Calibri" panose="020F0502020204030204" pitchFamily="34" charset="0"/>
              </a:rPr>
              <a:t>Secondary analyses, 5-year-old children (kindergarten) and </a:t>
            </a:r>
            <a:r>
              <a:rPr lang="en-US" sz="800" dirty="0">
                <a:latin typeface="Calibri" panose="020F0502020204030204" pitchFamily="34" charset="0"/>
                <a:ea typeface="Calibri" panose="020F0502020204030204" pitchFamily="34" charset="0"/>
              </a:rPr>
              <a:t>8-year-old children</a:t>
            </a:r>
            <a:r>
              <a:rPr lang="en-US" sz="800" dirty="0">
                <a:effectLst/>
                <a:latin typeface="Calibri" panose="020F0502020204030204" pitchFamily="34" charset="0"/>
                <a:ea typeface="Calibri" panose="020F0502020204030204" pitchFamily="34" charset="0"/>
              </a:rPr>
              <a:t> (third grade))</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535614" cy="338554"/>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a:t>
            </a:r>
            <a:r>
              <a:rPr lang="en-US" sz="1600" b="1" baseline="0" dirty="0">
                <a:latin typeface="Calibri" panose="020F0502020204030204" pitchFamily="34" charset="0"/>
                <a:cs typeface="Calibri" panose="020F0502020204030204" pitchFamily="34" charset="0"/>
              </a:rPr>
              <a:t> of children with decay experience by grade</a:t>
            </a:r>
            <a:endParaRPr lang="en-US" sz="1600" b="1"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3686D248-04BF-44B4-BD1A-C87DA1F8677C}"/>
              </a:ext>
            </a:extLst>
          </p:cNvPr>
          <p:cNvSpPr>
            <a:spLocks noGrp="1"/>
          </p:cNvSpPr>
          <p:nvPr>
            <p:ph type="sldNum" sz="quarter" idx="12"/>
          </p:nvPr>
        </p:nvSpPr>
        <p:spPr/>
        <p:txBody>
          <a:bodyPr/>
          <a:lstStyle/>
          <a:p>
            <a:fld id="{B2DC25EE-239B-4C5F-AAD1-255A7D5F1EE2}" type="slidenum">
              <a:rPr lang="en-US" smtClean="0">
                <a:latin typeface="Calibri" panose="020F0502020204030204" pitchFamily="34" charset="0"/>
                <a:cs typeface="Calibri" panose="020F0502020204030204" pitchFamily="34" charset="0"/>
              </a:rPr>
              <a:t>7</a:t>
            </a:fld>
            <a:endParaRPr 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5F53677E-B4FB-4BAF-8B3A-653B3D84D6C4}"/>
              </a:ext>
            </a:extLst>
          </p:cNvPr>
          <p:cNvSpPr txBox="1"/>
          <p:nvPr/>
        </p:nvSpPr>
        <p:spPr>
          <a:xfrm>
            <a:off x="1575949" y="4950540"/>
            <a:ext cx="792205" cy="553998"/>
          </a:xfrm>
          <a:prstGeom prst="rect">
            <a:avLst/>
          </a:prstGeom>
          <a:noFill/>
        </p:spPr>
        <p:txBody>
          <a:bodyPr wrap="none" rtlCol="0">
            <a:spAutoFit/>
          </a:bodyPr>
          <a:lstStyle/>
          <a:p>
            <a:pPr algn="ctr"/>
            <a:r>
              <a:rPr lang="en-US" sz="1000" b="1" dirty="0">
                <a:solidFill>
                  <a:schemeClr val="accent2"/>
                </a:solidFill>
              </a:rPr>
              <a:t>No</a:t>
            </a:r>
          </a:p>
          <a:p>
            <a:pPr algn="ctr"/>
            <a:r>
              <a:rPr lang="en-US" sz="1000" b="1" dirty="0">
                <a:solidFill>
                  <a:schemeClr val="accent2"/>
                </a:solidFill>
              </a:rPr>
              <a:t>California</a:t>
            </a:r>
          </a:p>
          <a:p>
            <a:pPr algn="ctr"/>
            <a:r>
              <a:rPr lang="en-US" sz="1000" b="1" dirty="0">
                <a:solidFill>
                  <a:schemeClr val="accent2"/>
                </a:solidFill>
              </a:rPr>
              <a:t>Data</a:t>
            </a:r>
          </a:p>
        </p:txBody>
      </p:sp>
    </p:spTree>
    <p:extLst>
      <p:ext uri="{BB962C8B-B14F-4D97-AF65-F5344CB8AC3E}">
        <p14:creationId xmlns:p14="http://schemas.microsoft.com/office/powerpoint/2010/main" val="16768061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7CA4F31C-8891-4D9A-BF35-D6FC771D497A}"/>
              </a:ext>
            </a:extLst>
          </p:cNvPr>
          <p:cNvGraphicFramePr>
            <a:graphicFrameLocks noGrp="1"/>
          </p:cNvGraphicFramePr>
          <p:nvPr>
            <p:ph sz="half" idx="1"/>
            <p:extLst>
              <p:ext uri="{D42A27DB-BD31-4B8C-83A1-F6EECF244321}">
                <p14:modId xmlns:p14="http://schemas.microsoft.com/office/powerpoint/2010/main" val="305235132"/>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Dental Insurance Among Adults 18+ Years – LA County Trends</a:t>
            </a:r>
          </a:p>
        </p:txBody>
      </p:sp>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Since 2013, the percentage of LA County adults </a:t>
            </a:r>
            <a:r>
              <a:rPr lang="en-US" dirty="0"/>
              <a:t>with dental insurance has steadily increased</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California Health Interview Survey, 2013-2024,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https://healthpolicy.ucla.edu/our-work/askchis </a:t>
            </a:r>
            <a:endPar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endParaRPr>
          </a:p>
          <a:p>
            <a:pPr marL="171450" lvl="0" indent="-171450">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517525" y="1311385"/>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LA County adults aged 18+ years with</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dental insurance coverage, 2013-2024</a:t>
            </a:r>
          </a:p>
        </p:txBody>
      </p:sp>
      <p:sp>
        <p:nvSpPr>
          <p:cNvPr id="2" name="Slide Number Placeholder 1">
            <a:extLst>
              <a:ext uri="{FF2B5EF4-FFF2-40B4-BE49-F238E27FC236}">
                <a16:creationId xmlns:a16="http://schemas.microsoft.com/office/drawing/2014/main" id="{00A8ED24-A4B9-424C-9A70-D723BA94B4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8297844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Rectangle 30">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38D5A9B-ABAC-4DF0-A591-98585793FCA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935" r="7935"/>
          <a:stretch/>
        </p:blipFill>
        <p:spPr>
          <a:xfrm>
            <a:off x="6107" y="0"/>
            <a:ext cx="8668492" cy="6857990"/>
          </a:xfrm>
          <a:prstGeom prst="rect">
            <a:avLst/>
          </a:prstGeom>
        </p:spPr>
      </p:pic>
      <p:sp>
        <p:nvSpPr>
          <p:cNvPr id="33" name="Rectangle 32">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fontScale="90000"/>
          </a:bodyPr>
          <a:lstStyle/>
          <a:p>
            <a:r>
              <a:rPr lang="en-US" sz="4800" dirty="0"/>
              <a:t>Preventive Services Among Medicaid Enrollees</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D62A13A-CB4E-401F-97AB-31F3C4B3AA5C}"/>
              </a:ext>
            </a:extLst>
          </p:cNvPr>
          <p:cNvSpPr txBox="1"/>
          <p:nvPr/>
        </p:nvSpPr>
        <p:spPr>
          <a:xfrm>
            <a:off x="7951825" y="4696388"/>
            <a:ext cx="2867773" cy="646331"/>
          </a:xfrm>
          <a:prstGeom prst="rect">
            <a:avLst/>
          </a:prstGeom>
          <a:noFill/>
        </p:spPr>
        <p:txBody>
          <a:bodyPr wrap="none" rtlCol="0">
            <a:spAutoFit/>
          </a:bodyPr>
          <a:lstStyle/>
          <a:p>
            <a:r>
              <a:rPr lang="en-US" b="1" dirty="0"/>
              <a:t>Any Preventive Service</a:t>
            </a:r>
          </a:p>
          <a:p>
            <a:r>
              <a:rPr lang="en-US" b="1" dirty="0"/>
              <a:t>Dental Sealants</a:t>
            </a:r>
          </a:p>
        </p:txBody>
      </p:sp>
      <p:sp>
        <p:nvSpPr>
          <p:cNvPr id="2" name="Slide Number Placeholder 1">
            <a:extLst>
              <a:ext uri="{FF2B5EF4-FFF2-40B4-BE49-F238E27FC236}">
                <a16:creationId xmlns:a16="http://schemas.microsoft.com/office/drawing/2014/main" id="{C313AF17-918B-481A-8E52-4ADB8693DF67}"/>
              </a:ext>
            </a:extLst>
          </p:cNvPr>
          <p:cNvSpPr>
            <a:spLocks noGrp="1"/>
          </p:cNvSpPr>
          <p:nvPr>
            <p:ph type="sldNum" sz="quarter" idx="12"/>
          </p:nvPr>
        </p:nvSpPr>
        <p:spPr>
          <a:xfrm>
            <a:off x="9332273" y="6376345"/>
            <a:ext cx="2743200" cy="365125"/>
          </a:xfrm>
        </p:spPr>
        <p:txBody>
          <a:bodyPr/>
          <a:lstStyle/>
          <a:p>
            <a:fld id="{B2DC25EE-239B-4C5F-AAD1-255A7D5F1EE2}" type="slidenum">
              <a:rPr lang="en-US" smtClean="0">
                <a:latin typeface="Calibri" panose="020F0502020204030204" pitchFamily="34" charset="0"/>
                <a:cs typeface="Calibri" panose="020F0502020204030204" pitchFamily="34" charset="0"/>
              </a:rPr>
              <a:t>71</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37122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9100954D-566B-4BE4-8D3B-BE9485F1DA75}"/>
              </a:ext>
            </a:extLst>
          </p:cNvPr>
          <p:cNvSpPr>
            <a:spLocks noGrp="1"/>
          </p:cNvSpPr>
          <p:nvPr>
            <p:ph type="title"/>
          </p:nvPr>
        </p:nvSpPr>
        <p:spPr>
          <a:xfrm>
            <a:off x="841248" y="256032"/>
            <a:ext cx="10506456" cy="1014984"/>
          </a:xfrm>
        </p:spPr>
        <p:txBody>
          <a:bodyPr anchor="b">
            <a:normAutofit/>
          </a:bodyPr>
          <a:lstStyle/>
          <a:p>
            <a:r>
              <a:rPr lang="en-US" sz="2800" dirty="0"/>
              <a:t>PREVENTIVE SERVICES AMONG MEDICAID ENROLLEES</a:t>
            </a:r>
            <a:br>
              <a:rPr lang="en-US" dirty="0"/>
            </a:br>
            <a:r>
              <a:rPr lang="en-US" sz="2400" i="1" dirty="0"/>
              <a:t>DATA-AT-A-GLANCE</a:t>
            </a:r>
          </a:p>
        </p:txBody>
      </p:sp>
      <p:sp>
        <p:nvSpPr>
          <p:cNvPr id="9" name="Rectangle 12">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14">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5">
            <a:extLst>
              <a:ext uri="{FF2B5EF4-FFF2-40B4-BE49-F238E27FC236}">
                <a16:creationId xmlns:a16="http://schemas.microsoft.com/office/drawing/2014/main" id="{202F477A-ACC8-4086-81AE-9FB037EEB71B}"/>
              </a:ext>
            </a:extLst>
          </p:cNvPr>
          <p:cNvGraphicFramePr>
            <a:graphicFrameLocks noGrp="1"/>
          </p:cNvGraphicFramePr>
          <p:nvPr>
            <p:ph idx="1"/>
            <p:extLst>
              <p:ext uri="{D42A27DB-BD31-4B8C-83A1-F6EECF244321}">
                <p14:modId xmlns:p14="http://schemas.microsoft.com/office/powerpoint/2010/main" val="1217194999"/>
              </p:ext>
            </p:extLst>
          </p:nvPr>
        </p:nvGraphicFramePr>
        <p:xfrm>
          <a:off x="838200" y="1886184"/>
          <a:ext cx="10515601" cy="2158563"/>
        </p:xfrm>
        <a:graphic>
          <a:graphicData uri="http://schemas.openxmlformats.org/drawingml/2006/table">
            <a:tbl>
              <a:tblPr firstRow="1" firstCol="1" bandRow="1">
                <a:tableStyleId>{5DA37D80-6434-44D0-A028-1B22A696006F}</a:tableStyleId>
              </a:tblPr>
              <a:tblGrid>
                <a:gridCol w="2875671">
                  <a:extLst>
                    <a:ext uri="{9D8B030D-6E8A-4147-A177-3AD203B41FA5}">
                      <a16:colId xmlns:a16="http://schemas.microsoft.com/office/drawing/2014/main" val="3957842675"/>
                    </a:ext>
                  </a:extLst>
                </a:gridCol>
                <a:gridCol w="1527986">
                  <a:extLst>
                    <a:ext uri="{9D8B030D-6E8A-4147-A177-3AD203B41FA5}">
                      <a16:colId xmlns:a16="http://schemas.microsoft.com/office/drawing/2014/main" val="2055832633"/>
                    </a:ext>
                  </a:extLst>
                </a:gridCol>
                <a:gridCol w="1527986">
                  <a:extLst>
                    <a:ext uri="{9D8B030D-6E8A-4147-A177-3AD203B41FA5}">
                      <a16:colId xmlns:a16="http://schemas.microsoft.com/office/drawing/2014/main" val="2964240393"/>
                    </a:ext>
                  </a:extLst>
                </a:gridCol>
                <a:gridCol w="1527986">
                  <a:extLst>
                    <a:ext uri="{9D8B030D-6E8A-4147-A177-3AD203B41FA5}">
                      <a16:colId xmlns:a16="http://schemas.microsoft.com/office/drawing/2014/main" val="2619591159"/>
                    </a:ext>
                  </a:extLst>
                </a:gridCol>
                <a:gridCol w="1527986">
                  <a:extLst>
                    <a:ext uri="{9D8B030D-6E8A-4147-A177-3AD203B41FA5}">
                      <a16:colId xmlns:a16="http://schemas.microsoft.com/office/drawing/2014/main" val="1137903055"/>
                    </a:ext>
                  </a:extLst>
                </a:gridCol>
                <a:gridCol w="1527986">
                  <a:extLst>
                    <a:ext uri="{9D8B030D-6E8A-4147-A177-3AD203B41FA5}">
                      <a16:colId xmlns:a16="http://schemas.microsoft.com/office/drawing/2014/main" val="2868236188"/>
                    </a:ext>
                  </a:extLst>
                </a:gridCol>
              </a:tblGrid>
              <a:tr h="448013">
                <a:tc>
                  <a:txBody>
                    <a:bodyPr/>
                    <a:lstStyle/>
                    <a:p>
                      <a:pPr marL="0" marR="0" algn="l"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Indicator/Age</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2013</a:t>
                      </a:r>
                    </a:p>
                  </a:txBody>
                  <a:tcPr marL="85129" marR="85129" marT="11823" marB="0" anchor="ctr"/>
                </a:tc>
                <a:tc>
                  <a:txBody>
                    <a:bodyPr/>
                    <a:lstStyle/>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CY2019</a:t>
                      </a:r>
                    </a:p>
                  </a:txBody>
                  <a:tcPr marL="85129" marR="85129" marT="11823" marB="0" anchor="ctr"/>
                </a:tc>
                <a:tc>
                  <a:txBody>
                    <a:bodyPr/>
                    <a:lstStyle/>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LA County</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CY2023</a:t>
                      </a: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California</a:t>
                      </a:r>
                    </a:p>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CY2023</a:t>
                      </a:r>
                      <a:endParaRPr lang="en-US" sz="1600" b="1"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ctr" fontAlgn="t">
                        <a:lnSpc>
                          <a:spcPct val="100000"/>
                        </a:lnSpc>
                        <a:spcBef>
                          <a:spcPts val="0"/>
                        </a:spcBef>
                        <a:spcAft>
                          <a:spcPts val="0"/>
                        </a:spcAft>
                      </a:pPr>
                      <a:r>
                        <a:rPr lang="en-US" sz="1600" b="1" u="none" strike="noStrike" dirty="0">
                          <a:effectLst/>
                          <a:latin typeface="Calibri" panose="020F0502020204030204" pitchFamily="34" charset="0"/>
                          <a:cs typeface="Calibri" panose="020F0502020204030204" pitchFamily="34" charset="0"/>
                        </a:rPr>
                        <a:t>United States</a:t>
                      </a:r>
                    </a:p>
                    <a:p>
                      <a:pPr marL="0" marR="0" algn="ctr" fontAlgn="t">
                        <a:lnSpc>
                          <a:spcPct val="100000"/>
                        </a:lnSpc>
                        <a:spcBef>
                          <a:spcPts val="0"/>
                        </a:spcBef>
                        <a:spcAft>
                          <a:spcPts val="0"/>
                        </a:spcAft>
                      </a:pPr>
                      <a:r>
                        <a:rPr lang="en-US" sz="1600" b="1" i="0" u="none" strike="noStrike" dirty="0">
                          <a:effectLst/>
                          <a:latin typeface="Calibri" panose="020F0502020204030204" pitchFamily="34" charset="0"/>
                          <a:cs typeface="Calibri" panose="020F0502020204030204" pitchFamily="34" charset="0"/>
                        </a:rPr>
                        <a:t>FY2024</a:t>
                      </a:r>
                    </a:p>
                  </a:txBody>
                  <a:tcPr marL="85129" marR="85129" marT="11823" marB="0" anchor="ctr"/>
                </a:tc>
                <a:extLst>
                  <a:ext uri="{0D108BD9-81ED-4DB2-BD59-A6C34878D82A}">
                    <a16:rowId xmlns:a16="http://schemas.microsoft.com/office/drawing/2014/main" val="2827488984"/>
                  </a:ext>
                </a:extLst>
              </a:tr>
              <a:tr h="276510">
                <a:tc>
                  <a:txBody>
                    <a:bodyPr/>
                    <a:lstStyle/>
                    <a:p>
                      <a:pPr marL="0" marR="0" algn="l" fontAlgn="t">
                        <a:lnSpc>
                          <a:spcPct val="100000"/>
                        </a:lnSpc>
                        <a:spcBef>
                          <a:spcPts val="0"/>
                        </a:spcBef>
                        <a:spcAft>
                          <a:spcPts val="0"/>
                        </a:spcAft>
                      </a:pPr>
                      <a:r>
                        <a:rPr lang="en-US" sz="1400" b="1" u="none" strike="noStrike" dirty="0">
                          <a:effectLst/>
                          <a:latin typeface="Calibri" panose="020F0502020204030204" pitchFamily="34" charset="0"/>
                          <a:cs typeface="Calibri" panose="020F0502020204030204" pitchFamily="34" charset="0"/>
                        </a:rPr>
                        <a:t>Any preventive service</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0" marR="0" algn="l" fontAlgn="t">
                        <a:lnSpc>
                          <a:spcPct val="100000"/>
                        </a:lnSpc>
                        <a:spcBef>
                          <a:spcPts val="0"/>
                        </a:spcBef>
                        <a:spcAft>
                          <a:spcPts val="0"/>
                        </a:spcAft>
                      </a:pPr>
                      <a:endParaRPr lang="en-US" sz="1400" b="0" i="0" u="none" strike="noStrike">
                        <a:effectLst/>
                        <a:latin typeface="Calibri" panose="020F0502020204030204" pitchFamily="34" charset="0"/>
                        <a:cs typeface="Calibri" panose="020F0502020204030204" pitchFamily="34" charset="0"/>
                      </a:endParaRPr>
                    </a:p>
                  </a:txBody>
                  <a:tcPr marL="85129" marR="85129" marT="11823" marB="0" anchor="ctr"/>
                </a:tc>
                <a:extLst>
                  <a:ext uri="{0D108BD9-81ED-4DB2-BD59-A6C34878D82A}">
                    <a16:rowId xmlns:a16="http://schemas.microsoft.com/office/drawing/2014/main" val="3497402022"/>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Children 0-20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42%</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47%</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48%</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46%</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solidFill>
                            <a:schemeClr val="tx1"/>
                          </a:solidFill>
                          <a:effectLst/>
                          <a:latin typeface="Calibri" panose="020F0502020204030204" pitchFamily="34" charset="0"/>
                          <a:cs typeface="Calibri" panose="020F0502020204030204" pitchFamily="34" charset="0"/>
                        </a:rPr>
                        <a:t>44%</a:t>
                      </a:r>
                    </a:p>
                  </a:txBody>
                  <a:tcPr marL="85129" marR="85129" marT="11823" marB="0" anchor="ctr">
                    <a:noFill/>
                  </a:tcPr>
                </a:tc>
                <a:extLst>
                  <a:ext uri="{0D108BD9-81ED-4DB2-BD59-A6C34878D82A}">
                    <a16:rowId xmlns:a16="http://schemas.microsoft.com/office/drawing/2014/main" val="1674570642"/>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Adults 21+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13%</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15%</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15%</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solidFill>
                            <a:schemeClr val="tx1"/>
                          </a:solidFill>
                          <a:effectLst/>
                          <a:latin typeface="Calibri" panose="020F0502020204030204" pitchFamily="34" charset="0"/>
                          <a:cs typeface="Calibri" panose="020F0502020204030204" pitchFamily="34" charset="0"/>
                        </a:rPr>
                        <a:t>Not Available</a:t>
                      </a:r>
                    </a:p>
                  </a:txBody>
                  <a:tcPr marL="85129" marR="85129" marT="11823" marB="0" anchor="ctr">
                    <a:noFill/>
                  </a:tcPr>
                </a:tc>
                <a:extLst>
                  <a:ext uri="{0D108BD9-81ED-4DB2-BD59-A6C34878D82A}">
                    <a16:rowId xmlns:a16="http://schemas.microsoft.com/office/drawing/2014/main" val="2405539422"/>
                  </a:ext>
                </a:extLst>
              </a:tr>
              <a:tr h="276510">
                <a:tc>
                  <a:txBody>
                    <a:bodyPr/>
                    <a:lstStyle/>
                    <a:p>
                      <a:pPr marL="0" marR="0" algn="l" fontAlgn="t">
                        <a:lnSpc>
                          <a:spcPct val="100000"/>
                        </a:lnSpc>
                        <a:spcBef>
                          <a:spcPts val="0"/>
                        </a:spcBef>
                        <a:spcAft>
                          <a:spcPts val="0"/>
                        </a:spcAft>
                      </a:pPr>
                      <a:r>
                        <a:rPr lang="en-US" sz="1400" b="1" u="none" strike="noStrike" dirty="0">
                          <a:effectLst/>
                          <a:latin typeface="Calibri" panose="020F0502020204030204" pitchFamily="34" charset="0"/>
                          <a:cs typeface="Calibri" panose="020F0502020204030204" pitchFamily="34" charset="0"/>
                        </a:rPr>
                        <a:t>Dental sealants permanent molars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tc>
                  <a:txBody>
                    <a:bodyPr/>
                    <a:lstStyle/>
                    <a:p>
                      <a:pPr marL="0" marR="0" algn="ctr" fontAlgn="t">
                        <a:lnSpc>
                          <a:spcPct val="100000"/>
                        </a:lnSpc>
                        <a:spcBef>
                          <a:spcPts val="0"/>
                        </a:spcBef>
                        <a:spcAft>
                          <a:spcPts val="0"/>
                        </a:spcAft>
                      </a:pPr>
                      <a:endParaRPr lang="en-US" sz="1400" b="0" i="0" u="none" strike="noStrike" dirty="0">
                        <a:solidFill>
                          <a:srgbClr val="FF0000"/>
                        </a:solidFill>
                        <a:effectLst/>
                        <a:latin typeface="Calibri" panose="020F0502020204030204" pitchFamily="34" charset="0"/>
                        <a:cs typeface="Calibri" panose="020F0502020204030204" pitchFamily="34" charset="0"/>
                      </a:endParaRPr>
                    </a:p>
                  </a:txBody>
                  <a:tcPr marL="85129" marR="85129" marT="11823" marB="0" anchor="ctr">
                    <a:solidFill>
                      <a:srgbClr val="CCEDEE"/>
                    </a:solidFill>
                  </a:tcPr>
                </a:tc>
                <a:extLst>
                  <a:ext uri="{0D108BD9-81ED-4DB2-BD59-A6C34878D82A}">
                    <a16:rowId xmlns:a16="http://schemas.microsoft.com/office/drawing/2014/main" val="4123444721"/>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Children 6-9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20%</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22%</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19%</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17%</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solidFill>
                            <a:schemeClr val="tx1"/>
                          </a:solidFill>
                          <a:effectLst/>
                          <a:latin typeface="Calibri" panose="020F0502020204030204" pitchFamily="34" charset="0"/>
                          <a:cs typeface="Calibri" panose="020F0502020204030204" pitchFamily="34" charset="0"/>
                        </a:rPr>
                        <a:t>15%</a:t>
                      </a:r>
                    </a:p>
                  </a:txBody>
                  <a:tcPr marL="85129" marR="85129" marT="11823" marB="0" anchor="ctr">
                    <a:noFill/>
                  </a:tcPr>
                </a:tc>
                <a:extLst>
                  <a:ext uri="{0D108BD9-81ED-4DB2-BD59-A6C34878D82A}">
                    <a16:rowId xmlns:a16="http://schemas.microsoft.com/office/drawing/2014/main" val="587575493"/>
                  </a:ext>
                </a:extLst>
              </a:tr>
              <a:tr h="276510">
                <a:tc>
                  <a:txBody>
                    <a:bodyPr/>
                    <a:lstStyle/>
                    <a:p>
                      <a:pPr marL="0" marR="0" algn="l" fontAlgn="t">
                        <a:lnSpc>
                          <a:spcPct val="100000"/>
                        </a:lnSpc>
                        <a:spcBef>
                          <a:spcPts val="0"/>
                        </a:spcBef>
                        <a:spcAft>
                          <a:spcPts val="0"/>
                        </a:spcAft>
                        <a:tabLst>
                          <a:tab pos="99695" algn="l"/>
                        </a:tabLst>
                      </a:pPr>
                      <a:r>
                        <a:rPr lang="en-US" sz="1400" b="0" u="none" strike="noStrike" dirty="0">
                          <a:effectLst/>
                          <a:latin typeface="Calibri" panose="020F0502020204030204" pitchFamily="34" charset="0"/>
                          <a:cs typeface="Calibri" panose="020F0502020204030204" pitchFamily="34" charset="0"/>
                        </a:rPr>
                        <a:t>	Children 10-14 years</a:t>
                      </a:r>
                      <a:endParaRPr lang="en-US" sz="1400" b="0" i="0" u="none" strike="noStrike" dirty="0">
                        <a:effectLst/>
                        <a:latin typeface="Calibri" panose="020F0502020204030204" pitchFamily="34" charset="0"/>
                        <a:cs typeface="Calibri" panose="020F0502020204030204" pitchFamily="34" charset="0"/>
                      </a:endParaRPr>
                    </a:p>
                  </a:txBody>
                  <a:tcPr marL="85129" marR="85129" marT="11823" marB="0" anchor="ct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11%</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13%</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13%</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effectLst/>
                          <a:latin typeface="Calibri" panose="020F0502020204030204" pitchFamily="34" charset="0"/>
                          <a:cs typeface="Calibri" panose="020F0502020204030204" pitchFamily="34" charset="0"/>
                        </a:rPr>
                        <a:t>10%</a:t>
                      </a:r>
                    </a:p>
                  </a:txBody>
                  <a:tcPr marL="85129" marR="85129" marT="11823" marB="0" anchor="ctr">
                    <a:noFill/>
                  </a:tcPr>
                </a:tc>
                <a:tc>
                  <a:txBody>
                    <a:bodyPr/>
                    <a:lstStyle/>
                    <a:p>
                      <a:pPr marL="45720" marR="0" algn="ctr" fontAlgn="t">
                        <a:lnSpc>
                          <a:spcPct val="100000"/>
                        </a:lnSpc>
                        <a:spcBef>
                          <a:spcPts val="0"/>
                        </a:spcBef>
                        <a:spcAft>
                          <a:spcPts val="0"/>
                        </a:spcAft>
                      </a:pPr>
                      <a:r>
                        <a:rPr lang="en-US" sz="1400" b="0" i="0" u="none" strike="noStrike" dirty="0">
                          <a:solidFill>
                            <a:schemeClr val="tx1"/>
                          </a:solidFill>
                          <a:effectLst/>
                          <a:latin typeface="Calibri" panose="020F0502020204030204" pitchFamily="34" charset="0"/>
                          <a:cs typeface="Calibri" panose="020F0502020204030204" pitchFamily="34" charset="0"/>
                        </a:rPr>
                        <a:t>12%</a:t>
                      </a:r>
                    </a:p>
                  </a:txBody>
                  <a:tcPr marL="85129" marR="85129" marT="11823" marB="0" anchor="ctr">
                    <a:noFill/>
                  </a:tcPr>
                </a:tc>
                <a:extLst>
                  <a:ext uri="{0D108BD9-81ED-4DB2-BD59-A6C34878D82A}">
                    <a16:rowId xmlns:a16="http://schemas.microsoft.com/office/drawing/2014/main" val="591479172"/>
                  </a:ext>
                </a:extLst>
              </a:tr>
            </a:tbl>
          </a:graphicData>
        </a:graphic>
      </p:graphicFrame>
      <p:sp>
        <p:nvSpPr>
          <p:cNvPr id="2" name="Slide Number Placeholder 1">
            <a:extLst>
              <a:ext uri="{FF2B5EF4-FFF2-40B4-BE49-F238E27FC236}">
                <a16:creationId xmlns:a16="http://schemas.microsoft.com/office/drawing/2014/main" id="{D93FA221-EDF4-4067-9583-EC90294FC35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031925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1808996666"/>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Any Preventive Service Among Medicaid Children -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Medicaid enrolled children aged 0-20 years with a preventive dental service in the calendar/fiscal year is slightly higher in LA County compared to California and the US</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Medicaid (Medi-Cal) enrollees aged 0-20 years with any preventive service in the calendar/fiscal year*</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Calibri" panose="020F0502020204030204" pitchFamily="34" charset="0"/>
                <a:cs typeface="Calibri" panose="020F0502020204030204" pitchFamily="34" charset="0"/>
              </a:rPr>
              <a:t>Data Sources: California Health and Human Services, Dental Utilization Measures and Sealant Data by County and Age Calendar Year 2013 to 2023</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3"/>
              </a:rPr>
              <a:t>https://data.chhs.ca.gov/dataset/test-dhcs-utilization-measures-and-sealant-data-by-county-calendar-year-2013-to-2021</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r>
              <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rPr>
              <a:t>;</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Centers for Medicare and Medicaid Services, EPSDT/CMS-416, FY2024,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4"/>
              </a:rPr>
              <a:t>https://www.medicaid.gov/medicaid/benefits/early-and-periodic-screening-diagnostic-and-treatment/epsdt-data</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p>
          <a:p>
            <a:pPr marL="171450" indent="-171450">
              <a:buFont typeface="Arial" panose="020B0604020202020204" pitchFamily="34" charset="0"/>
              <a:buChar char="•"/>
              <a:tabLst>
                <a:tab pos="115888" algn="l"/>
              </a:tabLst>
            </a:pP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Accessed 04-26-2026</a:t>
            </a:r>
            <a:endPar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8D3BF132-EF5F-497B-B8E7-C52600DA39A9}"/>
              </a:ext>
            </a:extLst>
          </p:cNvPr>
          <p:cNvSpPr txBox="1"/>
          <p:nvPr/>
        </p:nvSpPr>
        <p:spPr>
          <a:xfrm>
            <a:off x="516443" y="5772090"/>
            <a:ext cx="5404756" cy="400110"/>
          </a:xfrm>
          <a:prstGeom prst="rect">
            <a:avLst/>
          </a:prstGeom>
          <a:noFill/>
        </p:spPr>
        <p:txBody>
          <a:bodyPr wrap="square" rtlCol="0">
            <a:spAutoFit/>
          </a:bodyPr>
          <a:lstStyle/>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*Denominator=Number enrolled for 90 continuous days</a:t>
            </a:r>
          </a:p>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  FY=Fiscal Year, CY=Calendar Year</a:t>
            </a: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CD58BDE9-1DFF-4334-B85C-BE9B79D26C7E}"/>
              </a:ext>
            </a:extLst>
          </p:cNvPr>
          <p:cNvSpPr>
            <a:spLocks noGrp="1"/>
          </p:cNvSpPr>
          <p:nvPr>
            <p:ph type="sldNum" sz="quarter" idx="12"/>
          </p:nvPr>
        </p:nvSpPr>
        <p:spPr/>
        <p:txBody>
          <a:bodyPr/>
          <a:lstStyle/>
          <a:p>
            <a:fld id="{B2DC25EE-239B-4C5F-AAD1-255A7D5F1EE2}" type="slidenum">
              <a:rPr lang="en-US" smtClean="0"/>
              <a:t>73</a:t>
            </a:fld>
            <a:endParaRPr lang="en-US" dirty="0"/>
          </a:p>
        </p:txBody>
      </p:sp>
    </p:spTree>
    <p:extLst>
      <p:ext uri="{BB962C8B-B14F-4D97-AF65-F5344CB8AC3E}">
        <p14:creationId xmlns:p14="http://schemas.microsoft.com/office/powerpoint/2010/main" val="28373402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1403838875"/>
              </p:ext>
            </p:extLst>
          </p:nvPr>
        </p:nvGraphicFramePr>
        <p:xfrm>
          <a:off x="518160" y="1246049"/>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p:txBody>
          <a:bodyPr>
            <a:normAutofit/>
          </a:bodyPr>
          <a:lstStyle/>
          <a:p>
            <a:r>
              <a:rPr lang="en-US" sz="2800" dirty="0"/>
              <a:t>Any Preventive Service Among Medicaid Enrollees -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Medi-Cal enrollees with a preventive dental service is highest among children 6-9 years of age</a:t>
            </a:r>
          </a:p>
          <a:p>
            <a:r>
              <a:rPr lang="en-US" dirty="0"/>
              <a:t>For Medi-Cal adults, fewer than 1 out of 6 had a preventive dental service in 2023</a:t>
            </a:r>
          </a:p>
          <a:p>
            <a:endParaRPr lang="en-US" dirty="0"/>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t>
            </a:r>
            <a:r>
              <a:rPr lang="en-US" sz="1600" b="1" u="sng" dirty="0">
                <a:latin typeface="Calibri" panose="020F0502020204030204" pitchFamily="34" charset="0"/>
                <a:cs typeface="Calibri" panose="020F0502020204030204" pitchFamily="34" charset="0"/>
              </a:rPr>
              <a:t>LA County</a:t>
            </a:r>
            <a:r>
              <a:rPr lang="en-US" sz="1600" b="1" dirty="0">
                <a:latin typeface="Calibri" panose="020F0502020204030204" pitchFamily="34" charset="0"/>
                <a:cs typeface="Calibri" panose="020F0502020204030204" pitchFamily="34" charset="0"/>
              </a:rPr>
              <a:t> Medicaid (Medi-Cal) enrollees</a:t>
            </a:r>
          </a:p>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with a preventive dental service in calendar year 2023 by age*</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338554"/>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Calibri" panose="020F0502020204030204" pitchFamily="34" charset="0"/>
                <a:cs typeface="Calibri" panose="020F0502020204030204" pitchFamily="34" charset="0"/>
              </a:rPr>
              <a:t>Data Source: California Health and Human Services, Dental Utilization Measures and Sealant Data by County and Age Calendar Year 2013 to 2023</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3"/>
              </a:rPr>
              <a:t>https://data.chhs.ca.gov/dataset/test-dhcs-utilization-measures-and-sealant-data-by-county-calendar-year-2013-to-2021</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endPar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Accessed 04-26-2026</a:t>
            </a:r>
            <a:endParaRPr lang="en-US" sz="800" i="0" dirty="0">
              <a:solidFill>
                <a:srgbClr val="112E51"/>
              </a:solidFill>
              <a:effectLst/>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8D3BF132-EF5F-497B-B8E7-C52600DA39A9}"/>
              </a:ext>
            </a:extLst>
          </p:cNvPr>
          <p:cNvSpPr txBox="1"/>
          <p:nvPr/>
        </p:nvSpPr>
        <p:spPr>
          <a:xfrm>
            <a:off x="480799" y="5888426"/>
            <a:ext cx="5404756" cy="246221"/>
          </a:xfrm>
          <a:prstGeom prst="rect">
            <a:avLst/>
          </a:prstGeom>
          <a:noFill/>
        </p:spPr>
        <p:txBody>
          <a:bodyPr wrap="square" rtlCol="0">
            <a:spAutoFit/>
          </a:bodyPr>
          <a:lstStyle/>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*Denominator=Number enrolled for 90 continuous days</a:t>
            </a: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2CA7A503-CB8F-45BE-A656-D71B9C2283CE}"/>
              </a:ext>
            </a:extLst>
          </p:cNvPr>
          <p:cNvSpPr>
            <a:spLocks noGrp="1"/>
          </p:cNvSpPr>
          <p:nvPr>
            <p:ph type="sldNum" sz="quarter" idx="12"/>
          </p:nvPr>
        </p:nvSpPr>
        <p:spPr/>
        <p:txBody>
          <a:bodyPr/>
          <a:lstStyle/>
          <a:p>
            <a:fld id="{B2DC25EE-239B-4C5F-AAD1-255A7D5F1EE2}" type="slidenum">
              <a:rPr lang="en-US" smtClean="0"/>
              <a:t>74</a:t>
            </a:fld>
            <a:endParaRPr lang="en-US" dirty="0"/>
          </a:p>
        </p:txBody>
      </p:sp>
    </p:spTree>
    <p:extLst>
      <p:ext uri="{BB962C8B-B14F-4D97-AF65-F5344CB8AC3E}">
        <p14:creationId xmlns:p14="http://schemas.microsoft.com/office/powerpoint/2010/main" val="9841051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1318175468"/>
              </p:ext>
            </p:extLst>
          </p:nvPr>
        </p:nvGraphicFramePr>
        <p:xfrm>
          <a:off x="518160" y="1182847"/>
          <a:ext cx="5535613" cy="4640613"/>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a:xfrm>
            <a:off x="0" y="249152"/>
            <a:ext cx="12191999" cy="730681"/>
          </a:xfrm>
        </p:spPr>
        <p:txBody>
          <a:bodyPr>
            <a:noAutofit/>
          </a:bodyPr>
          <a:lstStyle/>
          <a:p>
            <a:r>
              <a:rPr lang="en-US" sz="2600" dirty="0"/>
              <a:t>Any Preventive Service Among Medicaid Enrollees – LA County Trends</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Between 2013 and 2019, the percentage of Medi-Cal enrollees with a preventive dental service increased for all age groups but declined in CY2020 due to COVID-19</a:t>
            </a:r>
          </a:p>
          <a:p>
            <a:r>
              <a:rPr lang="en-US" dirty="0"/>
              <a:t>In CY2023, the percentage of Medi-Cal enrollees with a preventive dental service increased for all age groups</a:t>
            </a:r>
          </a:p>
          <a:p>
            <a:endParaRPr lang="en-US" dirty="0"/>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t>
            </a:r>
            <a:r>
              <a:rPr lang="en-US" sz="1600" b="1" u="sng" dirty="0">
                <a:latin typeface="Calibri" panose="020F0502020204030204" pitchFamily="34" charset="0"/>
                <a:cs typeface="Calibri" panose="020F0502020204030204" pitchFamily="34" charset="0"/>
              </a:rPr>
              <a:t>LA County</a:t>
            </a:r>
            <a:r>
              <a:rPr lang="en-US" sz="1600" b="1" dirty="0">
                <a:latin typeface="Calibri" panose="020F0502020204030204" pitchFamily="34" charset="0"/>
                <a:cs typeface="Calibri" panose="020F0502020204030204" pitchFamily="34" charset="0"/>
              </a:rPr>
              <a:t> Medi-Cal enrollees with a preventive dental service by age and year, 2013, 2019, 2020 &amp; 2023*</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338554"/>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Calibri" panose="020F0502020204030204" pitchFamily="34" charset="0"/>
                <a:cs typeface="Calibri" panose="020F0502020204030204" pitchFamily="34" charset="0"/>
              </a:rPr>
              <a:t>Data Source: California Health and Human Services, Dental Utilization Measures and Sealant Data by County and Age Calendar Year 2013 to 2023</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3"/>
              </a:rPr>
              <a:t>https://data.chhs.ca.gov/dataset/test-dhcs-utilization-measures-and-sealant-data-by-county-calendar-year-2013-to-2021</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endPar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Accessed 04-26-2026</a:t>
            </a:r>
            <a:endParaRPr lang="en-US" sz="800" i="0" dirty="0">
              <a:solidFill>
                <a:srgbClr val="112E51"/>
              </a:solidFill>
              <a:effectLst/>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AA6A95F-7685-4264-AFE7-FD7F344CE7DD}"/>
              </a:ext>
            </a:extLst>
          </p:cNvPr>
          <p:cNvSpPr txBox="1"/>
          <p:nvPr/>
        </p:nvSpPr>
        <p:spPr>
          <a:xfrm>
            <a:off x="480799" y="5888426"/>
            <a:ext cx="5404756" cy="246221"/>
          </a:xfrm>
          <a:prstGeom prst="rect">
            <a:avLst/>
          </a:prstGeom>
          <a:noFill/>
        </p:spPr>
        <p:txBody>
          <a:bodyPr wrap="square" rtlCol="0">
            <a:spAutoFit/>
          </a:bodyPr>
          <a:lstStyle/>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*Denominator=Number enrolled for 90 continuous days</a:t>
            </a: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D7B92B1A-B3A0-412B-B040-B78B341B8F6A}"/>
              </a:ext>
            </a:extLst>
          </p:cNvPr>
          <p:cNvSpPr>
            <a:spLocks noGrp="1"/>
          </p:cNvSpPr>
          <p:nvPr>
            <p:ph type="sldNum" sz="quarter" idx="12"/>
          </p:nvPr>
        </p:nvSpPr>
        <p:spPr/>
        <p:txBody>
          <a:bodyPr/>
          <a:lstStyle/>
          <a:p>
            <a:fld id="{B2DC25EE-239B-4C5F-AAD1-255A7D5F1EE2}" type="slidenum">
              <a:rPr lang="en-US" smtClean="0"/>
              <a:t>75</a:t>
            </a:fld>
            <a:endParaRPr lang="en-US" dirty="0"/>
          </a:p>
        </p:txBody>
      </p:sp>
    </p:spTree>
    <p:extLst>
      <p:ext uri="{BB962C8B-B14F-4D97-AF65-F5344CB8AC3E}">
        <p14:creationId xmlns:p14="http://schemas.microsoft.com/office/powerpoint/2010/main" val="37731133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134B349-0691-4DC3-9AA7-8CC9118F00A4}"/>
              </a:ext>
            </a:extLst>
          </p:cNvPr>
          <p:cNvGraphicFramePr>
            <a:graphicFrameLocks noGrp="1"/>
          </p:cNvGraphicFramePr>
          <p:nvPr>
            <p:ph sz="half" idx="1"/>
            <p:extLst>
              <p:ext uri="{D42A27DB-BD31-4B8C-83A1-F6EECF244321}">
                <p14:modId xmlns:p14="http://schemas.microsoft.com/office/powerpoint/2010/main" val="2086026261"/>
              </p:ext>
            </p:extLst>
          </p:nvPr>
        </p:nvGraphicFramePr>
        <p:xfrm>
          <a:off x="517301" y="1210426"/>
          <a:ext cx="5535613" cy="461937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a:xfrm>
            <a:off x="0" y="249152"/>
            <a:ext cx="12192000" cy="730681"/>
          </a:xfrm>
        </p:spPr>
        <p:txBody>
          <a:bodyPr>
            <a:normAutofit/>
          </a:bodyPr>
          <a:lstStyle/>
          <a:p>
            <a:r>
              <a:rPr lang="en-US" sz="2800" dirty="0"/>
              <a:t>Dental Sealant Placement Among Medicaid Children - Prevalence</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Medicaid enrolled children aged 6-9 years that received a sealant on a permanent molar was higher in LA County when compared to California and the US</a:t>
            </a:r>
          </a:p>
          <a:p>
            <a:r>
              <a:rPr lang="en-US" dirty="0"/>
              <a:t>The percentage of Medicaid enrolled children aged 10-14 years that received a sealant on a permanent molar in LA County was similar to California and the US</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Medicaid (Medi-Cal) enrollees aged 6-14 years receiving a dental sealant in the calendar/fiscal year by age*</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Sources: </a:t>
            </a:r>
            <a:r>
              <a:rPr lang="en-US" sz="800" dirty="0">
                <a:latin typeface="Calibri" panose="020F0502020204030204" pitchFamily="34" charset="0"/>
                <a:ea typeface="Calibri" panose="020F0502020204030204" pitchFamily="34" charset="0"/>
                <a:cs typeface="Calibri" panose="020F0502020204030204" pitchFamily="34" charset="0"/>
              </a:rPr>
              <a:t>California Health and Human Services, Dental Utilization Measures and Sealant Data by County and Age Calendar Year 2013 to 2023</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3"/>
              </a:rPr>
              <a:t>https://data.chhs.ca.gov/dataset/test-dhcs-utilization-measures-and-sealant-data-by-county-calendar-year-2013-to-2021</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cs typeface="Calibri" panose="020F0502020204030204" pitchFamily="34" charset="0"/>
              </a:rPr>
              <a:t>; Centers for Medicare and Medicaid Services, EPSDT/CMS-416, FY2024,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4"/>
              </a:rPr>
              <a:t>https://www.medicaid.gov/medicaid/benefits/early-and-periodic-screening-diagnostic-and-treatment/epsdt-data</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endParaRPr lang="en-US" sz="800" dirty="0">
              <a:solidFill>
                <a:srgbClr val="112E51"/>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tabLst>
                <a:tab pos="115888" algn="l"/>
              </a:tabLst>
            </a:pPr>
            <a:r>
              <a:rPr lang="en-US" sz="800" i="0" dirty="0">
                <a:solidFill>
                  <a:srgbClr val="112E51"/>
                </a:solidFill>
                <a:effectLst/>
                <a:latin typeface="Calibri" panose="020F0502020204030204" pitchFamily="34" charset="0"/>
                <a:cs typeface="Calibri" panose="020F0502020204030204" pitchFamily="34" charset="0"/>
              </a:rPr>
              <a:t>Accessed 04-26-2026</a:t>
            </a:r>
          </a:p>
        </p:txBody>
      </p:sp>
      <p:sp>
        <p:nvSpPr>
          <p:cNvPr id="8" name="TextBox 7">
            <a:extLst>
              <a:ext uri="{FF2B5EF4-FFF2-40B4-BE49-F238E27FC236}">
                <a16:creationId xmlns:a16="http://schemas.microsoft.com/office/drawing/2014/main" id="{8D3BF132-EF5F-497B-B8E7-C52600DA39A9}"/>
              </a:ext>
            </a:extLst>
          </p:cNvPr>
          <p:cNvSpPr txBox="1"/>
          <p:nvPr/>
        </p:nvSpPr>
        <p:spPr>
          <a:xfrm>
            <a:off x="516443" y="5772090"/>
            <a:ext cx="5404756" cy="400110"/>
          </a:xfrm>
          <a:prstGeom prst="rect">
            <a:avLst/>
          </a:prstGeom>
          <a:noFill/>
        </p:spPr>
        <p:txBody>
          <a:bodyPr wrap="square" rtlCol="0">
            <a:spAutoFit/>
          </a:bodyPr>
          <a:lstStyle/>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*Denominator=Number enrolled for 90 continuous days</a:t>
            </a:r>
          </a:p>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  FY=Fiscal Year, CY=Calendar Year</a:t>
            </a: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CD58BDE9-1DFF-4334-B85C-BE9B79D26C7E}"/>
              </a:ext>
            </a:extLst>
          </p:cNvPr>
          <p:cNvSpPr>
            <a:spLocks noGrp="1"/>
          </p:cNvSpPr>
          <p:nvPr>
            <p:ph type="sldNum" sz="quarter" idx="12"/>
          </p:nvPr>
        </p:nvSpPr>
        <p:spPr/>
        <p:txBody>
          <a:bodyPr/>
          <a:lstStyle/>
          <a:p>
            <a:fld id="{B2DC25EE-239B-4C5F-AAD1-255A7D5F1EE2}" type="slidenum">
              <a:rPr lang="en-US" smtClean="0"/>
              <a:t>76</a:t>
            </a:fld>
            <a:endParaRPr lang="en-US" dirty="0"/>
          </a:p>
        </p:txBody>
      </p:sp>
    </p:spTree>
    <p:extLst>
      <p:ext uri="{BB962C8B-B14F-4D97-AF65-F5344CB8AC3E}">
        <p14:creationId xmlns:p14="http://schemas.microsoft.com/office/powerpoint/2010/main" val="35439299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1F5F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D6EC15-2C39-4FE7-9DEF-DE56444D4F2B}"/>
              </a:ext>
            </a:extLst>
          </p:cNvPr>
          <p:cNvSpPr>
            <a:spLocks noGrp="1"/>
          </p:cNvSpPr>
          <p:nvPr>
            <p:ph type="title"/>
          </p:nvPr>
        </p:nvSpPr>
        <p:spPr>
          <a:xfrm>
            <a:off x="0" y="249152"/>
            <a:ext cx="12191999" cy="730681"/>
          </a:xfrm>
        </p:spPr>
        <p:txBody>
          <a:bodyPr>
            <a:noAutofit/>
          </a:bodyPr>
          <a:lstStyle/>
          <a:p>
            <a:r>
              <a:rPr lang="en-US" sz="2600" dirty="0"/>
              <a:t>Dental Sealants Among Medicaid Enrollees – LA County Trends</a:t>
            </a:r>
          </a:p>
        </p:txBody>
      </p:sp>
      <p:sp>
        <p:nvSpPr>
          <p:cNvPr id="6" name="Content Placeholder 5">
            <a:extLst>
              <a:ext uri="{FF2B5EF4-FFF2-40B4-BE49-F238E27FC236}">
                <a16:creationId xmlns:a16="http://schemas.microsoft.com/office/drawing/2014/main" id="{8645F9F7-2D7A-4236-A362-38F1BB190D40}"/>
              </a:ext>
            </a:extLst>
          </p:cNvPr>
          <p:cNvSpPr>
            <a:spLocks noGrp="1"/>
          </p:cNvSpPr>
          <p:nvPr>
            <p:ph sz="half" idx="2"/>
          </p:nvPr>
        </p:nvSpPr>
        <p:spPr/>
        <p:txBody>
          <a:bodyPr/>
          <a:lstStyle/>
          <a:p>
            <a:r>
              <a:rPr lang="en-US" dirty="0"/>
              <a:t>The percentage of Medi-Cal enrollees aged 6-9 and 10-14 years that received a dental sealant on a permanent molar was similar in 2013 and 2019, decreased in 2020, then increased in 2021 and 2022</a:t>
            </a:r>
          </a:p>
        </p:txBody>
      </p:sp>
      <p:sp>
        <p:nvSpPr>
          <p:cNvPr id="10" name="Rectangle 9">
            <a:extLst>
              <a:ext uri="{FF2B5EF4-FFF2-40B4-BE49-F238E27FC236}">
                <a16:creationId xmlns:a16="http://schemas.microsoft.com/office/drawing/2014/main" id="{8AB9D697-400E-4929-86D8-4FB012E3261F}"/>
              </a:ext>
            </a:extLst>
          </p:cNvPr>
          <p:cNvSpPr/>
          <p:nvPr/>
        </p:nvSpPr>
        <p:spPr>
          <a:xfrm>
            <a:off x="518160" y="1182688"/>
            <a:ext cx="5535612" cy="4989512"/>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49BB889-37A6-4F2F-B4C9-9A3AC8CED933}"/>
              </a:ext>
            </a:extLst>
          </p:cNvPr>
          <p:cNvSpPr txBox="1"/>
          <p:nvPr/>
        </p:nvSpPr>
        <p:spPr>
          <a:xfrm>
            <a:off x="517524" y="1328959"/>
            <a:ext cx="5535168"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 of </a:t>
            </a:r>
            <a:r>
              <a:rPr lang="en-US" sz="1600" b="1" u="sng" dirty="0">
                <a:latin typeface="Calibri" panose="020F0502020204030204" pitchFamily="34" charset="0"/>
                <a:cs typeface="Calibri" panose="020F0502020204030204" pitchFamily="34" charset="0"/>
              </a:rPr>
              <a:t>LA County</a:t>
            </a:r>
            <a:r>
              <a:rPr lang="en-US" sz="1600" b="1" dirty="0">
                <a:latin typeface="Calibri" panose="020F0502020204030204" pitchFamily="34" charset="0"/>
                <a:cs typeface="Calibri" panose="020F0502020204030204" pitchFamily="34" charset="0"/>
              </a:rPr>
              <a:t> Medi-Cal enrollees that received a dental sealant by age and calendar year, 2013, 2019-2023*</a:t>
            </a:r>
          </a:p>
        </p:txBody>
      </p:sp>
      <p:sp>
        <p:nvSpPr>
          <p:cNvPr id="12" name="TextBox 11">
            <a:extLst>
              <a:ext uri="{FF2B5EF4-FFF2-40B4-BE49-F238E27FC236}">
                <a16:creationId xmlns:a16="http://schemas.microsoft.com/office/drawing/2014/main" id="{845C7BAE-DDB4-49D0-AAFC-7C743B3DA077}"/>
              </a:ext>
            </a:extLst>
          </p:cNvPr>
          <p:cNvSpPr txBox="1"/>
          <p:nvPr/>
        </p:nvSpPr>
        <p:spPr>
          <a:xfrm>
            <a:off x="107941" y="6237165"/>
            <a:ext cx="11649985" cy="338554"/>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a:t>
            </a:r>
            <a:r>
              <a:rPr lang="en-US" sz="800" dirty="0">
                <a:latin typeface="Calibri" panose="020F0502020204030204" pitchFamily="34" charset="0"/>
                <a:ea typeface="Calibri" panose="020F0502020204030204" pitchFamily="34" charset="0"/>
                <a:cs typeface="Calibri" panose="020F0502020204030204" pitchFamily="34" charset="0"/>
              </a:rPr>
              <a:t>California Health and Human Services, Dental Utilization Measures and Sealant Data by County and Age Calendar Year 2013 to 2023</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hlinkClick r:id="rId2"/>
              </a:rPr>
              <a:t>https://data.chhs.ca.gov/dataset/test-dhcs-utilization-measures-and-sealant-data-by-county-calendar-year-2013-to-2021</a:t>
            </a: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 </a:t>
            </a:r>
            <a:endParaRPr lang="en-US" sz="800" i="0" dirty="0">
              <a:solidFill>
                <a:srgbClr val="112E51"/>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tabLst>
                <a:tab pos="115888" algn="l"/>
              </a:tabLst>
            </a:pPr>
            <a:r>
              <a:rPr lang="en-US" sz="800" dirty="0">
                <a:solidFill>
                  <a:srgbClr val="112E51"/>
                </a:solidFill>
                <a:latin typeface="Calibri" panose="020F0502020204030204" pitchFamily="34" charset="0"/>
                <a:ea typeface="Calibri" panose="020F0502020204030204" pitchFamily="34" charset="0"/>
                <a:cs typeface="Calibri" panose="020F0502020204030204" pitchFamily="34" charset="0"/>
              </a:rPr>
              <a:t>Accessed 04-26-2026</a:t>
            </a:r>
            <a:endParaRPr lang="en-US" sz="800" i="0" dirty="0">
              <a:solidFill>
                <a:srgbClr val="112E51"/>
              </a:solidFill>
              <a:effectLst/>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AA6A95F-7685-4264-AFE7-FD7F344CE7DD}"/>
              </a:ext>
            </a:extLst>
          </p:cNvPr>
          <p:cNvSpPr txBox="1"/>
          <p:nvPr/>
        </p:nvSpPr>
        <p:spPr>
          <a:xfrm>
            <a:off x="480799" y="5888426"/>
            <a:ext cx="5404756" cy="246221"/>
          </a:xfrm>
          <a:prstGeom prst="rect">
            <a:avLst/>
          </a:prstGeom>
          <a:noFill/>
        </p:spPr>
        <p:txBody>
          <a:bodyPr wrap="square" rtlCol="0">
            <a:spAutoFit/>
          </a:bodyPr>
          <a:lstStyle/>
          <a:p>
            <a:pPr marL="57150" indent="-57150">
              <a:tabLst>
                <a:tab pos="57150" algn="l"/>
              </a:tabLst>
            </a:pPr>
            <a:r>
              <a:rPr lang="en-US" sz="1000" dirty="0">
                <a:solidFill>
                  <a:srgbClr val="000000"/>
                </a:solidFill>
                <a:latin typeface="Calibri" panose="020F0502020204030204" pitchFamily="34" charset="0"/>
                <a:cs typeface="Calibri" panose="020F0502020204030204" pitchFamily="34" charset="0"/>
              </a:rPr>
              <a:t>*Denominator=Number enrolled for 90 continuous days</a:t>
            </a:r>
            <a:endParaRPr lang="en-US" sz="1000" dirty="0">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D7B92B1A-B3A0-412B-B040-B78B341B8F6A}"/>
              </a:ext>
            </a:extLst>
          </p:cNvPr>
          <p:cNvSpPr>
            <a:spLocks noGrp="1"/>
          </p:cNvSpPr>
          <p:nvPr>
            <p:ph type="sldNum" sz="quarter" idx="12"/>
          </p:nvPr>
        </p:nvSpPr>
        <p:spPr/>
        <p:txBody>
          <a:bodyPr/>
          <a:lstStyle/>
          <a:p>
            <a:fld id="{B2DC25EE-239B-4C5F-AAD1-255A7D5F1EE2}" type="slidenum">
              <a:rPr lang="en-US" smtClean="0"/>
              <a:t>77</a:t>
            </a:fld>
            <a:endParaRPr lang="en-US" dirty="0"/>
          </a:p>
        </p:txBody>
      </p:sp>
      <p:graphicFrame>
        <p:nvGraphicFramePr>
          <p:cNvPr id="14" name="Chart 13">
            <a:extLst>
              <a:ext uri="{FF2B5EF4-FFF2-40B4-BE49-F238E27FC236}">
                <a16:creationId xmlns:a16="http://schemas.microsoft.com/office/drawing/2014/main" id="{4604006F-3A6B-D8F4-89D9-EA373C06CE98}"/>
              </a:ext>
            </a:extLst>
          </p:cNvPr>
          <p:cNvGraphicFramePr/>
          <p:nvPr>
            <p:extLst>
              <p:ext uri="{D42A27DB-BD31-4B8C-83A1-F6EECF244321}">
                <p14:modId xmlns:p14="http://schemas.microsoft.com/office/powerpoint/2010/main" val="2152093326"/>
              </p:ext>
            </p:extLst>
          </p:nvPr>
        </p:nvGraphicFramePr>
        <p:xfrm>
          <a:off x="651803" y="2278579"/>
          <a:ext cx="5233751" cy="32504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919800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2" name="Rectangle 31">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38D5A9B-ABAC-4DF0-A591-98585793FCAD}"/>
              </a:ext>
            </a:extLst>
          </p:cNvPr>
          <p:cNvPicPr>
            <a:picLocks noChangeAspect="1"/>
          </p:cNvPicPr>
          <p:nvPr/>
        </p:nvPicPr>
        <p:blipFill>
          <a:blip r:embed="rId2">
            <a:extLst>
              <a:ext uri="{28A0092B-C50C-407E-A947-70E740481C1C}">
                <a14:useLocalDpi xmlns:a14="http://schemas.microsoft.com/office/drawing/2010/main" val="0"/>
              </a:ext>
            </a:extLst>
          </a:blip>
          <a:srcRect l="1125" r="1125"/>
          <a:stretch/>
        </p:blipFill>
        <p:spPr>
          <a:xfrm>
            <a:off x="20" y="10"/>
            <a:ext cx="8668492" cy="6857990"/>
          </a:xfrm>
          <a:prstGeom prst="rect">
            <a:avLst/>
          </a:prstGeom>
        </p:spPr>
      </p:pic>
      <p:sp>
        <p:nvSpPr>
          <p:cNvPr id="34" name="Rectangle 33">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800" dirty="0"/>
              <a:t>Community Water Fluoridation</a:t>
            </a:r>
          </a:p>
        </p:txBody>
      </p:sp>
      <p:sp>
        <p:nvSpPr>
          <p:cNvPr id="36" name="Rectangle 3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E8B70CC0-3786-49A3-A288-DDE91E2D660C}"/>
              </a:ext>
            </a:extLst>
          </p:cNvPr>
          <p:cNvSpPr>
            <a:spLocks noGrp="1"/>
          </p:cNvSpPr>
          <p:nvPr>
            <p:ph type="sldNum" sz="quarter" idx="12"/>
          </p:nvPr>
        </p:nvSpPr>
        <p:spPr>
          <a:xfrm>
            <a:off x="9349700" y="6397665"/>
            <a:ext cx="2743200" cy="365125"/>
          </a:xfrm>
        </p:spPr>
        <p:txBody>
          <a:bodyPr/>
          <a:lstStyle/>
          <a:p>
            <a:fld id="{B2DC25EE-239B-4C5F-AAD1-255A7D5F1EE2}" type="slidenum">
              <a:rPr lang="en-US" smtClean="0">
                <a:latin typeface="Calibri" panose="020F0502020204030204" pitchFamily="34" charset="0"/>
                <a:cs typeface="Calibri" panose="020F0502020204030204" pitchFamily="34" charset="0"/>
              </a:rPr>
              <a:t>78</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65891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dirty="0"/>
              <a:t>Community Water Fluoridation</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1238872608"/>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The percentage of the population receiving  fluoridated water is higher in LA County when compared to the </a:t>
            </a:r>
            <a:r>
              <a:rPr lang="en-US" dirty="0"/>
              <a:t>California</a:t>
            </a:r>
            <a:r>
              <a:rPr lang="en-US" sz="2000" dirty="0"/>
              <a:t> average</a:t>
            </a:r>
          </a:p>
          <a:p>
            <a:r>
              <a:rPr lang="en-US" b="1" dirty="0"/>
              <a:t>NOTE: </a:t>
            </a:r>
            <a:r>
              <a:rPr lang="en-US" dirty="0"/>
              <a:t>The LA County fluoridation data is the percentage of the population served by water systems with 10,000+ connections that receive the recommended level of fluoride</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lvl="0" indent="-171450">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Sources: CDC, 2022 Fluoridation Statistics, </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https://www.cdc.gov/fluoridation/php/statistics/2022-water-fluoridation-statistics.html</a:t>
            </a: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Los Angeles County Department of Public Health Oral Health Program, Fluoridation Map,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486980" y="1316123"/>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population on a community water</a:t>
            </a:r>
          </a:p>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system receiving  fluoridated water</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BDBEE2C8-6A7C-463F-8228-3973337DAF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srgbClr val="000000">
                  <a:tint val="75000"/>
                </a:srgbClr>
              </a:solidFill>
              <a:effectLst/>
              <a:uLnTx/>
              <a:uFillTx/>
            </a:endParaRPr>
          </a:p>
        </p:txBody>
      </p:sp>
    </p:spTree>
    <p:extLst>
      <p:ext uri="{BB962C8B-B14F-4D97-AF65-F5344CB8AC3E}">
        <p14:creationId xmlns:p14="http://schemas.microsoft.com/office/powerpoint/2010/main" val="1182380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Tooth Decay Experience – LA County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4038500689"/>
              </p:ext>
            </p:extLst>
          </p:nvPr>
        </p:nvGraphicFramePr>
        <p:xfrm>
          <a:off x="605299" y="1182528"/>
          <a:ext cx="5831282"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7B87D408-4C0E-4F6B-BCA2-FFCE08D7DF26}"/>
              </a:ext>
            </a:extLst>
          </p:cNvPr>
          <p:cNvSpPr txBox="1"/>
          <p:nvPr/>
        </p:nvSpPr>
        <p:spPr>
          <a:xfrm>
            <a:off x="96015" y="6286147"/>
            <a:ext cx="11649985" cy="461665"/>
          </a:xfrm>
          <a:prstGeom prst="rect">
            <a:avLst/>
          </a:prstGeom>
          <a:noFill/>
        </p:spPr>
        <p:txBody>
          <a:bodyPr wrap="square" rtlCol="0">
            <a:spAutoFit/>
          </a:bodyPr>
          <a:lstStyle/>
          <a:p>
            <a:pPr marL="55563" indent="-55563">
              <a:buFont typeface="Arial" panose="020B0604020202020204" pitchFamily="34" charset="0"/>
              <a:buChar char="•"/>
              <a:tabLst>
                <a:tab pos="55563"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Decay experience means that a child has had tooth decay at some point during his or her lifetime. Decay experience can include evidence of past treatment (e.g., fillings, crowns, or teeth that have been extracted because of decay) or evidence of untreated decay at the present time (e.g., untreated cavities).</a:t>
            </a:r>
          </a:p>
          <a:p>
            <a:pPr marL="55563" indent="-55563">
              <a:buFont typeface="Arial" panose="020B0604020202020204" pitchFamily="34" charset="0"/>
              <a:buChar char="•"/>
              <a:tabLst>
                <a:tab pos="55563"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Los Angeles County Smile Survey 2020 (as of May 2026, detailed demographic data for Smile Survey 2025 is not yet available)</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395568" y="1218399"/>
            <a:ext cx="4328365" cy="915606"/>
          </a:xfrm>
          <a:ln w="12700">
            <a:noFill/>
          </a:ln>
        </p:spPr>
        <p:txBody>
          <a:bodyPr>
            <a:normAutofit lnSpcReduction="10000"/>
          </a:bodyPr>
          <a:lstStyle/>
          <a:p>
            <a:pPr marL="0" indent="0">
              <a:buNone/>
            </a:pPr>
            <a:r>
              <a:rPr lang="en-US" sz="1800" b="0" i="0" u="none" strike="noStrike" baseline="0" dirty="0"/>
              <a:t>Lower income children are significantly more likely to have tooth decay compared to their higher income peers</a:t>
            </a:r>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830997"/>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a:t>
            </a:r>
            <a:r>
              <a:rPr lang="en-US" sz="1600" b="1" baseline="0" dirty="0">
                <a:latin typeface="Calibri" panose="020F0502020204030204" pitchFamily="34" charset="0"/>
                <a:cs typeface="Calibri" panose="020F0502020204030204" pitchFamily="34" charset="0"/>
              </a:rPr>
              <a:t> of kindergarten and </a:t>
            </a:r>
            <a:r>
              <a:rPr lang="en-US" sz="1600" b="1" dirty="0">
                <a:latin typeface="Calibri" panose="020F0502020204030204" pitchFamily="34" charset="0"/>
                <a:cs typeface="Calibri" panose="020F0502020204030204" pitchFamily="34" charset="0"/>
              </a:rPr>
              <a:t>third </a:t>
            </a:r>
            <a:r>
              <a:rPr lang="en-US" sz="1600" b="1" baseline="0" dirty="0">
                <a:latin typeface="Calibri" panose="020F0502020204030204" pitchFamily="34" charset="0"/>
                <a:cs typeface="Calibri" panose="020F0502020204030204" pitchFamily="34" charset="0"/>
              </a:rPr>
              <a:t>grade children with decay experience by income, race/ethnicity, and parent’s primary language (2020)</a:t>
            </a:r>
            <a:endParaRPr lang="en-US" sz="1600" b="1"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00BB907-D054-4F31-843D-F7BBD45317B2}"/>
              </a:ext>
            </a:extLst>
          </p:cNvPr>
          <p:cNvSpPr txBox="1"/>
          <p:nvPr/>
        </p:nvSpPr>
        <p:spPr>
          <a:xfrm>
            <a:off x="5198093" y="2254006"/>
            <a:ext cx="287258" cy="338554"/>
          </a:xfrm>
          <a:prstGeom prst="rect">
            <a:avLst/>
          </a:prstGeom>
          <a:noFill/>
        </p:spPr>
        <p:txBody>
          <a:bodyPr wrap="none" rtlCol="0">
            <a:spAutoFit/>
          </a:bodyPr>
          <a:lstStyle/>
          <a:p>
            <a:r>
              <a:rPr lang="en-US" sz="1600" dirty="0">
                <a:latin typeface="Calibri" panose="020F0502020204030204" pitchFamily="34" charset="0"/>
                <a:cs typeface="Calibri" panose="020F0502020204030204" pitchFamily="34" charset="0"/>
              </a:rPr>
              <a:t>*</a:t>
            </a:r>
          </a:p>
        </p:txBody>
      </p:sp>
      <p:sp>
        <p:nvSpPr>
          <p:cNvPr id="13" name="TextBox 9">
            <a:extLst>
              <a:ext uri="{FF2B5EF4-FFF2-40B4-BE49-F238E27FC236}">
                <a16:creationId xmlns:a16="http://schemas.microsoft.com/office/drawing/2014/main" id="{4405ABEE-EC1B-44A2-B568-3D8A3CE40EAD}"/>
              </a:ext>
            </a:extLst>
          </p:cNvPr>
          <p:cNvSpPr txBox="1"/>
          <p:nvPr/>
        </p:nvSpPr>
        <p:spPr>
          <a:xfrm>
            <a:off x="5132707" y="3874389"/>
            <a:ext cx="287258" cy="338554"/>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14" name="TextBox 9">
            <a:extLst>
              <a:ext uri="{FF2B5EF4-FFF2-40B4-BE49-F238E27FC236}">
                <a16:creationId xmlns:a16="http://schemas.microsoft.com/office/drawing/2014/main" id="{4405ABEE-EC1B-44A2-B568-3D8A3CE40EAD}"/>
              </a:ext>
            </a:extLst>
          </p:cNvPr>
          <p:cNvSpPr txBox="1"/>
          <p:nvPr/>
        </p:nvSpPr>
        <p:spPr>
          <a:xfrm>
            <a:off x="4500978" y="3435966"/>
            <a:ext cx="287258" cy="338554"/>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latin typeface="Calibri" panose="020F0502020204030204" pitchFamily="34" charset="0"/>
                <a:cs typeface="Calibri" panose="020F0502020204030204" pitchFamily="34" charset="0"/>
              </a:rPr>
              <a:t>+</a:t>
            </a:r>
          </a:p>
        </p:txBody>
      </p:sp>
      <p:sp>
        <p:nvSpPr>
          <p:cNvPr id="15" name="TextBox 9">
            <a:extLst>
              <a:ext uri="{FF2B5EF4-FFF2-40B4-BE49-F238E27FC236}">
                <a16:creationId xmlns:a16="http://schemas.microsoft.com/office/drawing/2014/main" id="{4405ABEE-EC1B-44A2-B568-3D8A3CE40EAD}"/>
              </a:ext>
            </a:extLst>
          </p:cNvPr>
          <p:cNvSpPr txBox="1"/>
          <p:nvPr/>
        </p:nvSpPr>
        <p:spPr>
          <a:xfrm>
            <a:off x="6436581" y="5585989"/>
            <a:ext cx="5277421" cy="58477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14300" indent="-114300">
              <a:tabLst>
                <a:tab pos="114300" algn="l"/>
              </a:tabLst>
            </a:pPr>
            <a:r>
              <a:rPr lang="en-US" sz="800" baseline="30000" dirty="0">
                <a:latin typeface="Calibri" panose="020F0502020204030204" pitchFamily="34" charset="0"/>
                <a:cs typeface="Calibri" panose="020F0502020204030204" pitchFamily="34" charset="0"/>
              </a:rPr>
              <a:t>1	</a:t>
            </a:r>
            <a:r>
              <a:rPr lang="en-US" sz="800" dirty="0">
                <a:effectLst/>
                <a:latin typeface="Calibri" panose="020F0502020204030204" pitchFamily="34" charset="0"/>
                <a:ea typeface="SimSun" panose="02010600030101010101" pitchFamily="2" charset="-122"/>
                <a:cs typeface="Calibri" panose="020F0502020204030204" pitchFamily="34" charset="0"/>
              </a:rPr>
              <a:t>Children identified by the California Department of Education (CDE) as being a migrant, a foster child, or homeless at any time during the academic year; being eligible for the National School Lunch Program at any time during the academic year; or having parents who did not receive a high school diploma.</a:t>
            </a:r>
          </a:p>
          <a:p>
            <a:pPr marL="114300" indent="-114300">
              <a:tabLst>
                <a:tab pos="114300" algn="l"/>
              </a:tabLst>
            </a:pPr>
            <a:r>
              <a:rPr lang="en-US" sz="800" baseline="30000" dirty="0">
                <a:effectLst/>
                <a:latin typeface="Calibri" panose="020F0502020204030204" pitchFamily="34" charset="0"/>
                <a:ea typeface="SimSun" panose="02010600030101010101" pitchFamily="2" charset="-122"/>
                <a:cs typeface="Calibri" panose="020F0502020204030204" pitchFamily="34" charset="0"/>
              </a:rPr>
              <a:t>2</a:t>
            </a:r>
            <a:r>
              <a:rPr lang="en-US" sz="800" dirty="0">
                <a:effectLst/>
                <a:latin typeface="Calibri" panose="020F0502020204030204" pitchFamily="34" charset="0"/>
                <a:ea typeface="SimSun" panose="02010600030101010101" pitchFamily="2" charset="-122"/>
                <a:cs typeface="Calibri" panose="020F0502020204030204" pitchFamily="34" charset="0"/>
              </a:rPr>
              <a:t>	Parents primary language, also known as “native language” obtained by the CDE</a:t>
            </a:r>
            <a:r>
              <a:rPr lang="en-US" sz="800" dirty="0">
                <a:solidFill>
                  <a:srgbClr val="211D1E"/>
                </a:solidFill>
                <a:effectLst/>
                <a:latin typeface="Calibri" panose="020F0502020204030204" pitchFamily="34" charset="0"/>
                <a:ea typeface="SimSun" panose="02010600030101010101" pitchFamily="2" charset="-122"/>
                <a:cs typeface="Calibri" panose="020F0502020204030204" pitchFamily="34" charset="0"/>
              </a:rPr>
              <a:t> using the </a:t>
            </a:r>
            <a:r>
              <a:rPr lang="en-US" sz="800" b="0" i="0" u="none" strike="noStrike" baseline="0" dirty="0">
                <a:solidFill>
                  <a:srgbClr val="211D1E"/>
                </a:solidFill>
                <a:latin typeface="Calibri" panose="020F0502020204030204" pitchFamily="34" charset="0"/>
                <a:cs typeface="Calibri" panose="020F0502020204030204" pitchFamily="34" charset="0"/>
              </a:rPr>
              <a:t>Home Language Survey.  </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16" name="TextBox 9">
            <a:extLst>
              <a:ext uri="{FF2B5EF4-FFF2-40B4-BE49-F238E27FC236}">
                <a16:creationId xmlns:a16="http://schemas.microsoft.com/office/drawing/2014/main" id="{E0124A57-573C-4764-9872-AC8AE1578008}"/>
              </a:ext>
            </a:extLst>
          </p:cNvPr>
          <p:cNvSpPr txBox="1"/>
          <p:nvPr/>
        </p:nvSpPr>
        <p:spPr>
          <a:xfrm>
            <a:off x="605299" y="5546615"/>
            <a:ext cx="4346062" cy="553998"/>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a:latin typeface="Calibri" panose="020F0502020204030204" pitchFamily="34" charset="0"/>
                <a:cs typeface="Calibri" panose="020F0502020204030204" pitchFamily="34" charset="0"/>
              </a:rPr>
              <a:t>*Significantly higher prevalence than not disadvantaged</a:t>
            </a:r>
          </a:p>
          <a:p>
            <a:r>
              <a:rPr lang="en-US" sz="1000" dirty="0">
                <a:latin typeface="Calibri" panose="020F0502020204030204" pitchFamily="34" charset="0"/>
                <a:cs typeface="Calibri" panose="020F0502020204030204" pitchFamily="34" charset="0"/>
              </a:rPr>
              <a:t>+Significantly higher prevalence than white children</a:t>
            </a:r>
          </a:p>
          <a:p>
            <a:r>
              <a:rPr lang="en-US" sz="1000" dirty="0">
                <a:latin typeface="Calibri" panose="020F0502020204030204" pitchFamily="34" charset="0"/>
                <a:cs typeface="Calibri" panose="020F0502020204030204" pitchFamily="34" charset="0"/>
              </a:rPr>
              <a:t>#Significantly higher prevalence than children from English speaking households</a:t>
            </a:r>
          </a:p>
        </p:txBody>
      </p:sp>
      <p:sp>
        <p:nvSpPr>
          <p:cNvPr id="18" name="TextBox 17">
            <a:extLst>
              <a:ext uri="{FF2B5EF4-FFF2-40B4-BE49-F238E27FC236}">
                <a16:creationId xmlns:a16="http://schemas.microsoft.com/office/drawing/2014/main" id="{812FDFBE-B914-413C-8743-3B8C3718FA63}"/>
              </a:ext>
            </a:extLst>
          </p:cNvPr>
          <p:cNvSpPr txBox="1"/>
          <p:nvPr/>
        </p:nvSpPr>
        <p:spPr>
          <a:xfrm>
            <a:off x="1728307" y="2177489"/>
            <a:ext cx="287258" cy="276999"/>
          </a:xfrm>
          <a:prstGeom prst="rect">
            <a:avLst/>
          </a:prstGeom>
          <a:noFill/>
        </p:spPr>
        <p:txBody>
          <a:bodyPr wrap="square">
            <a:spAutoFit/>
          </a:bodyPr>
          <a:lstStyle/>
          <a:p>
            <a:r>
              <a:rPr lang="en-US" sz="1200" baseline="30000" dirty="0">
                <a:latin typeface="Calibri" panose="020F0502020204030204" pitchFamily="34" charset="0"/>
                <a:cs typeface="Calibri" panose="020F0502020204030204" pitchFamily="34" charset="0"/>
              </a:rPr>
              <a:t>1</a:t>
            </a:r>
            <a:endParaRPr lang="en-US" sz="1200" dirty="0"/>
          </a:p>
        </p:txBody>
      </p:sp>
      <p:pic>
        <p:nvPicPr>
          <p:cNvPr id="6" name="Graphic 5" descr="Dollar with solid fill">
            <a:extLst>
              <a:ext uri="{FF2B5EF4-FFF2-40B4-BE49-F238E27FC236}">
                <a16:creationId xmlns:a16="http://schemas.microsoft.com/office/drawing/2014/main" id="{05519288-4CB3-46A4-A743-7777E7E9A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49108" y="1300229"/>
            <a:ext cx="751946" cy="751946"/>
          </a:xfrm>
          <a:prstGeom prst="rect">
            <a:avLst/>
          </a:prstGeom>
        </p:spPr>
      </p:pic>
      <p:pic>
        <p:nvPicPr>
          <p:cNvPr id="23" name="Graphic 22" descr="Cycle with people with solid fill">
            <a:extLst>
              <a:ext uri="{FF2B5EF4-FFF2-40B4-BE49-F238E27FC236}">
                <a16:creationId xmlns:a16="http://schemas.microsoft.com/office/drawing/2014/main" id="{B3973CE3-1F8D-483D-9BDE-87EF77121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36581" y="2379589"/>
            <a:ext cx="977001" cy="977001"/>
          </a:xfrm>
          <a:prstGeom prst="rect">
            <a:avLst/>
          </a:prstGeom>
        </p:spPr>
      </p:pic>
      <p:sp>
        <p:nvSpPr>
          <p:cNvPr id="2" name="TextBox 1">
            <a:extLst>
              <a:ext uri="{FF2B5EF4-FFF2-40B4-BE49-F238E27FC236}">
                <a16:creationId xmlns:a16="http://schemas.microsoft.com/office/drawing/2014/main" id="{7415DFCA-9C32-4053-82CD-30261959E9FE}"/>
              </a:ext>
            </a:extLst>
          </p:cNvPr>
          <p:cNvSpPr txBox="1"/>
          <p:nvPr/>
        </p:nvSpPr>
        <p:spPr>
          <a:xfrm>
            <a:off x="5522181" y="4679342"/>
            <a:ext cx="287258" cy="338554"/>
          </a:xfrm>
          <a:prstGeom prst="rect">
            <a:avLst/>
          </a:prstGeom>
          <a:noFill/>
        </p:spPr>
        <p:txBody>
          <a:bodyPr wrap="none" rtlCol="0">
            <a:spAutoFit/>
          </a:bodyPr>
          <a:lstStyle/>
          <a:p>
            <a:r>
              <a:rPr lang="en-US" sz="1600" dirty="0">
                <a:latin typeface="Calibri" panose="020F0502020204030204" pitchFamily="34" charset="0"/>
                <a:cs typeface="Calibri" panose="020F0502020204030204" pitchFamily="34" charset="0"/>
              </a:rPr>
              <a:t>#</a:t>
            </a:r>
          </a:p>
        </p:txBody>
      </p:sp>
      <p:sp>
        <p:nvSpPr>
          <p:cNvPr id="17" name="TextBox 16">
            <a:extLst>
              <a:ext uri="{FF2B5EF4-FFF2-40B4-BE49-F238E27FC236}">
                <a16:creationId xmlns:a16="http://schemas.microsoft.com/office/drawing/2014/main" id="{513AC178-2C9D-48C5-8C8B-5D34A6862522}"/>
              </a:ext>
            </a:extLst>
          </p:cNvPr>
          <p:cNvSpPr txBox="1"/>
          <p:nvPr/>
        </p:nvSpPr>
        <p:spPr>
          <a:xfrm>
            <a:off x="1728307" y="4667154"/>
            <a:ext cx="287258" cy="276999"/>
          </a:xfrm>
          <a:prstGeom prst="rect">
            <a:avLst/>
          </a:prstGeom>
          <a:noFill/>
        </p:spPr>
        <p:txBody>
          <a:bodyPr wrap="square">
            <a:spAutoFit/>
          </a:bodyPr>
          <a:lstStyle/>
          <a:p>
            <a:r>
              <a:rPr lang="en-US" sz="1200" baseline="30000" dirty="0">
                <a:latin typeface="Calibri" panose="020F0502020204030204" pitchFamily="34" charset="0"/>
                <a:cs typeface="Calibri" panose="020F0502020204030204" pitchFamily="34" charset="0"/>
              </a:rPr>
              <a:t>2</a:t>
            </a:r>
            <a:endParaRPr lang="en-US" sz="1200" dirty="0"/>
          </a:p>
        </p:txBody>
      </p:sp>
      <p:sp>
        <p:nvSpPr>
          <p:cNvPr id="19" name="TextBox 18">
            <a:extLst>
              <a:ext uri="{FF2B5EF4-FFF2-40B4-BE49-F238E27FC236}">
                <a16:creationId xmlns:a16="http://schemas.microsoft.com/office/drawing/2014/main" id="{8E00D58A-0249-4392-AADF-0B6C028698F7}"/>
              </a:ext>
            </a:extLst>
          </p:cNvPr>
          <p:cNvSpPr txBox="1"/>
          <p:nvPr/>
        </p:nvSpPr>
        <p:spPr>
          <a:xfrm>
            <a:off x="1728307" y="5096009"/>
            <a:ext cx="287258" cy="276999"/>
          </a:xfrm>
          <a:prstGeom prst="rect">
            <a:avLst/>
          </a:prstGeom>
          <a:noFill/>
        </p:spPr>
        <p:txBody>
          <a:bodyPr wrap="square">
            <a:spAutoFit/>
          </a:bodyPr>
          <a:lstStyle/>
          <a:p>
            <a:r>
              <a:rPr lang="en-US" sz="1200" baseline="30000" dirty="0">
                <a:latin typeface="Calibri" panose="020F0502020204030204" pitchFamily="34" charset="0"/>
                <a:cs typeface="Calibri" panose="020F0502020204030204" pitchFamily="34" charset="0"/>
              </a:rPr>
              <a:t>2</a:t>
            </a:r>
            <a:endParaRPr lang="en-US" sz="1200" dirty="0"/>
          </a:p>
        </p:txBody>
      </p:sp>
      <p:pic>
        <p:nvPicPr>
          <p:cNvPr id="7" name="Graphic 6" descr="Chat bubble with solid fill">
            <a:extLst>
              <a:ext uri="{FF2B5EF4-FFF2-40B4-BE49-F238E27FC236}">
                <a16:creationId xmlns:a16="http://schemas.microsoft.com/office/drawing/2014/main" id="{FCECCB32-9F40-4C14-8F0D-2BF47074D9D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67881" y="3740023"/>
            <a:ext cx="914400" cy="914400"/>
          </a:xfrm>
          <a:prstGeom prst="rect">
            <a:avLst/>
          </a:prstGeom>
        </p:spPr>
      </p:pic>
      <p:sp>
        <p:nvSpPr>
          <p:cNvPr id="22" name="TextBox 21">
            <a:extLst>
              <a:ext uri="{FF2B5EF4-FFF2-40B4-BE49-F238E27FC236}">
                <a16:creationId xmlns:a16="http://schemas.microsoft.com/office/drawing/2014/main" id="{6E2A820D-E5E6-4DB7-8BEC-1F8872FF9279}"/>
              </a:ext>
            </a:extLst>
          </p:cNvPr>
          <p:cNvSpPr txBox="1"/>
          <p:nvPr/>
        </p:nvSpPr>
        <p:spPr>
          <a:xfrm>
            <a:off x="7395568" y="2406424"/>
            <a:ext cx="4240690" cy="923330"/>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Children from racial/ethnic minority groups are significantly more likely to have tooth decay compared to White children</a:t>
            </a:r>
            <a:endParaRPr lang="en-US" sz="1800" dirty="0">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6C832424-2832-4144-A11C-B997FA46378E}"/>
              </a:ext>
            </a:extLst>
          </p:cNvPr>
          <p:cNvSpPr txBox="1"/>
          <p:nvPr/>
        </p:nvSpPr>
        <p:spPr>
          <a:xfrm>
            <a:off x="7395568" y="3597059"/>
            <a:ext cx="4240690" cy="1200329"/>
          </a:xfrm>
          <a:prstGeom prst="rect">
            <a:avLst/>
          </a:prstGeom>
          <a:noFill/>
        </p:spPr>
        <p:txBody>
          <a:bodyPr wrap="square">
            <a:spAutoFit/>
          </a:bodyPr>
          <a:lstStyle/>
          <a:p>
            <a:pPr marL="0" indent="0">
              <a:buNone/>
            </a:pPr>
            <a:r>
              <a:rPr lang="en-US" sz="1800" b="0" i="0" u="none" strike="noStrike" baseline="0" dirty="0">
                <a:latin typeface="Calibri" panose="020F0502020204030204" pitchFamily="34" charset="0"/>
                <a:cs typeface="Calibri" panose="020F0502020204030204" pitchFamily="34" charset="0"/>
              </a:rPr>
              <a:t>Children from households where Spanish is the primary language are significantly more likely to have tooth decay compared to children from English speaking households</a:t>
            </a:r>
            <a:endParaRPr lang="en-US" sz="1800"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C18F585C-3665-4ABE-AF7E-9013A946CD14}"/>
              </a:ext>
            </a:extLst>
          </p:cNvPr>
          <p:cNvSpPr>
            <a:spLocks noGrp="1"/>
          </p:cNvSpPr>
          <p:nvPr>
            <p:ph type="sldNum" sz="quarter" idx="12"/>
          </p:nvPr>
        </p:nvSpPr>
        <p:spPr/>
        <p:txBody>
          <a:bodyPr/>
          <a:lstStyle/>
          <a:p>
            <a:fld id="{B2DC25EE-239B-4C5F-AAD1-255A7D5F1EE2}" type="slidenum">
              <a:rPr lang="en-US" smtClean="0"/>
              <a:t>8</a:t>
            </a:fld>
            <a:endParaRPr lang="en-US" dirty="0"/>
          </a:p>
        </p:txBody>
      </p:sp>
    </p:spTree>
    <p:extLst>
      <p:ext uri="{BB962C8B-B14F-4D97-AF65-F5344CB8AC3E}">
        <p14:creationId xmlns:p14="http://schemas.microsoft.com/office/powerpoint/2010/main" val="35697874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0D18E-BC7C-4A82-A168-3E9AACA231A8}"/>
              </a:ext>
            </a:extLst>
          </p:cNvPr>
          <p:cNvSpPr>
            <a:spLocks noGrp="1"/>
          </p:cNvSpPr>
          <p:nvPr>
            <p:ph type="title"/>
          </p:nvPr>
        </p:nvSpPr>
        <p:spPr>
          <a:xfrm>
            <a:off x="0" y="249152"/>
            <a:ext cx="12192000" cy="730681"/>
          </a:xfrm>
        </p:spPr>
        <p:txBody>
          <a:bodyPr>
            <a:noAutofit/>
          </a:bodyPr>
          <a:lstStyle/>
          <a:p>
            <a:r>
              <a:rPr lang="en-US" sz="2600" dirty="0"/>
              <a:t>Fluoridation Status of Water Systems With 10,000+ Connections, 2021</a:t>
            </a:r>
          </a:p>
        </p:txBody>
      </p:sp>
      <p:sp>
        <p:nvSpPr>
          <p:cNvPr id="5" name="Slide Number Placeholder 4">
            <a:extLst>
              <a:ext uri="{FF2B5EF4-FFF2-40B4-BE49-F238E27FC236}">
                <a16:creationId xmlns:a16="http://schemas.microsoft.com/office/drawing/2014/main" id="{9E7B5939-274A-40E2-AAE0-18A706B866C3}"/>
              </a:ext>
            </a:extLst>
          </p:cNvPr>
          <p:cNvSpPr>
            <a:spLocks noGrp="1"/>
          </p:cNvSpPr>
          <p:nvPr>
            <p:ph type="sldNum" sz="quarter" idx="12"/>
          </p:nvPr>
        </p:nvSpPr>
        <p:spPr>
          <a:xfrm>
            <a:off x="9340859" y="6393156"/>
            <a:ext cx="2743200" cy="365125"/>
          </a:xfrm>
        </p:spPr>
        <p:txBody>
          <a:bodyPr/>
          <a:lstStyle/>
          <a:p>
            <a:fld id="{B2DC25EE-239B-4C5F-AAD1-255A7D5F1EE2}" type="slidenum">
              <a:rPr lang="en-US" smtClean="0"/>
              <a:pPr/>
              <a:t>80</a:t>
            </a:fld>
            <a:endParaRPr lang="en-US" dirty="0"/>
          </a:p>
        </p:txBody>
      </p:sp>
      <p:pic>
        <p:nvPicPr>
          <p:cNvPr id="6" name="Picture 5" descr="Map&#10;&#10;Description automatically generated">
            <a:extLst>
              <a:ext uri="{FF2B5EF4-FFF2-40B4-BE49-F238E27FC236}">
                <a16:creationId xmlns:a16="http://schemas.microsoft.com/office/drawing/2014/main" id="{BACC2D3A-A8CF-686F-DDA1-BF40BD0C49EC}"/>
              </a:ext>
            </a:extLst>
          </p:cNvPr>
          <p:cNvPicPr>
            <a:picLocks noChangeAspect="1"/>
          </p:cNvPicPr>
          <p:nvPr/>
        </p:nvPicPr>
        <p:blipFill rotWithShape="1">
          <a:blip r:embed="rId2">
            <a:extLst>
              <a:ext uri="{28A0092B-C50C-407E-A947-70E740481C1C}">
                <a14:useLocalDpi xmlns:a14="http://schemas.microsoft.com/office/drawing/2010/main" val="0"/>
              </a:ext>
            </a:extLst>
          </a:blip>
          <a:srcRect t="13104" b="5197"/>
          <a:stretch/>
        </p:blipFill>
        <p:spPr>
          <a:xfrm>
            <a:off x="640471" y="896742"/>
            <a:ext cx="5062088" cy="5352056"/>
          </a:xfrm>
          <a:prstGeom prst="rect">
            <a:avLst/>
          </a:prstGeom>
        </p:spPr>
      </p:pic>
      <p:grpSp>
        <p:nvGrpSpPr>
          <p:cNvPr id="7" name="Group 6">
            <a:extLst>
              <a:ext uri="{FF2B5EF4-FFF2-40B4-BE49-F238E27FC236}">
                <a16:creationId xmlns:a16="http://schemas.microsoft.com/office/drawing/2014/main" id="{5093E07E-DE1D-C72D-FB57-002EE1C23573}"/>
              </a:ext>
            </a:extLst>
          </p:cNvPr>
          <p:cNvGrpSpPr/>
          <p:nvPr/>
        </p:nvGrpSpPr>
        <p:grpSpPr>
          <a:xfrm>
            <a:off x="253043" y="4968783"/>
            <a:ext cx="2302371" cy="1053941"/>
            <a:chOff x="10190480" y="5375374"/>
            <a:chExt cx="2302371" cy="1053941"/>
          </a:xfrm>
        </p:grpSpPr>
        <p:grpSp>
          <p:nvGrpSpPr>
            <p:cNvPr id="8" name="Group 7">
              <a:extLst>
                <a:ext uri="{FF2B5EF4-FFF2-40B4-BE49-F238E27FC236}">
                  <a16:creationId xmlns:a16="http://schemas.microsoft.com/office/drawing/2014/main" id="{F3105400-10C1-0BA2-5879-DA3A55A8D117}"/>
                </a:ext>
              </a:extLst>
            </p:cNvPr>
            <p:cNvGrpSpPr/>
            <p:nvPr/>
          </p:nvGrpSpPr>
          <p:grpSpPr>
            <a:xfrm>
              <a:off x="10190480" y="5375374"/>
              <a:ext cx="1965740" cy="246221"/>
              <a:chOff x="238760" y="4672260"/>
              <a:chExt cx="1965740" cy="246221"/>
            </a:xfrm>
          </p:grpSpPr>
          <p:sp>
            <p:nvSpPr>
              <p:cNvPr id="36" name="Rectangle 35">
                <a:extLst>
                  <a:ext uri="{FF2B5EF4-FFF2-40B4-BE49-F238E27FC236}">
                    <a16:creationId xmlns:a16="http://schemas.microsoft.com/office/drawing/2014/main" id="{2CA8E302-E6A9-6D71-6497-875287CA31D1}"/>
                  </a:ext>
                </a:extLst>
              </p:cNvPr>
              <p:cNvSpPr/>
              <p:nvPr/>
            </p:nvSpPr>
            <p:spPr>
              <a:xfrm>
                <a:off x="238760" y="4719320"/>
                <a:ext cx="182880" cy="182880"/>
              </a:xfrm>
              <a:prstGeom prst="rect">
                <a:avLst/>
              </a:prstGeom>
              <a:solidFill>
                <a:srgbClr val="7DC258"/>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4D435591-7E4A-9E5E-9CA9-58DCB0703004}"/>
                  </a:ext>
                </a:extLst>
              </p:cNvPr>
              <p:cNvSpPr txBox="1"/>
              <p:nvPr/>
            </p:nvSpPr>
            <p:spPr>
              <a:xfrm>
                <a:off x="421640" y="4672260"/>
                <a:ext cx="1782860" cy="246221"/>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rPr>
                  <a:t>Recommended level (0.7 ppm)</a:t>
                </a:r>
              </a:p>
            </p:txBody>
          </p:sp>
        </p:grpSp>
        <p:grpSp>
          <p:nvGrpSpPr>
            <p:cNvPr id="10" name="Group 9">
              <a:extLst>
                <a:ext uri="{FF2B5EF4-FFF2-40B4-BE49-F238E27FC236}">
                  <a16:creationId xmlns:a16="http://schemas.microsoft.com/office/drawing/2014/main" id="{06666A94-74C6-4F9E-4CE8-6ADA72316BA8}"/>
                </a:ext>
              </a:extLst>
            </p:cNvPr>
            <p:cNvGrpSpPr/>
            <p:nvPr/>
          </p:nvGrpSpPr>
          <p:grpSpPr>
            <a:xfrm>
              <a:off x="10190480" y="5644614"/>
              <a:ext cx="1536136" cy="246221"/>
              <a:chOff x="238760" y="4931340"/>
              <a:chExt cx="1536136" cy="246221"/>
            </a:xfrm>
          </p:grpSpPr>
          <p:sp>
            <p:nvSpPr>
              <p:cNvPr id="34" name="Rectangle 33">
                <a:extLst>
                  <a:ext uri="{FF2B5EF4-FFF2-40B4-BE49-F238E27FC236}">
                    <a16:creationId xmlns:a16="http://schemas.microsoft.com/office/drawing/2014/main" id="{445AC07F-FE7D-1761-1325-971720377D48}"/>
                  </a:ext>
                </a:extLst>
              </p:cNvPr>
              <p:cNvSpPr/>
              <p:nvPr/>
            </p:nvSpPr>
            <p:spPr>
              <a:xfrm>
                <a:off x="238760" y="4978400"/>
                <a:ext cx="182880" cy="182880"/>
              </a:xfrm>
              <a:prstGeom prst="rect">
                <a:avLst/>
              </a:prstGeom>
              <a:solidFill>
                <a:srgbClr val="F8F953"/>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6C6DB4A5-1242-E751-8401-C7E2B554E39E}"/>
                  </a:ext>
                </a:extLst>
              </p:cNvPr>
              <p:cNvSpPr txBox="1"/>
              <p:nvPr/>
            </p:nvSpPr>
            <p:spPr>
              <a:xfrm>
                <a:off x="421640" y="4931340"/>
                <a:ext cx="1353256" cy="246221"/>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rPr>
                  <a:t>Mixed water system*</a:t>
                </a:r>
              </a:p>
            </p:txBody>
          </p:sp>
        </p:grpSp>
        <p:grpSp>
          <p:nvGrpSpPr>
            <p:cNvPr id="27" name="Group 26">
              <a:extLst>
                <a:ext uri="{FF2B5EF4-FFF2-40B4-BE49-F238E27FC236}">
                  <a16:creationId xmlns:a16="http://schemas.microsoft.com/office/drawing/2014/main" id="{4460F976-1B6A-1366-7159-050F27A350FA}"/>
                </a:ext>
              </a:extLst>
            </p:cNvPr>
            <p:cNvGrpSpPr/>
            <p:nvPr/>
          </p:nvGrpSpPr>
          <p:grpSpPr>
            <a:xfrm>
              <a:off x="10190480" y="5913854"/>
              <a:ext cx="2302371" cy="246221"/>
              <a:chOff x="238760" y="5220900"/>
              <a:chExt cx="2302371" cy="246221"/>
            </a:xfrm>
          </p:grpSpPr>
          <p:sp>
            <p:nvSpPr>
              <p:cNvPr id="32" name="Rectangle 31">
                <a:extLst>
                  <a:ext uri="{FF2B5EF4-FFF2-40B4-BE49-F238E27FC236}">
                    <a16:creationId xmlns:a16="http://schemas.microsoft.com/office/drawing/2014/main" id="{65A38429-A3A1-344E-2AF0-1E2AE5DB80A8}"/>
                  </a:ext>
                </a:extLst>
              </p:cNvPr>
              <p:cNvSpPr/>
              <p:nvPr/>
            </p:nvSpPr>
            <p:spPr>
              <a:xfrm>
                <a:off x="238760" y="5242560"/>
                <a:ext cx="182880" cy="182880"/>
              </a:xfrm>
              <a:prstGeom prst="rect">
                <a:avLst/>
              </a:prstGeom>
              <a:solidFill>
                <a:srgbClr val="E85A59"/>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B78AB7D3-D52F-4F36-3614-AC5FB8DF81ED}"/>
                  </a:ext>
                </a:extLst>
              </p:cNvPr>
              <p:cNvSpPr txBox="1"/>
              <p:nvPr/>
            </p:nvSpPr>
            <p:spPr>
              <a:xfrm>
                <a:off x="421640" y="5220900"/>
                <a:ext cx="2119491" cy="246221"/>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rPr>
                  <a:t>Less than recommended (&lt; 0.7 ppm)</a:t>
                </a:r>
              </a:p>
            </p:txBody>
          </p:sp>
        </p:grpSp>
        <p:grpSp>
          <p:nvGrpSpPr>
            <p:cNvPr id="29" name="Group 28">
              <a:extLst>
                <a:ext uri="{FF2B5EF4-FFF2-40B4-BE49-F238E27FC236}">
                  <a16:creationId xmlns:a16="http://schemas.microsoft.com/office/drawing/2014/main" id="{955435AA-9166-ECD8-7182-4BB912722F9D}"/>
                </a:ext>
              </a:extLst>
            </p:cNvPr>
            <p:cNvGrpSpPr/>
            <p:nvPr/>
          </p:nvGrpSpPr>
          <p:grpSpPr>
            <a:xfrm>
              <a:off x="10190480" y="6183094"/>
              <a:ext cx="1752540" cy="246221"/>
              <a:chOff x="238760" y="5479980"/>
              <a:chExt cx="1752540" cy="246221"/>
            </a:xfrm>
          </p:grpSpPr>
          <p:sp>
            <p:nvSpPr>
              <p:cNvPr id="30" name="Rectangle 29">
                <a:extLst>
                  <a:ext uri="{FF2B5EF4-FFF2-40B4-BE49-F238E27FC236}">
                    <a16:creationId xmlns:a16="http://schemas.microsoft.com/office/drawing/2014/main" id="{2D969631-8595-9A6D-76A7-40CFF9433A7F}"/>
                  </a:ext>
                </a:extLst>
              </p:cNvPr>
              <p:cNvSpPr/>
              <p:nvPr/>
            </p:nvSpPr>
            <p:spPr>
              <a:xfrm>
                <a:off x="238760" y="5527040"/>
                <a:ext cx="182880" cy="182880"/>
              </a:xfrm>
              <a:prstGeom prst="rect">
                <a:avLst/>
              </a:prstGeom>
              <a:solidFill>
                <a:srgbClr val="ECECE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962140E2-69C0-A25B-180F-E1A1FA1D4D8B}"/>
                  </a:ext>
                </a:extLst>
              </p:cNvPr>
              <p:cNvSpPr txBox="1"/>
              <p:nvPr/>
            </p:nvSpPr>
            <p:spPr>
              <a:xfrm>
                <a:off x="421640" y="5479980"/>
                <a:ext cx="1569660" cy="246221"/>
              </a:xfrm>
              <a:prstGeom prst="rect">
                <a:avLst/>
              </a:prstGeom>
              <a:noFill/>
              <a:ln>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a:rPr>
                  <a:t>CWS &lt; 10,000 connections</a:t>
                </a:r>
              </a:p>
            </p:txBody>
          </p:sp>
        </p:grpSp>
      </p:grpSp>
      <p:sp>
        <p:nvSpPr>
          <p:cNvPr id="38" name="TextBox 37">
            <a:extLst>
              <a:ext uri="{FF2B5EF4-FFF2-40B4-BE49-F238E27FC236}">
                <a16:creationId xmlns:a16="http://schemas.microsoft.com/office/drawing/2014/main" id="{7EBA0B2E-988C-6C78-C8E6-F67D31F802D0}"/>
              </a:ext>
            </a:extLst>
          </p:cNvPr>
          <p:cNvSpPr txBox="1"/>
          <p:nvPr/>
        </p:nvSpPr>
        <p:spPr>
          <a:xfrm>
            <a:off x="162444" y="6279869"/>
            <a:ext cx="10444595" cy="461665"/>
          </a:xfrm>
          <a:prstGeom prst="rect">
            <a:avLst/>
          </a:prstGeom>
          <a:noFill/>
        </p:spPr>
        <p:txBody>
          <a:bodyPr wrap="square" rtlCol="0">
            <a:spAutoFit/>
          </a:bodyPr>
          <a:lstStyle/>
          <a:p>
            <a:r>
              <a:rPr lang="en-US" sz="800" dirty="0">
                <a:solidFill>
                  <a:prstClr val="black"/>
                </a:solidFill>
                <a:latin typeface="Calibri" panose="020F0502020204030204"/>
              </a:rPr>
              <a:t>*Water system has multiple water sources, some with 0.7 ppm fluoride some with &lt;0.7 ppm fluoride</a:t>
            </a:r>
          </a:p>
          <a:p>
            <a:r>
              <a:rPr lang="en-US" sz="800" dirty="0">
                <a:solidFill>
                  <a:prstClr val="black"/>
                </a:solidFill>
                <a:latin typeface="Calibri" panose="020F0502020204030204"/>
              </a:rPr>
              <a:t>ppm = parts per million, CWS = community water system</a:t>
            </a:r>
          </a:p>
          <a:p>
            <a:r>
              <a:rPr lang="en-US" sz="800" dirty="0">
                <a:solidFill>
                  <a:prstClr val="black"/>
                </a:solidFill>
                <a:latin typeface="Calibri" panose="020F0502020204030204"/>
              </a:rPr>
              <a:t>Data Source: 2021 Consumer Confidence Report for each water system in LA County with 10,000+ service connections, Created by the </a:t>
            </a:r>
            <a:r>
              <a:rPr lang="en-US" sz="800" dirty="0">
                <a:solidFill>
                  <a:prstClr val="black"/>
                </a:solidFill>
                <a:latin typeface="Calibri" panose="020F0502020204030204" pitchFamily="34" charset="0"/>
              </a:rPr>
              <a:t>Office of Health Assessment and Epidemiology, GIS Unit in collaboration with the Oral Health Program</a:t>
            </a:r>
          </a:p>
        </p:txBody>
      </p:sp>
      <p:graphicFrame>
        <p:nvGraphicFramePr>
          <p:cNvPr id="39" name="Table 38">
            <a:extLst>
              <a:ext uri="{FF2B5EF4-FFF2-40B4-BE49-F238E27FC236}">
                <a16:creationId xmlns:a16="http://schemas.microsoft.com/office/drawing/2014/main" id="{217B247D-24F0-E6AA-98EC-6229F991BF4D}"/>
              </a:ext>
            </a:extLst>
          </p:cNvPr>
          <p:cNvGraphicFramePr>
            <a:graphicFrameLocks noGrp="1"/>
          </p:cNvGraphicFramePr>
          <p:nvPr>
            <p:extLst>
              <p:ext uri="{D42A27DB-BD31-4B8C-83A1-F6EECF244321}">
                <p14:modId xmlns:p14="http://schemas.microsoft.com/office/powerpoint/2010/main" val="2690248072"/>
              </p:ext>
            </p:extLst>
          </p:nvPr>
        </p:nvGraphicFramePr>
        <p:xfrm>
          <a:off x="6039592" y="1006354"/>
          <a:ext cx="5737592" cy="4009674"/>
        </p:xfrm>
        <a:graphic>
          <a:graphicData uri="http://schemas.openxmlformats.org/drawingml/2006/table">
            <a:tbl>
              <a:tblPr firstRow="1" bandRow="1" bandCol="1"/>
              <a:tblGrid>
                <a:gridCol w="385808">
                  <a:extLst>
                    <a:ext uri="{9D8B030D-6E8A-4147-A177-3AD203B41FA5}">
                      <a16:colId xmlns:a16="http://schemas.microsoft.com/office/drawing/2014/main" val="4231587566"/>
                    </a:ext>
                  </a:extLst>
                </a:gridCol>
                <a:gridCol w="2068433">
                  <a:extLst>
                    <a:ext uri="{9D8B030D-6E8A-4147-A177-3AD203B41FA5}">
                      <a16:colId xmlns:a16="http://schemas.microsoft.com/office/drawing/2014/main" val="4192957953"/>
                    </a:ext>
                  </a:extLst>
                </a:gridCol>
                <a:gridCol w="466704">
                  <a:extLst>
                    <a:ext uri="{9D8B030D-6E8A-4147-A177-3AD203B41FA5}">
                      <a16:colId xmlns:a16="http://schemas.microsoft.com/office/drawing/2014/main" val="1305983181"/>
                    </a:ext>
                  </a:extLst>
                </a:gridCol>
                <a:gridCol w="2816647">
                  <a:extLst>
                    <a:ext uri="{9D8B030D-6E8A-4147-A177-3AD203B41FA5}">
                      <a16:colId xmlns:a16="http://schemas.microsoft.com/office/drawing/2014/main" val="1575452151"/>
                    </a:ext>
                  </a:extLst>
                </a:gridCol>
              </a:tblGrid>
              <a:tr h="26575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b"/>
                      <a:r>
                        <a:rPr lang="en-US" sz="800" u="none" strike="noStrike" dirty="0">
                          <a:effectLst/>
                        </a:rPr>
                        <a:t>Map Number</a:t>
                      </a:r>
                      <a:endParaRPr lang="en-US" sz="800" b="1" i="0" u="none" strike="noStrike" dirty="0">
                        <a:solidFill>
                          <a:srgbClr val="FFFFFF"/>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b"/>
                      <a:r>
                        <a:rPr lang="en-US" sz="800" u="none" strike="noStrike" dirty="0">
                          <a:effectLst/>
                        </a:rPr>
                        <a:t>Water System Name</a:t>
                      </a:r>
                      <a:endParaRPr lang="en-US" sz="800" b="1" i="0" u="none" strike="noStrike" dirty="0">
                        <a:solidFill>
                          <a:srgbClr val="FFFFFF"/>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b"/>
                      <a:r>
                        <a:rPr lang="en-US" sz="800" u="none" strike="noStrike" dirty="0">
                          <a:effectLst/>
                        </a:rPr>
                        <a:t>Map Number</a:t>
                      </a:r>
                      <a:endParaRPr lang="en-US" sz="800" b="1" i="0" u="none" strike="noStrike" dirty="0">
                        <a:solidFill>
                          <a:srgbClr val="FFFFFF"/>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b"/>
                      <a:r>
                        <a:rPr lang="en-US" sz="800" u="none" strike="noStrike" dirty="0">
                          <a:effectLst/>
                        </a:rPr>
                        <a:t>Water System Name</a:t>
                      </a:r>
                      <a:endParaRPr lang="en-US" sz="800" b="1" i="0" u="none" strike="noStrike" dirty="0">
                        <a:solidFill>
                          <a:srgbClr val="FFFFFF"/>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val="1083717387"/>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1</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CITY OF ALHAMBRA</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24</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a:effectLst/>
                        </a:rPr>
                        <a:t>PALMDALE WATER DIST.</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1791601711"/>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CITY OF ARCADIA</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25</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a:effectLst/>
                        </a:rPr>
                        <a:t>CALIFORNIA WATER SERVICE CO. - PALOS VER</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671144142"/>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GSWC - ARTESIA</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26</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a:effectLst/>
                        </a:rPr>
                        <a:t>PASADENA-CITY, WATER DEPT.</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867101973"/>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4</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AZUSA LIGHT AND WATER</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27</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POMONA - 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2053539098"/>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5</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VALLEY COUNTY WATER DIST.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28</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CALIFORNIA WATER SERVICE CO. - HERM/REDO</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230632922"/>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6</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SANTA CLARITA VALLEY W.A.-SANTA CLARITA</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29</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CALIFORNIA WATER SERVICE CO. - HERM/REDO</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3527286705"/>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7</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CERRITOS - 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30</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CAL/AM WATER COMPANY - SAN MARINO</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691736141"/>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8</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GSWC - CLAREMONT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31</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GSWC-SAN DIMAS</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3770588407"/>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9</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a:effectLst/>
                        </a:rPr>
                        <a:t>COMPTON-CITY, WATER DEPT.</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32</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SANTA MONICA-CITY, WATER DIVISION</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4221905747"/>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10</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CALIFORNIA WATER SERVICE CO. - DOMINGUEZ</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33</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SOUTH GATE-CITY,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3361308030"/>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11</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a:effectLst/>
                        </a:rPr>
                        <a:t>DOWNEY - CITY, WATER DEPT.</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34</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GSWC - SOUTHWEST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892953804"/>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12</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CALIFORNIA WATER SERVICE CO. - ELA</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35</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BEVERLY HILLS-CITY,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1883606545"/>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13</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s-ES" sz="800" u="none" strike="noStrike">
                          <a:effectLst/>
                        </a:rPr>
                        <a:t>SAN GABRIEL VALLEY WATER CO.-EL MONTE</a:t>
                      </a:r>
                      <a:endParaRPr lang="es-E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36</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WHITTIER-CITY,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59661932"/>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14</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a:effectLst/>
                        </a:rPr>
                        <a:t>GLENDALE-CITY, WATER DEPT.</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37</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SUBURBAN WATER SYSTEMS-WHITTIER</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751377444"/>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15</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GLENDORA-CITY,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38</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BURBANK-CITY,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1840009768"/>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16</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a:effectLst/>
                        </a:rPr>
                        <a:t>INGLEWOOD- CITY, WATER DEPT.</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39</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ROWLAND WATER DISTRICT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1983426718"/>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17</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SUBURBAN WATER SYSTEMS-LA MIRADA</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a:effectLst/>
                        </a:rPr>
                        <a:t>40</a:t>
                      </a:r>
                      <a:endParaRPr lang="en-US" sz="800" b="0" i="0" u="none" strike="noStrike">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SUBURBAN WATER SYSTEMS-SAN JOSE</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745174601"/>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18</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LONG BEACH-CITY,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41</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LIBERTY UTILITIES - BELLFLOWER-NORWALK</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3406946723"/>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19</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LOS ANGELES-CITY, DEPT. OF WATER &amp; POWER</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42</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TORRANCE-CITY,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284962706"/>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20</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LOS ANGELES CWWD 40,REG 4 &amp; 34-LANCASTER</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43</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LAS VIRGENES MWD</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3878935276"/>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21</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MANHATTAN BEACH-CITY,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44</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WALNUT VALLEY WATER DISTRICT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3350332912"/>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22</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MONROVIA-CITY,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45</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LAKEWOOD - 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20000"/>
                      </a:srgbClr>
                    </a:solidFill>
                  </a:tcPr>
                </a:tc>
                <a:extLst>
                  <a:ext uri="{0D108BD9-81ED-4DB2-BD59-A6C34878D82A}">
                    <a16:rowId xmlns:a16="http://schemas.microsoft.com/office/drawing/2014/main" val="4037047004"/>
                  </a:ext>
                </a:extLst>
              </a:tr>
              <a:tr h="1627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23</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MONTEREY PARK-CITY, WATER DEPT.</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800" u="none" strike="noStrike" dirty="0">
                          <a:effectLst/>
                        </a:rPr>
                        <a:t>46</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800" u="none" strike="noStrike" dirty="0">
                          <a:effectLst/>
                        </a:rPr>
                        <a:t>SANTA CLARITA VALLEY W.A.-VALENCIA DIVIS</a:t>
                      </a:r>
                      <a:endParaRPr lang="en-US" sz="800" b="0" i="0" u="none" strike="noStrike" dirty="0">
                        <a:solidFill>
                          <a:srgbClr val="000000"/>
                        </a:solidFill>
                        <a:effectLst/>
                        <a:latin typeface="+mn-lt"/>
                      </a:endParaRPr>
                    </a:p>
                  </a:txBody>
                  <a:tcPr marL="4284" marR="4284" marT="4284"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A5A5">
                        <a:tint val="40000"/>
                      </a:srgbClr>
                    </a:solidFill>
                  </a:tcPr>
                </a:tc>
                <a:extLst>
                  <a:ext uri="{0D108BD9-81ED-4DB2-BD59-A6C34878D82A}">
                    <a16:rowId xmlns:a16="http://schemas.microsoft.com/office/drawing/2014/main" val="245530036"/>
                  </a:ext>
                </a:extLst>
              </a:tr>
            </a:tbl>
          </a:graphicData>
        </a:graphic>
      </p:graphicFrame>
      <p:graphicFrame>
        <p:nvGraphicFramePr>
          <p:cNvPr id="44" name="Chart 43">
            <a:extLst>
              <a:ext uri="{FF2B5EF4-FFF2-40B4-BE49-F238E27FC236}">
                <a16:creationId xmlns:a16="http://schemas.microsoft.com/office/drawing/2014/main" id="{9634DBF9-F0D0-741A-57BA-241C3EE7615A}"/>
              </a:ext>
            </a:extLst>
          </p:cNvPr>
          <p:cNvGraphicFramePr/>
          <p:nvPr>
            <p:extLst>
              <p:ext uri="{D42A27DB-BD31-4B8C-83A1-F6EECF244321}">
                <p14:modId xmlns:p14="http://schemas.microsoft.com/office/powerpoint/2010/main" val="1860189871"/>
              </p:ext>
            </p:extLst>
          </p:nvPr>
        </p:nvGraphicFramePr>
        <p:xfrm>
          <a:off x="6898368" y="5392309"/>
          <a:ext cx="1989785" cy="11234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05362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194D-1F74-4936-957C-5297518B4A4B}"/>
              </a:ext>
            </a:extLst>
          </p:cNvPr>
          <p:cNvSpPr>
            <a:spLocks noGrp="1"/>
          </p:cNvSpPr>
          <p:nvPr>
            <p:ph type="title"/>
          </p:nvPr>
        </p:nvSpPr>
        <p:spPr>
          <a:xfrm>
            <a:off x="563880" y="465692"/>
            <a:ext cx="11155680" cy="797416"/>
          </a:xfrm>
        </p:spPr>
        <p:txBody>
          <a:bodyPr>
            <a:normAutofit fontScale="90000"/>
          </a:bodyPr>
          <a:lstStyle/>
          <a:p>
            <a:pPr algn="ctr"/>
            <a:r>
              <a:rPr lang="en-US" sz="3200" b="1" dirty="0">
                <a:solidFill>
                  <a:prstClr val="black"/>
                </a:solidFill>
                <a:latin typeface="Calibri" panose="020F0502020204030204"/>
              </a:rPr>
              <a:t>Percentage of Population Served by Systems with 10,000+ Connections </a:t>
            </a:r>
            <a:br>
              <a:rPr lang="en-US" sz="3200" b="1" dirty="0">
                <a:solidFill>
                  <a:prstClr val="black"/>
                </a:solidFill>
                <a:latin typeface="Calibri" panose="020F0502020204030204"/>
              </a:rPr>
            </a:br>
            <a:r>
              <a:rPr lang="en-US" sz="3200" b="1" dirty="0">
                <a:solidFill>
                  <a:prstClr val="black"/>
                </a:solidFill>
                <a:latin typeface="Calibri" panose="020F0502020204030204"/>
              </a:rPr>
              <a:t>that Receive the Recommended Level of Fluoride, 2021</a:t>
            </a:r>
            <a:br>
              <a:rPr lang="en-US" dirty="0"/>
            </a:br>
            <a:endParaRPr lang="en-US" dirty="0"/>
          </a:p>
        </p:txBody>
      </p:sp>
      <p:sp>
        <p:nvSpPr>
          <p:cNvPr id="9" name="Slide Number Placeholder 8">
            <a:extLst>
              <a:ext uri="{FF2B5EF4-FFF2-40B4-BE49-F238E27FC236}">
                <a16:creationId xmlns:a16="http://schemas.microsoft.com/office/drawing/2014/main" id="{550C4B62-7B93-47C6-B3DB-1DC8D09EEB8D}"/>
              </a:ext>
            </a:extLst>
          </p:cNvPr>
          <p:cNvSpPr>
            <a:spLocks noGrp="1"/>
          </p:cNvSpPr>
          <p:nvPr>
            <p:ph type="sldNum" sz="quarter" idx="12"/>
          </p:nvPr>
        </p:nvSpPr>
        <p:spPr/>
        <p:txBody>
          <a:bodyPr/>
          <a:lstStyle/>
          <a:p>
            <a:fld id="{B2DC25EE-239B-4C5F-AAD1-255A7D5F1EE2}" type="slidenum">
              <a:rPr lang="en-US" smtClean="0"/>
              <a:pPr/>
              <a:t>81</a:t>
            </a:fld>
            <a:endParaRPr lang="en-US" dirty="0">
              <a:latin typeface="Calibri" panose="020F0502020204030204" pitchFamily="34" charset="0"/>
              <a:cs typeface="Calibri" panose="020F0502020204030204" pitchFamily="34" charset="0"/>
            </a:endParaRPr>
          </a:p>
        </p:txBody>
      </p:sp>
      <p:graphicFrame>
        <p:nvGraphicFramePr>
          <p:cNvPr id="5" name="Chart 4">
            <a:extLst>
              <a:ext uri="{FF2B5EF4-FFF2-40B4-BE49-F238E27FC236}">
                <a16:creationId xmlns:a16="http://schemas.microsoft.com/office/drawing/2014/main" id="{8EF43D92-1AF9-45B9-AB92-DA51D36276A1}"/>
              </a:ext>
            </a:extLst>
          </p:cNvPr>
          <p:cNvGraphicFramePr/>
          <p:nvPr>
            <p:extLst>
              <p:ext uri="{D42A27DB-BD31-4B8C-83A1-F6EECF244321}">
                <p14:modId xmlns:p14="http://schemas.microsoft.com/office/powerpoint/2010/main" val="3769372707"/>
              </p:ext>
            </p:extLst>
          </p:nvPr>
        </p:nvGraphicFramePr>
        <p:xfrm>
          <a:off x="486561" y="1315514"/>
          <a:ext cx="6360250" cy="5964921"/>
        </p:xfrm>
        <a:graphic>
          <a:graphicData uri="http://schemas.openxmlformats.org/drawingml/2006/chart">
            <c:chart xmlns:c="http://schemas.openxmlformats.org/drawingml/2006/chart" xmlns:r="http://schemas.openxmlformats.org/officeDocument/2006/relationships" r:id="rId3"/>
          </a:graphicData>
        </a:graphic>
      </p:graphicFrame>
      <p:grpSp>
        <p:nvGrpSpPr>
          <p:cNvPr id="4" name="Group 3">
            <a:extLst>
              <a:ext uri="{FF2B5EF4-FFF2-40B4-BE49-F238E27FC236}">
                <a16:creationId xmlns:a16="http://schemas.microsoft.com/office/drawing/2014/main" id="{C5C725B3-C6FE-8E72-2D9E-DF9FFCFD8F8A}"/>
              </a:ext>
            </a:extLst>
          </p:cNvPr>
          <p:cNvGrpSpPr/>
          <p:nvPr/>
        </p:nvGrpSpPr>
        <p:grpSpPr>
          <a:xfrm>
            <a:off x="6977730" y="3198788"/>
            <a:ext cx="3028319" cy="776770"/>
            <a:chOff x="10190480" y="5375374"/>
            <a:chExt cx="3159372" cy="891858"/>
          </a:xfrm>
        </p:grpSpPr>
        <p:grpSp>
          <p:nvGrpSpPr>
            <p:cNvPr id="22" name="Group 21">
              <a:extLst>
                <a:ext uri="{FF2B5EF4-FFF2-40B4-BE49-F238E27FC236}">
                  <a16:creationId xmlns:a16="http://schemas.microsoft.com/office/drawing/2014/main" id="{2C73165C-98FE-4374-8C9B-8176A78D7165}"/>
                </a:ext>
              </a:extLst>
            </p:cNvPr>
            <p:cNvGrpSpPr/>
            <p:nvPr/>
          </p:nvGrpSpPr>
          <p:grpSpPr>
            <a:xfrm>
              <a:off x="10190480" y="5375374"/>
              <a:ext cx="2704284" cy="353378"/>
              <a:chOff x="238760" y="4672260"/>
              <a:chExt cx="2704284" cy="353378"/>
            </a:xfrm>
          </p:grpSpPr>
          <p:sp>
            <p:nvSpPr>
              <p:cNvPr id="29" name="Rectangle 28">
                <a:extLst>
                  <a:ext uri="{FF2B5EF4-FFF2-40B4-BE49-F238E27FC236}">
                    <a16:creationId xmlns:a16="http://schemas.microsoft.com/office/drawing/2014/main" id="{0AD4582D-F83A-006D-AFE2-BBB4FEE46A9B}"/>
                  </a:ext>
                </a:extLst>
              </p:cNvPr>
              <p:cNvSpPr/>
              <p:nvPr/>
            </p:nvSpPr>
            <p:spPr>
              <a:xfrm>
                <a:off x="238760" y="4719320"/>
                <a:ext cx="182880" cy="182880"/>
              </a:xfrm>
              <a:prstGeom prst="rect">
                <a:avLst/>
              </a:prstGeom>
              <a:solidFill>
                <a:srgbClr val="7DC2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latin typeface="Calibri" panose="020F0502020204030204" pitchFamily="34" charset="0"/>
                  <a:ea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7D4A0FD8-4667-5CF5-FE78-7B7B935FF0F2}"/>
                  </a:ext>
                </a:extLst>
              </p:cNvPr>
              <p:cNvSpPr txBox="1"/>
              <p:nvPr/>
            </p:nvSpPr>
            <p:spPr>
              <a:xfrm>
                <a:off x="421640" y="4672260"/>
                <a:ext cx="2521404" cy="353378"/>
              </a:xfrm>
              <a:prstGeom prst="rect">
                <a:avLst/>
              </a:prstGeom>
              <a:noFill/>
              <a:ln>
                <a:noFill/>
              </a:ln>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Recommended level (0.7 ppm)</a:t>
                </a:r>
              </a:p>
            </p:txBody>
          </p:sp>
        </p:grpSp>
        <p:grpSp>
          <p:nvGrpSpPr>
            <p:cNvPr id="23" name="Group 22">
              <a:extLst>
                <a:ext uri="{FF2B5EF4-FFF2-40B4-BE49-F238E27FC236}">
                  <a16:creationId xmlns:a16="http://schemas.microsoft.com/office/drawing/2014/main" id="{DA1278E9-F78F-66BD-387D-80CF2BC70DFD}"/>
                </a:ext>
              </a:extLst>
            </p:cNvPr>
            <p:cNvGrpSpPr/>
            <p:nvPr/>
          </p:nvGrpSpPr>
          <p:grpSpPr>
            <a:xfrm>
              <a:off x="10190480" y="5644614"/>
              <a:ext cx="1996135" cy="353378"/>
              <a:chOff x="238760" y="4931340"/>
              <a:chExt cx="1996135" cy="353378"/>
            </a:xfrm>
          </p:grpSpPr>
          <p:sp>
            <p:nvSpPr>
              <p:cNvPr id="27" name="Rectangle 26">
                <a:extLst>
                  <a:ext uri="{FF2B5EF4-FFF2-40B4-BE49-F238E27FC236}">
                    <a16:creationId xmlns:a16="http://schemas.microsoft.com/office/drawing/2014/main" id="{5AD47B0C-663D-6BD1-291C-5E22227CE7AA}"/>
                  </a:ext>
                </a:extLst>
              </p:cNvPr>
              <p:cNvSpPr/>
              <p:nvPr/>
            </p:nvSpPr>
            <p:spPr>
              <a:xfrm>
                <a:off x="238760" y="4978400"/>
                <a:ext cx="182880" cy="182880"/>
              </a:xfrm>
              <a:prstGeom prst="rect">
                <a:avLst/>
              </a:prstGeom>
              <a:solidFill>
                <a:srgbClr val="F8F95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latin typeface="Calibri" panose="020F0502020204030204" pitchFamily="3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31D75626-33EB-EF63-1E4A-DA4464EBE4B1}"/>
                  </a:ext>
                </a:extLst>
              </p:cNvPr>
              <p:cNvSpPr txBox="1"/>
              <p:nvPr/>
            </p:nvSpPr>
            <p:spPr>
              <a:xfrm>
                <a:off x="421640" y="4931340"/>
                <a:ext cx="1813255" cy="353378"/>
              </a:xfrm>
              <a:prstGeom prst="rect">
                <a:avLst/>
              </a:prstGeom>
              <a:noFill/>
              <a:ln>
                <a:noFill/>
              </a:ln>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Mixed water system*</a:t>
                </a:r>
              </a:p>
            </p:txBody>
          </p:sp>
        </p:grpSp>
        <p:grpSp>
          <p:nvGrpSpPr>
            <p:cNvPr id="24" name="Group 23">
              <a:extLst>
                <a:ext uri="{FF2B5EF4-FFF2-40B4-BE49-F238E27FC236}">
                  <a16:creationId xmlns:a16="http://schemas.microsoft.com/office/drawing/2014/main" id="{809C6265-43DA-0170-E2EA-CBC24B56DC6B}"/>
                </a:ext>
              </a:extLst>
            </p:cNvPr>
            <p:cNvGrpSpPr/>
            <p:nvPr/>
          </p:nvGrpSpPr>
          <p:grpSpPr>
            <a:xfrm>
              <a:off x="10190480" y="5913854"/>
              <a:ext cx="3159372" cy="353378"/>
              <a:chOff x="238760" y="5220900"/>
              <a:chExt cx="3159372" cy="353378"/>
            </a:xfrm>
          </p:grpSpPr>
          <p:sp>
            <p:nvSpPr>
              <p:cNvPr id="25" name="Rectangle 24">
                <a:extLst>
                  <a:ext uri="{FF2B5EF4-FFF2-40B4-BE49-F238E27FC236}">
                    <a16:creationId xmlns:a16="http://schemas.microsoft.com/office/drawing/2014/main" id="{87818E58-C85A-D397-8A8E-BF55B1C86A9E}"/>
                  </a:ext>
                </a:extLst>
              </p:cNvPr>
              <p:cNvSpPr/>
              <p:nvPr/>
            </p:nvSpPr>
            <p:spPr>
              <a:xfrm>
                <a:off x="238760" y="5242560"/>
                <a:ext cx="182880" cy="182880"/>
              </a:xfrm>
              <a:prstGeom prst="rect">
                <a:avLst/>
              </a:prstGeom>
              <a:solidFill>
                <a:srgbClr val="E85A5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latin typeface="Calibri" panose="020F0502020204030204" pitchFamily="34" charset="0"/>
                  <a:ea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D03E6403-0978-7542-DC22-1D339B9437DD}"/>
                  </a:ext>
                </a:extLst>
              </p:cNvPr>
              <p:cNvSpPr txBox="1"/>
              <p:nvPr/>
            </p:nvSpPr>
            <p:spPr>
              <a:xfrm>
                <a:off x="421640" y="5220900"/>
                <a:ext cx="2976492" cy="353378"/>
              </a:xfrm>
              <a:prstGeom prst="rect">
                <a:avLst/>
              </a:prstGeom>
              <a:noFill/>
              <a:ln>
                <a:noFill/>
              </a:ln>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Less than recommended (&lt; 0.7 ppm)</a:t>
                </a:r>
              </a:p>
            </p:txBody>
          </p:sp>
        </p:grpSp>
      </p:grpSp>
      <p:sp>
        <p:nvSpPr>
          <p:cNvPr id="33" name="TextBox 32">
            <a:extLst>
              <a:ext uri="{FF2B5EF4-FFF2-40B4-BE49-F238E27FC236}">
                <a16:creationId xmlns:a16="http://schemas.microsoft.com/office/drawing/2014/main" id="{222388F8-AABB-077B-EE3A-EA3736F61A5D}"/>
              </a:ext>
            </a:extLst>
          </p:cNvPr>
          <p:cNvSpPr txBox="1"/>
          <p:nvPr/>
        </p:nvSpPr>
        <p:spPr>
          <a:xfrm>
            <a:off x="162444" y="6279869"/>
            <a:ext cx="10444595" cy="461665"/>
          </a:xfrm>
          <a:prstGeom prst="rect">
            <a:avLst/>
          </a:prstGeom>
          <a:noFill/>
        </p:spPr>
        <p:txBody>
          <a:bodyPr wrap="square" rtlCol="0">
            <a:spAutoFit/>
          </a:bodyPr>
          <a:lstStyle/>
          <a:p>
            <a:r>
              <a:rPr lang="en-US" sz="800" dirty="0">
                <a:solidFill>
                  <a:prstClr val="black"/>
                </a:solidFill>
                <a:latin typeface="Calibri" panose="020F0502020204030204"/>
              </a:rPr>
              <a:t>*Water system has multiple water sources, some with 0.7 ppm fluoride some with &lt;0.7 ppm fluoride</a:t>
            </a:r>
          </a:p>
          <a:p>
            <a:r>
              <a:rPr lang="en-US" sz="800" dirty="0">
                <a:solidFill>
                  <a:prstClr val="black"/>
                </a:solidFill>
                <a:latin typeface="Calibri" panose="020F0502020204030204"/>
              </a:rPr>
              <a:t>ppm = parts per million, CWS = community water system</a:t>
            </a:r>
          </a:p>
          <a:p>
            <a:r>
              <a:rPr lang="en-US" sz="800" dirty="0">
                <a:solidFill>
                  <a:prstClr val="black"/>
                </a:solidFill>
                <a:latin typeface="Calibri" panose="020F0502020204030204"/>
              </a:rPr>
              <a:t>Data Source: 2021 Consumer Confidence Report for each water system in LA County with 10,000+ service connections</a:t>
            </a:r>
            <a:endParaRPr lang="en-US" sz="8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24704235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2" name="Rectangle 61">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38D5A9B-ABAC-4DF0-A591-98585793FCAD}"/>
              </a:ext>
            </a:extLst>
          </p:cNvPr>
          <p:cNvPicPr>
            <a:picLocks noChangeAspect="1"/>
          </p:cNvPicPr>
          <p:nvPr/>
        </p:nvPicPr>
        <p:blipFill rotWithShape="1">
          <a:blip r:embed="rId2">
            <a:extLst>
              <a:ext uri="{28A0092B-C50C-407E-A947-70E740481C1C}">
                <a14:useLocalDpi xmlns:a14="http://schemas.microsoft.com/office/drawing/2010/main" val="0"/>
              </a:ext>
            </a:extLst>
          </a:blip>
          <a:srcRect l="11480" r="5024"/>
          <a:stretch/>
        </p:blipFill>
        <p:spPr>
          <a:xfrm flipH="1">
            <a:off x="20" y="10"/>
            <a:ext cx="8668492" cy="6857990"/>
          </a:xfrm>
          <a:prstGeom prst="rect">
            <a:avLst/>
          </a:prstGeom>
        </p:spPr>
      </p:pic>
      <p:sp>
        <p:nvSpPr>
          <p:cNvPr id="64" name="Rectangle 63">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4800" dirty="0"/>
              <a:t>Dental Workforce</a:t>
            </a:r>
          </a:p>
        </p:txBody>
      </p:sp>
      <p:sp>
        <p:nvSpPr>
          <p:cNvPr id="66" name="Rectangle 6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Slide Number Placeholder 8">
            <a:extLst>
              <a:ext uri="{FF2B5EF4-FFF2-40B4-BE49-F238E27FC236}">
                <a16:creationId xmlns:a16="http://schemas.microsoft.com/office/drawing/2014/main" id="{75B58F88-803E-4FFD-B099-5343A3B6D666}"/>
              </a:ext>
            </a:extLst>
          </p:cNvPr>
          <p:cNvSpPr>
            <a:spLocks noGrp="1"/>
          </p:cNvSpPr>
          <p:nvPr>
            <p:ph type="sldNum" sz="quarter" idx="12"/>
          </p:nvPr>
        </p:nvSpPr>
        <p:spPr>
          <a:xfrm>
            <a:off x="8910046" y="6400571"/>
            <a:ext cx="3179064" cy="365125"/>
          </a:xfrm>
        </p:spPr>
        <p:txBody>
          <a:bodyPr/>
          <a:lstStyle/>
          <a:p>
            <a:fld id="{B2DC25EE-239B-4C5F-AAD1-255A7D5F1EE2}" type="slidenum">
              <a:rPr lang="en-US" smtClean="0">
                <a:latin typeface="Calibri" panose="020F0502020204030204" pitchFamily="34" charset="0"/>
                <a:cs typeface="Calibri" panose="020F0502020204030204" pitchFamily="34" charset="0"/>
              </a:rPr>
              <a:pPr/>
              <a:t>82</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5534799"/>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dirty="0"/>
              <a:t>Number of Dentists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1226944501"/>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a:xfrm>
            <a:off x="6345935" y="1182848"/>
            <a:ext cx="5461548" cy="4989352"/>
          </a:xfrm>
        </p:spPr>
        <p:txBody>
          <a:bodyPr>
            <a:normAutofit/>
          </a:bodyPr>
          <a:lstStyle/>
          <a:p>
            <a:r>
              <a:rPr lang="en-US" sz="2000" dirty="0"/>
              <a:t>As of May 2026, there are 8,419 dentists in Los Angeles County with a current active license</a:t>
            </a:r>
            <a:r>
              <a:rPr lang="en-US" baseline="30000" dirty="0"/>
              <a:t>1</a:t>
            </a:r>
          </a:p>
          <a:p>
            <a:r>
              <a:rPr lang="en-US" sz="2000" dirty="0"/>
              <a:t>Los Angeles </a:t>
            </a:r>
            <a:r>
              <a:rPr lang="en-US" dirty="0"/>
              <a:t>County and California have</a:t>
            </a:r>
            <a:r>
              <a:rPr lang="en-US" sz="2000" dirty="0"/>
              <a:t> more dentists per 100,000 population than the United States</a:t>
            </a:r>
          </a:p>
          <a:p>
            <a:r>
              <a:rPr lang="en-US" b="1" dirty="0"/>
              <a:t>NOTE: </a:t>
            </a:r>
            <a:r>
              <a:rPr lang="en-US" dirty="0"/>
              <a:t>LA County data is based on the number of dentists with a current active license while California and US data is based on the estimated number of “professionally active dentists” as defined by the American Dental Association</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33855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Sources: CA Department of Consumer Affairs,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3"/>
              </a:rPr>
              <a:t>https://www.dca.ca.gov/consumers/public_info/index.shtml</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American Dental Association,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4"/>
              </a:rPr>
              <a:t>https://www.ada.org/resources/research/health-policy-institute/dentist-workforce</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lang="en-US" sz="800" dirty="0">
                <a:solidFill>
                  <a:srgbClr val="000000"/>
                </a:solidFill>
                <a:latin typeface="Calibri" panose="020F0502020204030204" pitchFamily="34" charset="0"/>
                <a:ea typeface="SimSun" panose="02010600030101010101" pitchFamily="2" charset="-122"/>
                <a:cs typeface="Calibri" panose="020F0502020204030204" pitchFamily="34" charset="0"/>
              </a:rPr>
              <a:t>Accessed 04-26-2026</a:t>
            </a:r>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486980" y="1316123"/>
            <a:ext cx="544595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Number of dentists per 100,000 population</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BDBEE2C8-6A7C-463F-8228-3973337DAF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D1FB7746-11BF-45B6-8FDB-0287C0924211}"/>
              </a:ext>
            </a:extLst>
          </p:cNvPr>
          <p:cNvSpPr txBox="1"/>
          <p:nvPr/>
        </p:nvSpPr>
        <p:spPr>
          <a:xfrm>
            <a:off x="6345935" y="5752642"/>
            <a:ext cx="3733523" cy="276999"/>
          </a:xfrm>
          <a:prstGeom prst="rect">
            <a:avLst/>
          </a:prstGeom>
          <a:noFill/>
        </p:spPr>
        <p:txBody>
          <a:bodyPr wrap="none" rtlCol="0">
            <a:spAutoFit/>
          </a:bodyPr>
          <a:lstStyle/>
          <a:p>
            <a:r>
              <a:rPr lang="en-US" sz="1200" baseline="30000" dirty="0">
                <a:latin typeface="Calibri" panose="020F0502020204030204" pitchFamily="34" charset="0"/>
                <a:cs typeface="Calibri" panose="020F0502020204030204" pitchFamily="34" charset="0"/>
              </a:rPr>
              <a:t>1</a:t>
            </a:r>
            <a:r>
              <a:rPr lang="en-US" sz="1200" dirty="0">
                <a:latin typeface="Calibri" panose="020F0502020204030204" pitchFamily="34" charset="0"/>
                <a:cs typeface="Calibri" panose="020F0502020204030204" pitchFamily="34" charset="0"/>
              </a:rPr>
              <a:t> Includes dentists whose license address is in LA County </a:t>
            </a:r>
          </a:p>
        </p:txBody>
      </p:sp>
    </p:spTree>
    <p:extLst>
      <p:ext uri="{BB962C8B-B14F-4D97-AF65-F5344CB8AC3E}">
        <p14:creationId xmlns:p14="http://schemas.microsoft.com/office/powerpoint/2010/main" val="5361942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dirty="0"/>
              <a:t>Medi-Cal Dental Providers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1046375103"/>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sz="2000" dirty="0"/>
              <a:t>In May 2026, there were 4,711 dentists in LA County listed as Medi-Cal fee-for-service rendering providers (56% of LA County’s dentists)</a:t>
            </a:r>
          </a:p>
          <a:p>
            <a:r>
              <a:rPr lang="en-US" dirty="0"/>
              <a:t>Using 2022 per provider data, approximately 46% of LA County dentists provided care to 1+ Medi-Cal patients, and 39% provided care to 100+ Medi-Cal patients  </a:t>
            </a:r>
            <a:endParaRPr lang="en-US" sz="2000" dirty="0"/>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defRPr/>
            </a:pPr>
            <a:r>
              <a:rPr kumimoji="0" lang="en-US" sz="800" i="0"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Data Sources: CA Department of Health Care Services, </a:t>
            </a:r>
            <a:r>
              <a:rPr lang="en-US" sz="800" dirty="0">
                <a:latin typeface="Calibri" panose="020F0502020204030204" pitchFamily="34" charset="0"/>
                <a:ea typeface="Calibri" panose="020F0502020204030204" pitchFamily="34" charset="0"/>
                <a:cs typeface="Calibri" panose="020F0502020204030204" pitchFamily="34" charset="0"/>
              </a:rPr>
              <a:t>Profile of Enrolled Medi-Cal Dental Fee-for-Service (FFS) Providers and Safety Net Clinics (SNCs), </a:t>
            </a:r>
            <a:r>
              <a:rPr lang="en-US" sz="800" dirty="0">
                <a:latin typeface="Calibri" panose="020F0502020204030204" pitchFamily="34" charset="0"/>
                <a:ea typeface="Calibri" panose="020F0502020204030204" pitchFamily="34" charset="0"/>
                <a:cs typeface="Calibri" panose="020F0502020204030204" pitchFamily="34" charset="0"/>
                <a:hlinkClick r:id="rId3"/>
              </a:rPr>
              <a:t>https://data.chhs.ca.gov/dataset/profile-of-enrolled-medi-cal-dental-fee-for-service-ffs-providers-and-safety-net-clinics-sncs</a:t>
            </a:r>
            <a:r>
              <a:rPr lang="en-US" sz="800" dirty="0">
                <a:latin typeface="Calibri" panose="020F0502020204030204" pitchFamily="34" charset="0"/>
                <a:ea typeface="Calibri" panose="020F0502020204030204" pitchFamily="34" charset="0"/>
                <a:cs typeface="Calibri" panose="020F0502020204030204" pitchFamily="34" charset="0"/>
              </a:rPr>
              <a:t>, </a:t>
            </a:r>
            <a:r>
              <a:rPr lang="en-US" sz="800" i="0" dirty="0">
                <a:solidFill>
                  <a:srgbClr val="131517"/>
                </a:solidFill>
                <a:effectLst/>
                <a:latin typeface="Calibri" panose="020F0502020204030204" pitchFamily="34" charset="0"/>
                <a:ea typeface="Calibri" panose="020F0502020204030204" pitchFamily="34" charset="0"/>
                <a:cs typeface="Calibri" panose="020F0502020204030204" pitchFamily="34" charset="0"/>
              </a:rPr>
              <a:t> Department of Health Care Services</a:t>
            </a:r>
            <a:r>
              <a:rPr lang="en-US" sz="800" i="0" dirty="0">
                <a:effectLst/>
                <a:latin typeface="Calibri" panose="020F0502020204030204" pitchFamily="34" charset="0"/>
                <a:ea typeface="Calibri" panose="020F0502020204030204" pitchFamily="34" charset="0"/>
                <a:cs typeface="Calibri" panose="020F0502020204030204" pitchFamily="34" charset="0"/>
              </a:rPr>
              <a:t>, </a:t>
            </a:r>
            <a:r>
              <a:rPr lang="en-US" sz="800" b="0" i="0" dirty="0">
                <a:effectLst/>
                <a:latin typeface="Calibri" panose="020F0502020204030204" pitchFamily="34" charset="0"/>
                <a:ea typeface="Calibri" panose="020F0502020204030204" pitchFamily="34" charset="0"/>
                <a:cs typeface="Calibri" panose="020F0502020204030204" pitchFamily="34" charset="0"/>
              </a:rPr>
              <a:t>Medi-Cal Dental Per Provider Report Calendar Year 2022​,</a:t>
            </a:r>
            <a:r>
              <a:rPr lang="en-US" sz="800" i="0" dirty="0">
                <a:effectLst/>
                <a:latin typeface="Calibri" panose="020F0502020204030204" pitchFamily="34" charset="0"/>
                <a:ea typeface="Calibri" panose="020F0502020204030204" pitchFamily="34" charset="0"/>
                <a:cs typeface="Calibri" panose="020F0502020204030204" pitchFamily="34" charset="0"/>
              </a:rPr>
              <a:t> </a:t>
            </a:r>
            <a:r>
              <a:rPr lang="en-US" sz="800" i="0" dirty="0">
                <a:solidFill>
                  <a:srgbClr val="131517"/>
                </a:solidFill>
                <a:effectLst/>
                <a:latin typeface="Calibri" panose="020F0502020204030204" pitchFamily="34" charset="0"/>
                <a:ea typeface="Calibri" panose="020F0502020204030204" pitchFamily="34" charset="0"/>
                <a:cs typeface="Calibri" panose="020F0502020204030204" pitchFamily="34" charset="0"/>
                <a:hlinkClick r:id="rId4"/>
              </a:rPr>
              <a:t>https://www.dhcs.ca.gov/services/Pages/DentalReports.aspx</a:t>
            </a:r>
            <a:endParaRPr lang="en-US" sz="800" i="0" dirty="0">
              <a:solidFill>
                <a:srgbClr val="131517"/>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tabLst>
                <a:tab pos="115888" algn="l"/>
              </a:tabLst>
              <a:defRPr/>
            </a:pPr>
            <a:r>
              <a:rPr kumimoji="0" lang="en-US" sz="800" b="0" strike="noStrike" kern="1200" cap="none" spc="0" normalizeH="0" baseline="0" noProof="0" dirty="0">
                <a:ln>
                  <a:noFill/>
                </a:ln>
                <a:solidFill>
                  <a:srgbClr val="131517"/>
                </a:solidFill>
                <a:uLnTx/>
                <a:uFillTx/>
                <a:latin typeface="Calibri" panose="020F0502020204030204" pitchFamily="34" charset="0"/>
                <a:ea typeface="Calibri" panose="020F0502020204030204" pitchFamily="34" charset="0"/>
                <a:cs typeface="Calibri" panose="020F0502020204030204" pitchFamily="34" charset="0"/>
              </a:rPr>
              <a:t>Accessed 04-26-2026</a:t>
            </a:r>
            <a:endParaRPr kumimoji="0" lang="en-US" sz="800" b="0" i="0" strike="noStrike" kern="1200" cap="none" spc="0" normalizeH="0" baseline="0" noProof="0" dirty="0">
              <a:ln>
                <a:noFill/>
              </a:ln>
              <a:effectLst/>
              <a:uLnTx/>
              <a:uFillTx/>
              <a:latin typeface="Calibri" panose="020F0502020204030204" pitchFamily="34" charset="0"/>
              <a:ea typeface="SimSun" panose="02010600030101010101" pitchFamily="2" charset="-122"/>
              <a:cs typeface="Calibri" panose="020F0502020204030204" pitchFamily="34" charset="0"/>
            </a:endParaRPr>
          </a:p>
        </p:txBody>
      </p:sp>
      <p:sp>
        <p:nvSpPr>
          <p:cNvPr id="16" name="TextBox 15">
            <a:extLst>
              <a:ext uri="{FF2B5EF4-FFF2-40B4-BE49-F238E27FC236}">
                <a16:creationId xmlns:a16="http://schemas.microsoft.com/office/drawing/2014/main" id="{C059219B-BBA1-4729-9DAF-69D3EC4D5C69}"/>
              </a:ext>
            </a:extLst>
          </p:cNvPr>
          <p:cNvSpPr txBox="1"/>
          <p:nvPr/>
        </p:nvSpPr>
        <p:spPr>
          <a:xfrm>
            <a:off x="486980" y="1316123"/>
            <a:ext cx="5445953"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5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Percentage of LA County dentists </a:t>
            </a:r>
            <a:r>
              <a:rPr lang="en-US" sz="1500" b="1" dirty="0">
                <a:solidFill>
                  <a:srgbClr val="000000">
                    <a:lumMod val="65000"/>
                    <a:lumOff val="35000"/>
                  </a:srgbClr>
                </a:solidFill>
                <a:latin typeface="Calibri" panose="020F0502020204030204" pitchFamily="34" charset="0"/>
                <a:cs typeface="Calibri" panose="020F0502020204030204" pitchFamily="34" charset="0"/>
              </a:rPr>
              <a:t>that are </a:t>
            </a:r>
            <a:r>
              <a:rPr kumimoji="0" lang="en-US" sz="15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Medi-Cal providers, provided care to 1+ patient, provided care to 100+ patients</a:t>
            </a:r>
            <a:endParaRPr kumimoji="0" lang="en-US" sz="15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BDBEE2C8-6A7C-463F-8228-3973337DAF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dirty="0">
              <a:ln>
                <a:noFill/>
              </a:ln>
              <a:solidFill>
                <a:srgbClr val="000000">
                  <a:tint val="75000"/>
                </a:srgbClr>
              </a:solidFill>
              <a:effectLst/>
              <a:uLnTx/>
              <a:uFillTx/>
            </a:endParaRPr>
          </a:p>
        </p:txBody>
      </p:sp>
    </p:spTree>
    <p:extLst>
      <p:ext uri="{BB962C8B-B14F-4D97-AF65-F5344CB8AC3E}">
        <p14:creationId xmlns:p14="http://schemas.microsoft.com/office/powerpoint/2010/main" val="22100524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0D18E-BC7C-4A82-A168-3E9AACA231A8}"/>
              </a:ext>
            </a:extLst>
          </p:cNvPr>
          <p:cNvSpPr>
            <a:spLocks noGrp="1"/>
          </p:cNvSpPr>
          <p:nvPr>
            <p:ph type="title"/>
          </p:nvPr>
        </p:nvSpPr>
        <p:spPr>
          <a:xfrm>
            <a:off x="518160" y="249152"/>
            <a:ext cx="11155680" cy="730681"/>
          </a:xfrm>
        </p:spPr>
        <p:txBody>
          <a:bodyPr/>
          <a:lstStyle/>
          <a:p>
            <a:r>
              <a:rPr lang="en-US" dirty="0"/>
              <a:t>Dental Deserts in Los Angeles County</a:t>
            </a:r>
          </a:p>
        </p:txBody>
      </p:sp>
      <p:sp>
        <p:nvSpPr>
          <p:cNvPr id="19" name="Content Placeholder 18">
            <a:extLst>
              <a:ext uri="{FF2B5EF4-FFF2-40B4-BE49-F238E27FC236}">
                <a16:creationId xmlns:a16="http://schemas.microsoft.com/office/drawing/2014/main" id="{459ECC82-BADC-4B28-A651-382FF2E52765}"/>
              </a:ext>
            </a:extLst>
          </p:cNvPr>
          <p:cNvSpPr>
            <a:spLocks noGrp="1"/>
          </p:cNvSpPr>
          <p:nvPr>
            <p:ph sz="half" idx="2"/>
          </p:nvPr>
        </p:nvSpPr>
        <p:spPr/>
        <p:txBody>
          <a:bodyPr>
            <a:normAutofit/>
          </a:bodyPr>
          <a:lstStyle/>
          <a:p>
            <a:r>
              <a:rPr kumimoji="0" lang="en-US" altLang="en-US"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Safety-net clinics are a core source of primary care, particularly for Medi-Cal beneficiaries and uninsured people</a:t>
            </a:r>
          </a:p>
          <a:p>
            <a:r>
              <a:rPr kumimoji="0" lang="en-US" altLang="en-US"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“dental deserts” in this map (purple and yellow blocks) are areas with many lower income residents but few safety-net clinics providing dental care</a:t>
            </a:r>
          </a:p>
        </p:txBody>
      </p:sp>
      <p:sp>
        <p:nvSpPr>
          <p:cNvPr id="5" name="Slide Number Placeholder 4">
            <a:extLst>
              <a:ext uri="{FF2B5EF4-FFF2-40B4-BE49-F238E27FC236}">
                <a16:creationId xmlns:a16="http://schemas.microsoft.com/office/drawing/2014/main" id="{9E7B5939-274A-40E2-AAE0-18A706B866C3}"/>
              </a:ext>
            </a:extLst>
          </p:cNvPr>
          <p:cNvSpPr>
            <a:spLocks noGrp="1"/>
          </p:cNvSpPr>
          <p:nvPr>
            <p:ph type="sldNum" sz="quarter" idx="12"/>
          </p:nvPr>
        </p:nvSpPr>
        <p:spPr>
          <a:xfrm>
            <a:off x="9342831" y="6375215"/>
            <a:ext cx="2743200" cy="365125"/>
          </a:xfrm>
        </p:spPr>
        <p:txBody>
          <a:bodyPr/>
          <a:lstStyle/>
          <a:p>
            <a:fld id="{B2DC25EE-239B-4C5F-AAD1-255A7D5F1EE2}" type="slidenum">
              <a:rPr lang="en-US" smtClean="0"/>
              <a:pPr/>
              <a:t>85</a:t>
            </a:fld>
            <a:endParaRPr lang="en-US" dirty="0"/>
          </a:p>
        </p:txBody>
      </p:sp>
      <p:sp>
        <p:nvSpPr>
          <p:cNvPr id="24" name="TextBox 23">
            <a:extLst>
              <a:ext uri="{FF2B5EF4-FFF2-40B4-BE49-F238E27FC236}">
                <a16:creationId xmlns:a16="http://schemas.microsoft.com/office/drawing/2014/main" id="{2B972355-DCB8-4E72-91F5-F788264C9896}"/>
              </a:ext>
            </a:extLst>
          </p:cNvPr>
          <p:cNvSpPr txBox="1"/>
          <p:nvPr/>
        </p:nvSpPr>
        <p:spPr>
          <a:xfrm>
            <a:off x="107941" y="6237165"/>
            <a:ext cx="11649985" cy="21544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Los Angeles County Department of Public Health Oral Health Program</a:t>
            </a:r>
          </a:p>
        </p:txBody>
      </p:sp>
      <p:pic>
        <p:nvPicPr>
          <p:cNvPr id="8" name="Picture 7">
            <a:extLst>
              <a:ext uri="{FF2B5EF4-FFF2-40B4-BE49-F238E27FC236}">
                <a16:creationId xmlns:a16="http://schemas.microsoft.com/office/drawing/2014/main" id="{E5B1412C-D1AE-2EF3-F43C-548297E5AE20}"/>
              </a:ext>
            </a:extLst>
          </p:cNvPr>
          <p:cNvPicPr>
            <a:picLocks noChangeAspect="1"/>
          </p:cNvPicPr>
          <p:nvPr/>
        </p:nvPicPr>
        <p:blipFill rotWithShape="1">
          <a:blip r:embed="rId2"/>
          <a:srcRect r="539"/>
          <a:stretch/>
        </p:blipFill>
        <p:spPr>
          <a:xfrm>
            <a:off x="1228578" y="1168967"/>
            <a:ext cx="3629465" cy="4780467"/>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275237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0D18E-BC7C-4A82-A168-3E9AACA231A8}"/>
              </a:ext>
            </a:extLst>
          </p:cNvPr>
          <p:cNvSpPr>
            <a:spLocks noGrp="1"/>
          </p:cNvSpPr>
          <p:nvPr>
            <p:ph type="title"/>
          </p:nvPr>
        </p:nvSpPr>
        <p:spPr>
          <a:xfrm>
            <a:off x="518160" y="249152"/>
            <a:ext cx="11155680" cy="730681"/>
          </a:xfrm>
        </p:spPr>
        <p:txBody>
          <a:bodyPr/>
          <a:lstStyle/>
          <a:p>
            <a:r>
              <a:rPr lang="en-US" dirty="0"/>
              <a:t>Areas Needing More Meaningful Medi-Cal Dentists</a:t>
            </a:r>
          </a:p>
        </p:txBody>
      </p:sp>
      <p:sp>
        <p:nvSpPr>
          <p:cNvPr id="19" name="Content Placeholder 18">
            <a:extLst>
              <a:ext uri="{FF2B5EF4-FFF2-40B4-BE49-F238E27FC236}">
                <a16:creationId xmlns:a16="http://schemas.microsoft.com/office/drawing/2014/main" id="{459ECC82-BADC-4B28-A651-382FF2E52765}"/>
              </a:ext>
            </a:extLst>
          </p:cNvPr>
          <p:cNvSpPr>
            <a:spLocks noGrp="1"/>
          </p:cNvSpPr>
          <p:nvPr>
            <p:ph sz="half" idx="2"/>
          </p:nvPr>
        </p:nvSpPr>
        <p:spPr/>
        <p:txBody>
          <a:bodyPr>
            <a:normAutofit fontScale="85000" lnSpcReduction="20000"/>
          </a:bodyPr>
          <a:lstStyle/>
          <a:p>
            <a:r>
              <a:rPr lang="en-US" b="0" i="0" u="none" strike="noStrike" dirty="0">
                <a:solidFill>
                  <a:srgbClr val="000000"/>
                </a:solidFill>
                <a:effectLst/>
                <a:latin typeface="YAD7Q9NigKI 0"/>
              </a:rPr>
              <a:t>A meaningful dentist is a dentist that: (1) </a:t>
            </a:r>
            <a:r>
              <a:rPr lang="en-US" b="0" i="0" u="none" strike="noStrike" dirty="0">
                <a:solidFill>
                  <a:srgbClr val="000000"/>
                </a:solidFill>
                <a:effectLst/>
              </a:rPr>
              <a:t>bills Medi-Cal for $10,000 or more per year </a:t>
            </a:r>
            <a:r>
              <a:rPr lang="en-US" b="1" i="0" u="none" strike="noStrike" dirty="0">
                <a:solidFill>
                  <a:srgbClr val="000000"/>
                </a:solidFill>
                <a:effectLst/>
              </a:rPr>
              <a:t>or </a:t>
            </a:r>
            <a:r>
              <a:rPr lang="en-US" i="0" u="none" strike="noStrike" dirty="0">
                <a:solidFill>
                  <a:srgbClr val="000000"/>
                </a:solidFill>
                <a:effectLst/>
              </a:rPr>
              <a:t>(2) </a:t>
            </a:r>
            <a:r>
              <a:rPr lang="en-US" b="0" i="0" u="none" strike="noStrike" dirty="0">
                <a:solidFill>
                  <a:srgbClr val="000000"/>
                </a:solidFill>
                <a:effectLst/>
              </a:rPr>
              <a:t>provides care to 100+ Medi-Cal patients per year</a:t>
            </a:r>
            <a:endParaRPr lang="en-US" dirty="0"/>
          </a:p>
          <a:p>
            <a:r>
              <a:rPr lang="en-US" b="0" i="0" u="none" strike="noStrike" dirty="0">
                <a:effectLst/>
              </a:rPr>
              <a:t>Using 2017 Medi-Cal data for LA County, the American Dental Association, Health Policy Institute mapped the location of meaningful dentists against the number of Medi-Cal enrollees aged 0-20 years. Census tract level results were used to identify need categories based on the number of Medi-Cal enrollees aged 0-20 per meaningful dentist.</a:t>
            </a:r>
            <a:endParaRPr lang="en-US" dirty="0">
              <a:effectLst/>
            </a:endParaRPr>
          </a:p>
          <a:p>
            <a:pPr lvl="1"/>
            <a:r>
              <a:rPr lang="en-US" b="0" i="0" u="none" strike="noStrike" dirty="0">
                <a:effectLst/>
              </a:rPr>
              <a:t>Substantial need: 4,000+ Medi-Cal enrollees per meaningful dentist</a:t>
            </a:r>
            <a:endParaRPr lang="en-US" dirty="0"/>
          </a:p>
          <a:p>
            <a:pPr lvl="1"/>
            <a:r>
              <a:rPr lang="en-US" b="0" i="0" u="none" strike="noStrike" dirty="0">
                <a:effectLst/>
              </a:rPr>
              <a:t>Moderate need: 3,000-3,999 Medi-Cal enrollees per meaningful dentist</a:t>
            </a:r>
            <a:endParaRPr lang="en-US" dirty="0"/>
          </a:p>
          <a:p>
            <a:pPr lvl="1"/>
            <a:r>
              <a:rPr lang="en-US" b="0" i="0" u="none" strike="noStrike" dirty="0">
                <a:effectLst/>
              </a:rPr>
              <a:t>Some need: 2,000-2,999 Medi-Cal enrollees per meaningful dentist</a:t>
            </a:r>
          </a:p>
          <a:p>
            <a:pPr lvl="1"/>
            <a:r>
              <a:rPr lang="en-US" dirty="0"/>
              <a:t>Adequate need: &lt;2,000 Medi-Cal enrollees per meaningful dentist</a:t>
            </a:r>
          </a:p>
        </p:txBody>
      </p:sp>
      <p:sp>
        <p:nvSpPr>
          <p:cNvPr id="5" name="Slide Number Placeholder 4">
            <a:extLst>
              <a:ext uri="{FF2B5EF4-FFF2-40B4-BE49-F238E27FC236}">
                <a16:creationId xmlns:a16="http://schemas.microsoft.com/office/drawing/2014/main" id="{9E7B5939-274A-40E2-AAE0-18A706B866C3}"/>
              </a:ext>
            </a:extLst>
          </p:cNvPr>
          <p:cNvSpPr>
            <a:spLocks noGrp="1"/>
          </p:cNvSpPr>
          <p:nvPr>
            <p:ph type="sldNum" sz="quarter" idx="12"/>
          </p:nvPr>
        </p:nvSpPr>
        <p:spPr>
          <a:xfrm>
            <a:off x="9342831" y="6375215"/>
            <a:ext cx="2743200" cy="365125"/>
          </a:xfrm>
        </p:spPr>
        <p:txBody>
          <a:bodyPr/>
          <a:lstStyle/>
          <a:p>
            <a:fld id="{B2DC25EE-239B-4C5F-AAD1-255A7D5F1EE2}" type="slidenum">
              <a:rPr lang="en-US" smtClean="0"/>
              <a:pPr/>
              <a:t>86</a:t>
            </a:fld>
            <a:endParaRPr lang="en-US" dirty="0"/>
          </a:p>
        </p:txBody>
      </p:sp>
      <p:sp>
        <p:nvSpPr>
          <p:cNvPr id="24" name="TextBox 23">
            <a:extLst>
              <a:ext uri="{FF2B5EF4-FFF2-40B4-BE49-F238E27FC236}">
                <a16:creationId xmlns:a16="http://schemas.microsoft.com/office/drawing/2014/main" id="{2B972355-DCB8-4E72-91F5-F788264C9896}"/>
              </a:ext>
            </a:extLst>
          </p:cNvPr>
          <p:cNvSpPr txBox="1"/>
          <p:nvPr/>
        </p:nvSpPr>
        <p:spPr>
          <a:xfrm>
            <a:off x="105969" y="6501126"/>
            <a:ext cx="11649985" cy="21544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Los Angeles County Department of Public Health Oral Health Program</a:t>
            </a:r>
          </a:p>
        </p:txBody>
      </p:sp>
      <p:pic>
        <p:nvPicPr>
          <p:cNvPr id="10" name="Picture 9" descr="Map&#10;&#10;Description automatically generated">
            <a:extLst>
              <a:ext uri="{FF2B5EF4-FFF2-40B4-BE49-F238E27FC236}">
                <a16:creationId xmlns:a16="http://schemas.microsoft.com/office/drawing/2014/main" id="{95902E90-F6C1-4D0C-BAB0-A732AB01F883}"/>
              </a:ext>
            </a:extLst>
          </p:cNvPr>
          <p:cNvPicPr>
            <a:picLocks noChangeAspect="1"/>
          </p:cNvPicPr>
          <p:nvPr/>
        </p:nvPicPr>
        <p:blipFill rotWithShape="1">
          <a:blip r:embed="rId2">
            <a:extLst>
              <a:ext uri="{28A0092B-C50C-407E-A947-70E740481C1C}">
                <a14:useLocalDpi xmlns:a14="http://schemas.microsoft.com/office/drawing/2010/main" val="0"/>
              </a:ext>
            </a:extLst>
          </a:blip>
          <a:srcRect l="24229" t="2286" r="24692" b="2696"/>
          <a:stretch/>
        </p:blipFill>
        <p:spPr>
          <a:xfrm>
            <a:off x="307958" y="979832"/>
            <a:ext cx="5253839" cy="5497524"/>
          </a:xfrm>
          <a:prstGeom prst="rect">
            <a:avLst/>
          </a:prstGeom>
        </p:spPr>
      </p:pic>
      <p:sp>
        <p:nvSpPr>
          <p:cNvPr id="13" name="Rectangle 12">
            <a:extLst>
              <a:ext uri="{FF2B5EF4-FFF2-40B4-BE49-F238E27FC236}">
                <a16:creationId xmlns:a16="http://schemas.microsoft.com/office/drawing/2014/main" id="{E648AF02-3623-408D-AE20-ACAD0C9FB118}"/>
              </a:ext>
            </a:extLst>
          </p:cNvPr>
          <p:cNvSpPr/>
          <p:nvPr/>
        </p:nvSpPr>
        <p:spPr>
          <a:xfrm>
            <a:off x="563801" y="5344265"/>
            <a:ext cx="198989" cy="198989"/>
          </a:xfrm>
          <a:prstGeom prst="rect">
            <a:avLst/>
          </a:prstGeom>
          <a:solidFill>
            <a:srgbClr val="6426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5B1E1B0-39B2-423E-AD2E-2166D85BE0A6}"/>
              </a:ext>
            </a:extLst>
          </p:cNvPr>
          <p:cNvSpPr/>
          <p:nvPr/>
        </p:nvSpPr>
        <p:spPr>
          <a:xfrm>
            <a:off x="563801" y="5622576"/>
            <a:ext cx="198989" cy="198989"/>
          </a:xfrm>
          <a:prstGeom prst="rect">
            <a:avLst/>
          </a:prstGeom>
          <a:solidFill>
            <a:srgbClr val="AF43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DFAA842-49E1-4EB5-89DC-FEB8E1843AAA}"/>
              </a:ext>
            </a:extLst>
          </p:cNvPr>
          <p:cNvSpPr/>
          <p:nvPr/>
        </p:nvSpPr>
        <p:spPr>
          <a:xfrm>
            <a:off x="563800" y="5900887"/>
            <a:ext cx="198989" cy="198989"/>
          </a:xfrm>
          <a:prstGeom prst="rect">
            <a:avLst/>
          </a:prstGeom>
          <a:solidFill>
            <a:srgbClr val="FA60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41ADF47-0E6B-4DEE-83BF-56514C654C4A}"/>
              </a:ext>
            </a:extLst>
          </p:cNvPr>
          <p:cNvSpPr txBox="1"/>
          <p:nvPr/>
        </p:nvSpPr>
        <p:spPr>
          <a:xfrm>
            <a:off x="729624" y="5291029"/>
            <a:ext cx="1401025" cy="307777"/>
          </a:xfrm>
          <a:prstGeom prst="rect">
            <a:avLst/>
          </a:prstGeom>
          <a:noFill/>
        </p:spPr>
        <p:txBody>
          <a:bodyPr wrap="none" rtlCol="0">
            <a:spAutoFit/>
          </a:bodyPr>
          <a:lstStyle/>
          <a:p>
            <a:r>
              <a:rPr lang="en-US" sz="1400" dirty="0">
                <a:latin typeface="Calibri" panose="020F0502020204030204" pitchFamily="34" charset="0"/>
                <a:cs typeface="Calibri" panose="020F0502020204030204" pitchFamily="34" charset="0"/>
              </a:rPr>
              <a:t>Substantial need</a:t>
            </a:r>
          </a:p>
        </p:txBody>
      </p:sp>
      <p:sp>
        <p:nvSpPr>
          <p:cNvPr id="20" name="TextBox 19">
            <a:extLst>
              <a:ext uri="{FF2B5EF4-FFF2-40B4-BE49-F238E27FC236}">
                <a16:creationId xmlns:a16="http://schemas.microsoft.com/office/drawing/2014/main" id="{C840B148-CE33-4930-86FD-1E8A1BA2B70B}"/>
              </a:ext>
            </a:extLst>
          </p:cNvPr>
          <p:cNvSpPr txBox="1"/>
          <p:nvPr/>
        </p:nvSpPr>
        <p:spPr>
          <a:xfrm>
            <a:off x="729623" y="5571048"/>
            <a:ext cx="1318759" cy="307777"/>
          </a:xfrm>
          <a:prstGeom prst="rect">
            <a:avLst/>
          </a:prstGeom>
          <a:noFill/>
        </p:spPr>
        <p:txBody>
          <a:bodyPr wrap="none" rtlCol="0">
            <a:spAutoFit/>
          </a:bodyPr>
          <a:lstStyle/>
          <a:p>
            <a:r>
              <a:rPr lang="en-US" sz="1400" dirty="0">
                <a:latin typeface="Calibri" panose="020F0502020204030204" pitchFamily="34" charset="0"/>
                <a:cs typeface="Calibri" panose="020F0502020204030204" pitchFamily="34" charset="0"/>
              </a:rPr>
              <a:t>Moderate need</a:t>
            </a:r>
          </a:p>
        </p:txBody>
      </p:sp>
      <p:sp>
        <p:nvSpPr>
          <p:cNvPr id="21" name="TextBox 20">
            <a:extLst>
              <a:ext uri="{FF2B5EF4-FFF2-40B4-BE49-F238E27FC236}">
                <a16:creationId xmlns:a16="http://schemas.microsoft.com/office/drawing/2014/main" id="{D76E1916-5A31-40EC-8F64-242B6FE45BF7}"/>
              </a:ext>
            </a:extLst>
          </p:cNvPr>
          <p:cNvSpPr txBox="1"/>
          <p:nvPr/>
        </p:nvSpPr>
        <p:spPr>
          <a:xfrm>
            <a:off x="727774" y="5842714"/>
            <a:ext cx="1002197" cy="307777"/>
          </a:xfrm>
          <a:prstGeom prst="rect">
            <a:avLst/>
          </a:prstGeom>
          <a:noFill/>
        </p:spPr>
        <p:txBody>
          <a:bodyPr wrap="none" rtlCol="0">
            <a:spAutoFit/>
          </a:bodyPr>
          <a:lstStyle/>
          <a:p>
            <a:r>
              <a:rPr lang="en-US" sz="1400" dirty="0">
                <a:latin typeface="Calibri" panose="020F0502020204030204" pitchFamily="34" charset="0"/>
                <a:cs typeface="Calibri" panose="020F0502020204030204" pitchFamily="34" charset="0"/>
              </a:rPr>
              <a:t>Some need</a:t>
            </a:r>
          </a:p>
        </p:txBody>
      </p:sp>
    </p:spTree>
    <p:extLst>
      <p:ext uri="{BB962C8B-B14F-4D97-AF65-F5344CB8AC3E}">
        <p14:creationId xmlns:p14="http://schemas.microsoft.com/office/powerpoint/2010/main" val="18361930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0D18E-BC7C-4A82-A168-3E9AACA231A8}"/>
              </a:ext>
            </a:extLst>
          </p:cNvPr>
          <p:cNvSpPr>
            <a:spLocks noGrp="1"/>
          </p:cNvSpPr>
          <p:nvPr>
            <p:ph type="title"/>
          </p:nvPr>
        </p:nvSpPr>
        <p:spPr/>
        <p:txBody>
          <a:bodyPr/>
          <a:lstStyle/>
          <a:p>
            <a:r>
              <a:rPr lang="en-US" dirty="0"/>
              <a:t>Federally Designated Dental Care Shortage Areas</a:t>
            </a:r>
          </a:p>
        </p:txBody>
      </p:sp>
      <p:sp>
        <p:nvSpPr>
          <p:cNvPr id="19" name="Content Placeholder 18">
            <a:extLst>
              <a:ext uri="{FF2B5EF4-FFF2-40B4-BE49-F238E27FC236}">
                <a16:creationId xmlns:a16="http://schemas.microsoft.com/office/drawing/2014/main" id="{459ECC82-BADC-4B28-A651-382FF2E52765}"/>
              </a:ext>
            </a:extLst>
          </p:cNvPr>
          <p:cNvSpPr>
            <a:spLocks noGrp="1"/>
          </p:cNvSpPr>
          <p:nvPr>
            <p:ph sz="half" idx="2"/>
          </p:nvPr>
        </p:nvSpPr>
        <p:spPr/>
        <p:txBody>
          <a:bodyPr>
            <a:normAutofit/>
          </a:bodyPr>
          <a:lstStyle/>
          <a:p>
            <a:r>
              <a:rPr lang="en-US" b="0" i="0" dirty="0">
                <a:solidFill>
                  <a:srgbClr val="1B1B1B"/>
                </a:solidFill>
                <a:effectLst/>
              </a:rPr>
              <a:t>A dental care Health Professional Shortage Area (HPSA) is a geographic area, population (low-income, homeless, Medicaid) or facility experiencing a shortage of dental care services</a:t>
            </a:r>
          </a:p>
          <a:p>
            <a:pPr>
              <a:lnSpc>
                <a:spcPct val="100000"/>
              </a:lnSpc>
              <a:spcBef>
                <a:spcPts val="0"/>
              </a:spcBef>
            </a:pPr>
            <a:r>
              <a:rPr lang="en-US" dirty="0"/>
              <a:t>4 population HPSAs (purple blocks)</a:t>
            </a:r>
          </a:p>
          <a:p>
            <a:pPr>
              <a:lnSpc>
                <a:spcPct val="100000"/>
              </a:lnSpc>
              <a:spcBef>
                <a:spcPts val="0"/>
              </a:spcBef>
            </a:pPr>
            <a:r>
              <a:rPr lang="en-US" b="0" i="0" dirty="0">
                <a:effectLst/>
              </a:rPr>
              <a:t>Numerous facility HPSAs (red dots)</a:t>
            </a:r>
          </a:p>
          <a:p>
            <a:endParaRPr kumimoji="0" lang="en-US" altLang="en-US"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E7B5939-274A-40E2-AAE0-18A706B866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24" name="TextBox 23">
            <a:extLst>
              <a:ext uri="{FF2B5EF4-FFF2-40B4-BE49-F238E27FC236}">
                <a16:creationId xmlns:a16="http://schemas.microsoft.com/office/drawing/2014/main" id="{2B972355-DCB8-4E72-91F5-F788264C9896}"/>
              </a:ext>
            </a:extLst>
          </p:cNvPr>
          <p:cNvSpPr txBox="1"/>
          <p:nvPr/>
        </p:nvSpPr>
        <p:spPr>
          <a:xfrm>
            <a:off x="105969" y="6342333"/>
            <a:ext cx="11649985" cy="21544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Health Resources &amp; Services Administration, HRSA Map Tool, </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hlinkClick r:id="rId2"/>
              </a:rPr>
              <a:t>https://data.hrsa.gov/maps/map-tool/</a:t>
            </a:r>
            <a:r>
              <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 generated 04-26-2026</a:t>
            </a:r>
          </a:p>
        </p:txBody>
      </p:sp>
      <p:pic>
        <p:nvPicPr>
          <p:cNvPr id="6" name="Picture 5">
            <a:extLst>
              <a:ext uri="{FF2B5EF4-FFF2-40B4-BE49-F238E27FC236}">
                <a16:creationId xmlns:a16="http://schemas.microsoft.com/office/drawing/2014/main" id="{45B7ACF5-5DBC-4911-A519-BFBB2DE83D5C}"/>
              </a:ext>
            </a:extLst>
          </p:cNvPr>
          <p:cNvPicPr>
            <a:picLocks noChangeAspect="1"/>
          </p:cNvPicPr>
          <p:nvPr/>
        </p:nvPicPr>
        <p:blipFill rotWithShape="1">
          <a:blip r:embed="rId3"/>
          <a:srcRect l="29768" t="67876" r="55961" b="8456"/>
          <a:stretch/>
        </p:blipFill>
        <p:spPr>
          <a:xfrm>
            <a:off x="1338801" y="5009076"/>
            <a:ext cx="1111843" cy="1037226"/>
          </a:xfrm>
          <a:prstGeom prst="rect">
            <a:avLst/>
          </a:prstGeom>
        </p:spPr>
      </p:pic>
      <p:sp>
        <p:nvSpPr>
          <p:cNvPr id="11" name="TextBox 10">
            <a:extLst>
              <a:ext uri="{FF2B5EF4-FFF2-40B4-BE49-F238E27FC236}">
                <a16:creationId xmlns:a16="http://schemas.microsoft.com/office/drawing/2014/main" id="{30D4A289-1B2E-4EA9-923D-862040D8EAEF}"/>
              </a:ext>
            </a:extLst>
          </p:cNvPr>
          <p:cNvSpPr txBox="1"/>
          <p:nvPr/>
        </p:nvSpPr>
        <p:spPr>
          <a:xfrm>
            <a:off x="518160" y="1158403"/>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rPr>
              <a:t>Federally designated dental care Health Professional Shortage Areas (HPSAs) in LA County, </a:t>
            </a:r>
            <a:r>
              <a:rPr lang="en-US" sz="1600" b="1" dirty="0">
                <a:solidFill>
                  <a:srgbClr val="000000">
                    <a:lumMod val="65000"/>
                    <a:lumOff val="35000"/>
                  </a:srgbClr>
                </a:solidFill>
                <a:latin typeface="Calibri" panose="020F0502020204030204" pitchFamily="34" charset="0"/>
                <a:cs typeface="Calibri" panose="020F0502020204030204" pitchFamily="34" charset="0"/>
              </a:rPr>
              <a:t>2026</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DD95F449-F8FC-3A8D-C98B-D9EA53B6BFF4}"/>
              </a:ext>
            </a:extLst>
          </p:cNvPr>
          <p:cNvPicPr>
            <a:picLocks noChangeAspect="1"/>
          </p:cNvPicPr>
          <p:nvPr/>
        </p:nvPicPr>
        <p:blipFill>
          <a:blip r:embed="rId4"/>
          <a:srcRect l="4043" t="1716" r="1260"/>
          <a:stretch>
            <a:fillRect/>
          </a:stretch>
        </p:blipFill>
        <p:spPr>
          <a:xfrm>
            <a:off x="1045520" y="1913311"/>
            <a:ext cx="4076917" cy="4190816"/>
          </a:xfrm>
          <a:prstGeom prst="rect">
            <a:avLst/>
          </a:prstGeom>
          <a:ln w="12700" cap="sq">
            <a:solidFill>
              <a:srgbClr val="000000"/>
            </a:solidFill>
            <a:prstDash val="solid"/>
            <a:miter lim="800000"/>
          </a:ln>
          <a:effectLst/>
        </p:spPr>
      </p:pic>
      <p:pic>
        <p:nvPicPr>
          <p:cNvPr id="10" name="Picture 9">
            <a:extLst>
              <a:ext uri="{FF2B5EF4-FFF2-40B4-BE49-F238E27FC236}">
                <a16:creationId xmlns:a16="http://schemas.microsoft.com/office/drawing/2014/main" id="{7598C7D8-64C8-A24C-08F3-BDB391071B68}"/>
              </a:ext>
            </a:extLst>
          </p:cNvPr>
          <p:cNvPicPr>
            <a:picLocks noChangeAspect="1"/>
          </p:cNvPicPr>
          <p:nvPr/>
        </p:nvPicPr>
        <p:blipFill>
          <a:blip r:embed="rId5"/>
          <a:stretch>
            <a:fillRect/>
          </a:stretch>
        </p:blipFill>
        <p:spPr>
          <a:xfrm>
            <a:off x="7724430" y="3312989"/>
            <a:ext cx="2570914" cy="2733313"/>
          </a:xfrm>
          <a:prstGeom prst="rect">
            <a:avLst/>
          </a:prstGeom>
          <a:ln w="12700" cap="sq">
            <a:solidFill>
              <a:srgbClr val="000000"/>
            </a:solidFill>
            <a:prstDash val="solid"/>
            <a:miter lim="800000"/>
          </a:ln>
          <a:effectLst/>
        </p:spPr>
      </p:pic>
    </p:spTree>
    <p:extLst>
      <p:ext uri="{BB962C8B-B14F-4D97-AF65-F5344CB8AC3E}">
        <p14:creationId xmlns:p14="http://schemas.microsoft.com/office/powerpoint/2010/main" val="35925143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2" name="Rectangle 61">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7" name="Picture 6" descr="Person using iPad">
            <a:extLst>
              <a:ext uri="{FF2B5EF4-FFF2-40B4-BE49-F238E27FC236}">
                <a16:creationId xmlns:a16="http://schemas.microsoft.com/office/drawing/2014/main" id="{C38D5A9B-ABAC-4DF0-A591-98585793FCAD}"/>
              </a:ext>
            </a:extLst>
          </p:cNvPr>
          <p:cNvPicPr>
            <a:picLocks noChangeAspect="1"/>
          </p:cNvPicPr>
          <p:nvPr/>
        </p:nvPicPr>
        <p:blipFill rotWithShape="1">
          <a:blip r:embed="rId2">
            <a:extLst>
              <a:ext uri="{28A0092B-C50C-407E-A947-70E740481C1C}">
                <a14:useLocalDpi xmlns:a14="http://schemas.microsoft.com/office/drawing/2010/main" val="0"/>
              </a:ext>
            </a:extLst>
          </a:blip>
          <a:srcRect l="20814"/>
          <a:stretch/>
        </p:blipFill>
        <p:spPr>
          <a:xfrm flipH="1">
            <a:off x="20" y="10"/>
            <a:ext cx="8134824" cy="6857990"/>
          </a:xfrm>
          <a:prstGeom prst="rect">
            <a:avLst/>
          </a:prstGeom>
        </p:spPr>
      </p:pic>
      <p:sp>
        <p:nvSpPr>
          <p:cNvPr id="64" name="Rectangle 63">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4" name="Title 3">
            <a:extLst>
              <a:ext uri="{FF2B5EF4-FFF2-40B4-BE49-F238E27FC236}">
                <a16:creationId xmlns:a16="http://schemas.microsoft.com/office/drawing/2014/main" id="{159E7194-3DB6-4A96-A430-F919470B84FF}"/>
              </a:ext>
            </a:extLst>
          </p:cNvPr>
          <p:cNvSpPr>
            <a:spLocks noGrp="1"/>
          </p:cNvSpPr>
          <p:nvPr>
            <p:ph type="title"/>
          </p:nvPr>
        </p:nvSpPr>
        <p:spPr>
          <a:xfrm>
            <a:off x="7848600" y="1122363"/>
            <a:ext cx="4023360" cy="3204134"/>
          </a:xfrm>
        </p:spPr>
        <p:txBody>
          <a:bodyPr vert="horz" lIns="91440" tIns="45720" rIns="91440" bIns="45720" rtlCol="0" anchor="b">
            <a:noAutofit/>
          </a:bodyPr>
          <a:lstStyle/>
          <a:p>
            <a:r>
              <a:rPr lang="en-US" sz="4000" dirty="0"/>
              <a:t>Emergency Department Visits for</a:t>
            </a:r>
            <a:br>
              <a:rPr lang="en-US" sz="4000" dirty="0"/>
            </a:br>
            <a:r>
              <a:rPr lang="en-US" sz="4000" dirty="0"/>
              <a:t>Non-Traumatic Dental Conditions</a:t>
            </a:r>
          </a:p>
        </p:txBody>
      </p:sp>
      <p:sp>
        <p:nvSpPr>
          <p:cNvPr id="66" name="Rectangle 6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Slide Number Placeholder 4">
            <a:extLst>
              <a:ext uri="{FF2B5EF4-FFF2-40B4-BE49-F238E27FC236}">
                <a16:creationId xmlns:a16="http://schemas.microsoft.com/office/drawing/2014/main" id="{934B5A47-D798-4CCE-A6E0-2A5897612296}"/>
              </a:ext>
            </a:extLst>
          </p:cNvPr>
          <p:cNvSpPr>
            <a:spLocks noGrp="1"/>
          </p:cNvSpPr>
          <p:nvPr>
            <p:ph type="sldNum" sz="quarter" idx="12"/>
          </p:nvPr>
        </p:nvSpPr>
        <p:spPr>
          <a:xfrm>
            <a:off x="9342831" y="637521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55873013"/>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dirty="0"/>
              <a:t>Emergency Department Visits for NTDC</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3999170706"/>
              </p:ext>
            </p:extLst>
          </p:nvPr>
        </p:nvGraphicFramePr>
        <p:xfrm>
          <a:off x="517525" y="1182688"/>
          <a:ext cx="5535613"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a:extLst>
              <a:ext uri="{FF2B5EF4-FFF2-40B4-BE49-F238E27FC236}">
                <a16:creationId xmlns:a16="http://schemas.microsoft.com/office/drawing/2014/main" id="{E5225074-4ED5-4005-97CF-4121E856C7E6}"/>
              </a:ext>
            </a:extLst>
          </p:cNvPr>
          <p:cNvSpPr>
            <a:spLocks noGrp="1"/>
          </p:cNvSpPr>
          <p:nvPr>
            <p:ph sz="half" idx="2"/>
          </p:nvPr>
        </p:nvSpPr>
        <p:spPr/>
        <p:txBody>
          <a:bodyPr>
            <a:normAutofit/>
          </a:bodyPr>
          <a:lstStyle/>
          <a:p>
            <a:r>
              <a:rPr lang="en-US" dirty="0"/>
              <a:t>The number of ED visits for NTDCs per 100,000 population is lower in LA County than in California</a:t>
            </a:r>
          </a:p>
          <a:p>
            <a:r>
              <a:rPr lang="en-US" dirty="0"/>
              <a:t>In LA County, the number of ED visits for NTDCs per 100,000 population increased from 2012-2016 to 2017-2019</a:t>
            </a:r>
          </a:p>
        </p:txBody>
      </p:sp>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ED = Emergency department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NTDC = Non-traumatic dental conditions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a:t>
            </a:r>
            <a:r>
              <a:rPr lang="en-US" sz="800" dirty="0">
                <a:latin typeface="Calibri" panose="020F0502020204030204" pitchFamily="34" charset="0"/>
                <a:cs typeface="Calibri" panose="020F0502020204030204" pitchFamily="34" charset="0"/>
              </a:rPr>
              <a:t>Office of Statewide Health Planning and Development. Analysis provided by </a:t>
            </a:r>
            <a:r>
              <a:rPr kumimoji="0" lang="en-US" sz="800" b="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California Department of Public Health, Office of Oral Health</a:t>
            </a:r>
          </a:p>
        </p:txBody>
      </p:sp>
      <p:sp>
        <p:nvSpPr>
          <p:cNvPr id="16" name="TextBox 15">
            <a:extLst>
              <a:ext uri="{FF2B5EF4-FFF2-40B4-BE49-F238E27FC236}">
                <a16:creationId xmlns:a16="http://schemas.microsoft.com/office/drawing/2014/main" id="{C059219B-BBA1-4729-9DAF-69D3EC4D5C69}"/>
              </a:ext>
            </a:extLst>
          </p:cNvPr>
          <p:cNvSpPr txBox="1"/>
          <p:nvPr/>
        </p:nvSpPr>
        <p:spPr>
          <a:xfrm>
            <a:off x="486980" y="1316123"/>
            <a:ext cx="544595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lang="en-US" sz="1600" dirty="0">
                <a:latin typeface="Calibri" panose="020F0502020204030204" pitchFamily="34" charset="0"/>
                <a:ea typeface="Calibri" panose="020F0502020204030204" pitchFamily="34" charset="0"/>
                <a:cs typeface="Times New Roman" panose="02020603050405020304" pitchFamily="18" charset="0"/>
              </a:rPr>
              <a:t>Rate of emergency department (ED) visits for n</a:t>
            </a:r>
            <a:r>
              <a:rPr lang="en-US" sz="1600" dirty="0">
                <a:effectLst/>
                <a:latin typeface="Calibri" panose="020F0502020204030204" pitchFamily="34" charset="0"/>
                <a:ea typeface="Calibri" panose="020F0502020204030204" pitchFamily="34" charset="0"/>
                <a:cs typeface="Times New Roman" panose="02020603050405020304" pitchFamily="18" charset="0"/>
              </a:rPr>
              <a:t>on-traumatic dental conditions (NTDC), 2012-2016 &amp; 2017-2019</a:t>
            </a:r>
            <a:endParaRPr kumimoji="0" lang="en-US" sz="1600" b="1" i="0" u="none" strike="noStrike" kern="1200" cap="none" spc="0" normalizeH="0" baseline="30000" noProof="0" dirty="0">
              <a:ln>
                <a:noFill/>
              </a:ln>
              <a:solidFill>
                <a:srgbClr val="000000">
                  <a:lumMod val="65000"/>
                  <a:lumOff val="35000"/>
                </a:srgbClr>
              </a:solidFill>
              <a:effectLst/>
              <a:uLnTx/>
              <a:uFillTx/>
              <a:latin typeface="Calibri" panose="020F0502020204030204" pitchFamily="34" charset="0"/>
              <a:ea typeface="+mn-ea"/>
              <a:cs typeface="Calibri" panose="020F0502020204030204" pitchFamily="34" charset="0"/>
            </a:endParaRPr>
          </a:p>
        </p:txBody>
      </p:sp>
      <p:sp>
        <p:nvSpPr>
          <p:cNvPr id="2" name="Slide Number Placeholder 1">
            <a:extLst>
              <a:ext uri="{FF2B5EF4-FFF2-40B4-BE49-F238E27FC236}">
                <a16:creationId xmlns:a16="http://schemas.microsoft.com/office/drawing/2014/main" id="{BDBEE2C8-6A7C-463F-8228-3973337DAF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098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Tooth Decay Experience – LA County Trends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1689344111"/>
              </p:ext>
            </p:extLst>
          </p:nvPr>
        </p:nvGraphicFramePr>
        <p:xfrm>
          <a:off x="696683" y="1182528"/>
          <a:ext cx="5399317" cy="4989512"/>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7B87D408-4C0E-4F6B-BCA2-FFCE08D7DF26}"/>
              </a:ext>
            </a:extLst>
          </p:cNvPr>
          <p:cNvSpPr txBox="1"/>
          <p:nvPr/>
        </p:nvSpPr>
        <p:spPr>
          <a:xfrm>
            <a:off x="107941" y="6237165"/>
            <a:ext cx="11649985" cy="461665"/>
          </a:xfrm>
          <a:prstGeom prst="rect">
            <a:avLst/>
          </a:prstGeom>
          <a:noFill/>
        </p:spPr>
        <p:txBody>
          <a:bodyPr wrap="square" rtlCol="0">
            <a:spAutoFit/>
          </a:bodyPr>
          <a:lstStyle/>
          <a:p>
            <a:pPr marL="171450" indent="-171450">
              <a:buFont typeface="Arial" panose="020B0604020202020204" pitchFamily="34" charset="0"/>
              <a:buChar char="•"/>
              <a:tabLst>
                <a:tab pos="115888" algn="l"/>
              </a:tabLst>
            </a:pPr>
            <a:r>
              <a:rPr lang="en-US" sz="800" dirty="0">
                <a:effectLst/>
                <a:latin typeface="Calibri" panose="020F0502020204030204" pitchFamily="34" charset="0"/>
                <a:ea typeface="SimSun" panose="02010600030101010101" pitchFamily="2" charset="-122"/>
                <a:cs typeface="Calibri" panose="020F0502020204030204" pitchFamily="34" charset="0"/>
              </a:rPr>
              <a:t>Decay experience means that a child has had tooth decay at some point during his or her lifetime. Decay experience can include evidence of past treatment (e.g., fillings, crowns, or teeth that have been extracted because of decay) or evidence of untreated decay at the present time (e.g., untreated cavities).</a:t>
            </a:r>
          </a:p>
          <a:p>
            <a:pPr marL="171450" indent="-171450">
              <a:buFont typeface="Arial" panose="020B0604020202020204" pitchFamily="34" charset="0"/>
              <a:buChar char="•"/>
              <a:tabLst>
                <a:tab pos="115888" algn="l"/>
              </a:tabLst>
            </a:pPr>
            <a:r>
              <a:rPr lang="en-US" sz="800" dirty="0">
                <a:latin typeface="Calibri" panose="020F0502020204030204" pitchFamily="34" charset="0"/>
                <a:ea typeface="SimSun" panose="02010600030101010101" pitchFamily="2" charset="-122"/>
                <a:cs typeface="Calibri" panose="020F0502020204030204" pitchFamily="34" charset="0"/>
              </a:rPr>
              <a:t>Data Source: California Smile Survey 2005 (secondary analysis of data from LA County schools), Los Angeles County Smile Survey 2020 and 2025 (third grade only)</a:t>
            </a:r>
            <a:endParaRPr lang="en-US" sz="800" dirty="0">
              <a:effectLst/>
              <a:latin typeface="Calibri" panose="020F0502020204030204" pitchFamily="34" charset="0"/>
              <a:ea typeface="SimSun" panose="02010600030101010101" pitchFamily="2" charset="-122"/>
              <a:cs typeface="Calibri" panose="020F0502020204030204" pitchFamily="34" charset="0"/>
            </a:endParaRPr>
          </a:p>
        </p:txBody>
      </p:sp>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ln w="12700">
            <a:noFill/>
          </a:ln>
        </p:spPr>
        <p:txBody>
          <a:bodyPr>
            <a:normAutofit/>
          </a:bodyPr>
          <a:lstStyle/>
          <a:p>
            <a:r>
              <a:rPr lang="en-US" sz="2000" dirty="0"/>
              <a:t>From 2005 to 2020, there was a significant reduction in the percentage of children with tooth decay experience</a:t>
            </a:r>
          </a:p>
          <a:p>
            <a:r>
              <a:rPr lang="en-US" dirty="0"/>
              <a:t>The percentage of children experiencing tooth decay remained stable from 2020 to 2025</a:t>
            </a:r>
          </a:p>
          <a:p>
            <a:r>
              <a:rPr lang="en-US" dirty="0"/>
              <a:t>NOTE: Smile Survey 2025 did not include kindergarten children</a:t>
            </a:r>
            <a:endParaRPr lang="en-US" sz="2000" dirty="0"/>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algn="ctr" rtl="0">
              <a:defRPr sz="1600" b="1" i="0" u="none" strike="noStrike" kern="1200" spc="0" baseline="0">
                <a:solidFill>
                  <a:srgbClr val="000000">
                    <a:lumMod val="65000"/>
                    <a:lumOff val="35000"/>
                  </a:srgbClr>
                </a:solidFill>
                <a:latin typeface="+mn-lt"/>
                <a:ea typeface="+mn-ea"/>
                <a:cs typeface="+mn-cs"/>
              </a:defRPr>
            </a:pPr>
            <a:r>
              <a:rPr lang="en-US" sz="1600" b="1" dirty="0">
                <a:latin typeface="Calibri" panose="020F0502020204030204" pitchFamily="34" charset="0"/>
                <a:cs typeface="Calibri" panose="020F0502020204030204" pitchFamily="34" charset="0"/>
              </a:rPr>
              <a:t>Percentage</a:t>
            </a:r>
            <a:r>
              <a:rPr lang="en-US" sz="1600" b="1" baseline="0" dirty="0">
                <a:latin typeface="Calibri" panose="020F0502020204030204" pitchFamily="34" charset="0"/>
                <a:cs typeface="Calibri" panose="020F0502020204030204" pitchFamily="34" charset="0"/>
              </a:rPr>
              <a:t> of LA County children with decay experience</a:t>
            </a:r>
          </a:p>
          <a:p>
            <a:pPr algn="ctr" rtl="0">
              <a:defRPr sz="1600" b="1" i="0" u="none" strike="noStrike" kern="1200" spc="0" baseline="0">
                <a:solidFill>
                  <a:srgbClr val="000000">
                    <a:lumMod val="65000"/>
                    <a:lumOff val="35000"/>
                  </a:srgbClr>
                </a:solidFill>
                <a:latin typeface="+mn-lt"/>
                <a:ea typeface="+mn-ea"/>
                <a:cs typeface="+mn-cs"/>
              </a:defRPr>
            </a:pPr>
            <a:r>
              <a:rPr lang="en-US" sz="1600" b="1" baseline="0" dirty="0">
                <a:latin typeface="Calibri" panose="020F0502020204030204" pitchFamily="34" charset="0"/>
                <a:cs typeface="Calibri" panose="020F0502020204030204" pitchFamily="34" charset="0"/>
              </a:rPr>
              <a:t>by grade and survey year</a:t>
            </a:r>
            <a:endParaRPr lang="en-US" sz="1600" b="1"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F33451FE-64A0-43C7-B313-0C1A1E7990E5}"/>
              </a:ext>
            </a:extLst>
          </p:cNvPr>
          <p:cNvSpPr>
            <a:spLocks noGrp="1"/>
          </p:cNvSpPr>
          <p:nvPr>
            <p:ph type="sldNum" sz="quarter" idx="12"/>
          </p:nvPr>
        </p:nvSpPr>
        <p:spPr/>
        <p:txBody>
          <a:bodyPr/>
          <a:lstStyle/>
          <a:p>
            <a:fld id="{B2DC25EE-239B-4C5F-AAD1-255A7D5F1EE2}" type="slidenum">
              <a:rPr lang="en-US" smtClean="0"/>
              <a:t>9</a:t>
            </a:fld>
            <a:endParaRPr lang="en-US" dirty="0"/>
          </a:p>
        </p:txBody>
      </p:sp>
      <p:sp>
        <p:nvSpPr>
          <p:cNvPr id="5" name="TextBox 4">
            <a:extLst>
              <a:ext uri="{FF2B5EF4-FFF2-40B4-BE49-F238E27FC236}">
                <a16:creationId xmlns:a16="http://schemas.microsoft.com/office/drawing/2014/main" id="{905D4402-628A-7440-9C10-9BA1C13FD1EC}"/>
              </a:ext>
            </a:extLst>
          </p:cNvPr>
          <p:cNvSpPr txBox="1"/>
          <p:nvPr/>
        </p:nvSpPr>
        <p:spPr>
          <a:xfrm>
            <a:off x="1722133" y="5017955"/>
            <a:ext cx="859530" cy="461665"/>
          </a:xfrm>
          <a:prstGeom prst="rect">
            <a:avLst/>
          </a:prstGeom>
          <a:noFill/>
        </p:spPr>
        <p:txBody>
          <a:bodyPr wrap="none" rtlCol="0">
            <a:spAutoFit/>
          </a:bodyPr>
          <a:lstStyle/>
          <a:p>
            <a:pPr algn="ctr"/>
            <a:r>
              <a:rPr lang="en-US" sz="800" b="1" dirty="0">
                <a:solidFill>
                  <a:schemeClr val="accent3"/>
                </a:solidFill>
              </a:rPr>
              <a:t>Kindergarten</a:t>
            </a:r>
          </a:p>
          <a:p>
            <a:pPr algn="ctr"/>
            <a:r>
              <a:rPr lang="en-US" sz="800" b="1" dirty="0">
                <a:solidFill>
                  <a:schemeClr val="accent3"/>
                </a:solidFill>
              </a:rPr>
              <a:t>Not Screened</a:t>
            </a:r>
          </a:p>
          <a:p>
            <a:pPr algn="ctr"/>
            <a:r>
              <a:rPr lang="en-US" sz="800" b="1" dirty="0">
                <a:solidFill>
                  <a:schemeClr val="accent3"/>
                </a:solidFill>
              </a:rPr>
              <a:t>In 2025</a:t>
            </a:r>
          </a:p>
        </p:txBody>
      </p:sp>
    </p:spTree>
    <p:extLst>
      <p:ext uri="{BB962C8B-B14F-4D97-AF65-F5344CB8AC3E}">
        <p14:creationId xmlns:p14="http://schemas.microsoft.com/office/powerpoint/2010/main" val="103246360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6EE6E8-6BA7-499B-B803-4732A1334750}"/>
              </a:ext>
            </a:extLst>
          </p:cNvPr>
          <p:cNvSpPr>
            <a:spLocks noGrp="1"/>
          </p:cNvSpPr>
          <p:nvPr>
            <p:ph type="title"/>
          </p:nvPr>
        </p:nvSpPr>
        <p:spPr/>
        <p:txBody>
          <a:bodyPr>
            <a:normAutofit/>
          </a:bodyPr>
          <a:lstStyle/>
          <a:p>
            <a:r>
              <a:rPr lang="en-US" sz="2800" dirty="0"/>
              <a:t>ED Visits for NTDCs – LA County Disparities</a:t>
            </a:r>
          </a:p>
        </p:txBody>
      </p:sp>
      <p:graphicFrame>
        <p:nvGraphicFramePr>
          <p:cNvPr id="11" name="Content Placeholder 10">
            <a:extLst>
              <a:ext uri="{FF2B5EF4-FFF2-40B4-BE49-F238E27FC236}">
                <a16:creationId xmlns:a16="http://schemas.microsoft.com/office/drawing/2014/main" id="{ED56ABDC-B6AD-4346-8B43-A24C3C18C7CA}"/>
              </a:ext>
            </a:extLst>
          </p:cNvPr>
          <p:cNvGraphicFramePr>
            <a:graphicFrameLocks noGrp="1"/>
          </p:cNvGraphicFramePr>
          <p:nvPr>
            <p:ph sz="half" idx="1"/>
            <p:extLst>
              <p:ext uri="{D42A27DB-BD31-4B8C-83A1-F6EECF244321}">
                <p14:modId xmlns:p14="http://schemas.microsoft.com/office/powerpoint/2010/main" val="2916914786"/>
              </p:ext>
            </p:extLst>
          </p:nvPr>
        </p:nvGraphicFramePr>
        <p:xfrm>
          <a:off x="696683" y="950181"/>
          <a:ext cx="5399317" cy="5221859"/>
        </p:xfrm>
        <a:graphic>
          <a:graphicData uri="http://schemas.openxmlformats.org/drawingml/2006/chart">
            <c:chart xmlns:c="http://schemas.openxmlformats.org/drawingml/2006/chart" xmlns:r="http://schemas.openxmlformats.org/officeDocument/2006/relationships" r:id="rId2"/>
          </a:graphicData>
        </a:graphic>
      </p:graphicFrame>
      <p:sp>
        <p:nvSpPr>
          <p:cNvPr id="3" name="Content Placeholder 2">
            <a:extLst>
              <a:ext uri="{FF2B5EF4-FFF2-40B4-BE49-F238E27FC236}">
                <a16:creationId xmlns:a16="http://schemas.microsoft.com/office/drawing/2014/main" id="{536CB0F8-7EC5-45B1-87D4-0B22E152C735}"/>
              </a:ext>
            </a:extLst>
          </p:cNvPr>
          <p:cNvSpPr>
            <a:spLocks noGrp="1"/>
          </p:cNvSpPr>
          <p:nvPr>
            <p:ph sz="half" idx="2"/>
          </p:nvPr>
        </p:nvSpPr>
        <p:spPr>
          <a:xfrm>
            <a:off x="7415655" y="1096196"/>
            <a:ext cx="4342271" cy="1253304"/>
          </a:xfrm>
          <a:ln w="12700">
            <a:noFill/>
          </a:ln>
        </p:spPr>
        <p:txBody>
          <a:bodyPr>
            <a:noAutofit/>
          </a:bodyPr>
          <a:lstStyle/>
          <a:p>
            <a:pPr marL="0" indent="0">
              <a:buNone/>
            </a:pPr>
            <a:r>
              <a:rPr lang="en-US" sz="1800" b="0" i="0" u="none" strike="noStrike" baseline="0" dirty="0"/>
              <a:t>The rate of ED visits for non-traumatic dental conditions is highest among adults aged 18-34 years of age</a:t>
            </a:r>
          </a:p>
        </p:txBody>
      </p:sp>
      <p:sp>
        <p:nvSpPr>
          <p:cNvPr id="8" name="TextBox 7">
            <a:extLst>
              <a:ext uri="{FF2B5EF4-FFF2-40B4-BE49-F238E27FC236}">
                <a16:creationId xmlns:a16="http://schemas.microsoft.com/office/drawing/2014/main" id="{FFC8BD18-8D49-4DE1-934C-18DD7E08C3DD}"/>
              </a:ext>
            </a:extLst>
          </p:cNvPr>
          <p:cNvSpPr txBox="1"/>
          <p:nvPr/>
        </p:nvSpPr>
        <p:spPr>
          <a:xfrm>
            <a:off x="517525" y="1311385"/>
            <a:ext cx="55356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rgbClr val="000000">
                    <a:lumMod val="65000"/>
                    <a:lumOff val="35000"/>
                  </a:srgbClr>
                </a:solidFill>
                <a:latin typeface="+mn-lt"/>
                <a:ea typeface="+mn-ea"/>
                <a:cs typeface="+mn-cs"/>
              </a:defRPr>
            </a:pPr>
            <a:r>
              <a:rPr kumimoji="0" lang="en-US" sz="16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Calibri" panose="020F0502020204030204" pitchFamily="34" charset="0"/>
              </a:rPr>
              <a:t>Number of ED </a:t>
            </a:r>
            <a:r>
              <a:rPr lang="en-US" sz="1600" b="1" dirty="0">
                <a:solidFill>
                  <a:schemeClr val="tx1">
                    <a:lumMod val="65000"/>
                    <a:lumOff val="35000"/>
                  </a:schemeClr>
                </a:solidFill>
                <a:latin typeface="Calibri" panose="020F0502020204030204" pitchFamily="34" charset="0"/>
                <a:cs typeface="Calibri" panose="020F0502020204030204" pitchFamily="34" charset="0"/>
              </a:rPr>
              <a:t>visits per 100,000 population in LA County </a:t>
            </a:r>
            <a:r>
              <a:rPr kumimoji="0" lang="en-US" sz="16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Calibri" panose="020F0502020204030204" pitchFamily="34" charset="0"/>
              </a:rPr>
              <a:t>by age, </a:t>
            </a:r>
            <a:r>
              <a:rPr lang="en-US" sz="1600" b="1" dirty="0">
                <a:solidFill>
                  <a:schemeClr val="tx1">
                    <a:lumMod val="65000"/>
                    <a:lumOff val="35000"/>
                  </a:schemeClr>
                </a:solidFill>
                <a:latin typeface="Calibri" panose="020F0502020204030204" pitchFamily="34" charset="0"/>
                <a:cs typeface="Calibri" panose="020F0502020204030204" pitchFamily="34" charset="0"/>
              </a:rPr>
              <a:t>sex, and </a:t>
            </a:r>
            <a:r>
              <a:rPr kumimoji="0" lang="en-US" sz="1600" b="1" i="0"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mn-ea"/>
                <a:cs typeface="Calibri" panose="020F0502020204030204" pitchFamily="34" charset="0"/>
              </a:rPr>
              <a:t>race/ethnicity, 2017-2019</a:t>
            </a:r>
          </a:p>
        </p:txBody>
      </p:sp>
      <p:sp>
        <p:nvSpPr>
          <p:cNvPr id="9" name="Rectangle 8">
            <a:extLst>
              <a:ext uri="{FF2B5EF4-FFF2-40B4-BE49-F238E27FC236}">
                <a16:creationId xmlns:a16="http://schemas.microsoft.com/office/drawing/2014/main" id="{91F136AC-9138-4680-AD58-A8B0188C3C34}"/>
              </a:ext>
            </a:extLst>
          </p:cNvPr>
          <p:cNvSpPr/>
          <p:nvPr/>
        </p:nvSpPr>
        <p:spPr>
          <a:xfrm>
            <a:off x="517522" y="1182528"/>
            <a:ext cx="5535613" cy="4989352"/>
          </a:xfrm>
          <a:prstGeom prst="rect">
            <a:avLst/>
          </a:prstGeom>
          <a:noFill/>
          <a:ln>
            <a:solidFill>
              <a:srgbClr val="9C6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6" name="Graphic 5" descr="Cake with solid fill">
            <a:extLst>
              <a:ext uri="{FF2B5EF4-FFF2-40B4-BE49-F238E27FC236}">
                <a16:creationId xmlns:a16="http://schemas.microsoft.com/office/drawing/2014/main" id="{05519288-4CB3-46A4-A743-7777E7E9A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604692" y="1227799"/>
            <a:ext cx="751946" cy="751946"/>
          </a:xfrm>
          <a:prstGeom prst="rect">
            <a:avLst/>
          </a:prstGeom>
        </p:spPr>
      </p:pic>
      <p:pic>
        <p:nvPicPr>
          <p:cNvPr id="5" name="Graphic 4" descr="Users with solid fill">
            <a:extLst>
              <a:ext uri="{FF2B5EF4-FFF2-40B4-BE49-F238E27FC236}">
                <a16:creationId xmlns:a16="http://schemas.microsoft.com/office/drawing/2014/main" id="{5FC85481-3293-4633-854C-8CF5601132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23465" y="2363612"/>
            <a:ext cx="914400" cy="914400"/>
          </a:xfrm>
          <a:prstGeom prst="rect">
            <a:avLst/>
          </a:prstGeom>
        </p:spPr>
      </p:pic>
      <p:sp>
        <p:nvSpPr>
          <p:cNvPr id="18" name="TextBox 17">
            <a:extLst>
              <a:ext uri="{FF2B5EF4-FFF2-40B4-BE49-F238E27FC236}">
                <a16:creationId xmlns:a16="http://schemas.microsoft.com/office/drawing/2014/main" id="{D5D88CCA-9596-4B53-8453-406DE6F81C15}"/>
              </a:ext>
            </a:extLst>
          </p:cNvPr>
          <p:cNvSpPr txBox="1"/>
          <p:nvPr/>
        </p:nvSpPr>
        <p:spPr>
          <a:xfrm>
            <a:off x="7415655" y="2359147"/>
            <a:ext cx="420060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rate of ED visits for non-traumatic dental conditions is highest among Black/African Americans</a:t>
            </a:r>
          </a:p>
        </p:txBody>
      </p:sp>
      <p:sp>
        <p:nvSpPr>
          <p:cNvPr id="2" name="Slide Number Placeholder 1">
            <a:extLst>
              <a:ext uri="{FF2B5EF4-FFF2-40B4-BE49-F238E27FC236}">
                <a16:creationId xmlns:a16="http://schemas.microsoft.com/office/drawing/2014/main" id="{DA36EAB3-EFA7-4512-9AE7-4599AC6DC7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pitchFamily="34" charset="0"/>
              <a:ea typeface="+mn-ea"/>
              <a:cs typeface="Calibri" panose="020F0502020204030204" pitchFamily="34" charset="0"/>
            </a:endParaRPr>
          </a:p>
        </p:txBody>
      </p:sp>
      <p:sp>
        <p:nvSpPr>
          <p:cNvPr id="20" name="TextBox 19">
            <a:extLst>
              <a:ext uri="{FF2B5EF4-FFF2-40B4-BE49-F238E27FC236}">
                <a16:creationId xmlns:a16="http://schemas.microsoft.com/office/drawing/2014/main" id="{A0246703-2DE4-4B06-97EC-66A05B09ABA7}"/>
              </a:ext>
            </a:extLst>
          </p:cNvPr>
          <p:cNvSpPr txBox="1"/>
          <p:nvPr/>
        </p:nvSpPr>
        <p:spPr>
          <a:xfrm>
            <a:off x="107941" y="6237165"/>
            <a:ext cx="11649985" cy="461665"/>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ED = Emergency department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NTDC = Non-traumatic dental conditions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15888" algn="l"/>
              </a:tabLst>
              <a:defRPr/>
            </a:pPr>
            <a:r>
              <a:rPr kumimoji="0" lang="en-US" sz="800" b="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Data Source: </a:t>
            </a:r>
            <a:r>
              <a:rPr lang="en-US" sz="800" dirty="0">
                <a:latin typeface="Calibri" panose="020F0502020204030204" pitchFamily="34" charset="0"/>
                <a:cs typeface="Calibri" panose="020F0502020204030204" pitchFamily="34" charset="0"/>
              </a:rPr>
              <a:t>Office of Statewide Health Planning and Development. Analysis provided by </a:t>
            </a:r>
            <a:r>
              <a:rPr kumimoji="0" lang="en-US" sz="800" b="0" u="none" strike="noStrike" kern="1200" cap="none" spc="0" normalizeH="0" baseline="0" noProof="0" dirty="0">
                <a:ln>
                  <a:noFill/>
                </a:ln>
                <a:solidFill>
                  <a:srgbClr val="000000"/>
                </a:solidFill>
                <a:effectLst/>
                <a:uLnTx/>
                <a:uFillTx/>
                <a:latin typeface="Calibri" panose="020F0502020204030204" pitchFamily="34" charset="0"/>
                <a:ea typeface="SimSun" panose="02010600030101010101" pitchFamily="2" charset="-122"/>
                <a:cs typeface="Calibri" panose="020F0502020204030204" pitchFamily="34" charset="0"/>
              </a:rPr>
              <a:t>California Department of Public Health, Office of Oral Health</a:t>
            </a:r>
          </a:p>
        </p:txBody>
      </p:sp>
      <p:sp>
        <p:nvSpPr>
          <p:cNvPr id="7" name="TextBox 6">
            <a:extLst>
              <a:ext uri="{FF2B5EF4-FFF2-40B4-BE49-F238E27FC236}">
                <a16:creationId xmlns:a16="http://schemas.microsoft.com/office/drawing/2014/main" id="{21EDD9DA-A03A-33FC-C417-6A6D66666CB9}"/>
              </a:ext>
            </a:extLst>
          </p:cNvPr>
          <p:cNvSpPr txBox="1"/>
          <p:nvPr/>
        </p:nvSpPr>
        <p:spPr>
          <a:xfrm>
            <a:off x="1413180" y="3191778"/>
            <a:ext cx="1511824" cy="307777"/>
          </a:xfrm>
          <a:prstGeom prst="rect">
            <a:avLst/>
          </a:prstGeom>
          <a:noFill/>
        </p:spPr>
        <p:txBody>
          <a:bodyPr wrap="none" rtlCol="0">
            <a:spAutoFit/>
          </a:bodyPr>
          <a:lstStyle/>
          <a:p>
            <a:r>
              <a:rPr lang="en-US" sz="14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Unstable estimate</a:t>
            </a:r>
          </a:p>
        </p:txBody>
      </p:sp>
    </p:spTree>
    <p:extLst>
      <p:ext uri="{BB962C8B-B14F-4D97-AF65-F5344CB8AC3E}">
        <p14:creationId xmlns:p14="http://schemas.microsoft.com/office/powerpoint/2010/main" val="16850422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0CD12AC-1B36-4BCD-A139-866FDF123CC5}"/>
              </a:ext>
            </a:extLst>
          </p:cNvPr>
          <p:cNvSpPr>
            <a:spLocks noGrp="1"/>
          </p:cNvSpPr>
          <p:nvPr>
            <p:ph type="sldNum" sz="quarter" idx="12"/>
          </p:nvPr>
        </p:nvSpPr>
        <p:spPr>
          <a:xfrm>
            <a:off x="9311798" y="6389515"/>
            <a:ext cx="2743200" cy="365125"/>
          </a:xfrm>
        </p:spPr>
        <p:txBody>
          <a:bodyPr/>
          <a:lstStyle/>
          <a:p>
            <a:fld id="{B2DC25EE-239B-4C5F-AAD1-255A7D5F1EE2}" type="slidenum">
              <a:rPr lang="en-US" smtClean="0"/>
              <a:t>91</a:t>
            </a:fld>
            <a:endParaRPr lang="en-US"/>
          </a:p>
        </p:txBody>
      </p:sp>
      <p:pic>
        <p:nvPicPr>
          <p:cNvPr id="8" name="Picture 7">
            <a:extLst>
              <a:ext uri="{FF2B5EF4-FFF2-40B4-BE49-F238E27FC236}">
                <a16:creationId xmlns:a16="http://schemas.microsoft.com/office/drawing/2014/main" id="{CEC450B3-6005-4567-8BBF-ADD863B36AE1}"/>
              </a:ext>
            </a:extLst>
          </p:cNvPr>
          <p:cNvPicPr>
            <a:picLocks noChangeAspect="1"/>
          </p:cNvPicPr>
          <p:nvPr/>
        </p:nvPicPr>
        <p:blipFill>
          <a:blip r:embed="rId2"/>
          <a:stretch>
            <a:fillRect/>
          </a:stretch>
        </p:blipFill>
        <p:spPr>
          <a:xfrm>
            <a:off x="1274474" y="677509"/>
            <a:ext cx="4465357" cy="5779382"/>
          </a:xfrm>
          <a:prstGeom prst="rect">
            <a:avLst/>
          </a:prstGeom>
        </p:spPr>
      </p:pic>
      <p:sp>
        <p:nvSpPr>
          <p:cNvPr id="11" name="TextBox 10">
            <a:extLst>
              <a:ext uri="{FF2B5EF4-FFF2-40B4-BE49-F238E27FC236}">
                <a16:creationId xmlns:a16="http://schemas.microsoft.com/office/drawing/2014/main" id="{EA144B25-D792-4827-BCAB-41AF8106032D}"/>
              </a:ext>
            </a:extLst>
          </p:cNvPr>
          <p:cNvSpPr txBox="1"/>
          <p:nvPr/>
        </p:nvSpPr>
        <p:spPr>
          <a:xfrm>
            <a:off x="6320257" y="1857227"/>
            <a:ext cx="4739054" cy="2308324"/>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Los Angeles County Department of Public Health</a:t>
            </a:r>
          </a:p>
          <a:p>
            <a:r>
              <a:rPr lang="en-US" dirty="0">
                <a:latin typeface="Calibri" panose="020F0502020204030204" pitchFamily="34" charset="0"/>
                <a:cs typeface="Calibri" panose="020F0502020204030204" pitchFamily="34" charset="0"/>
              </a:rPr>
              <a:t>Oral Health Program</a:t>
            </a:r>
          </a:p>
          <a:p>
            <a:r>
              <a:rPr lang="en-US" dirty="0">
                <a:latin typeface="Calibri" panose="020F0502020204030204" pitchFamily="34" charset="0"/>
                <a:cs typeface="Calibri" panose="020F0502020204030204" pitchFamily="34" charset="0"/>
              </a:rPr>
              <a:t>3530 Wilshire Blvd, Suite 1010</a:t>
            </a:r>
          </a:p>
          <a:p>
            <a:r>
              <a:rPr lang="en-US" dirty="0">
                <a:latin typeface="Calibri" panose="020F0502020204030204" pitchFamily="34" charset="0"/>
                <a:cs typeface="Calibri" panose="020F0502020204030204" pitchFamily="34" charset="0"/>
              </a:rPr>
              <a:t>Los Angeles, CA 90010</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Phone: (213) 351-1270</a:t>
            </a:r>
          </a:p>
          <a:p>
            <a:r>
              <a:rPr lang="en-US" dirty="0">
                <a:latin typeface="Calibri" panose="020F0502020204030204" pitchFamily="34" charset="0"/>
                <a:cs typeface="Calibri" panose="020F0502020204030204" pitchFamily="34" charset="0"/>
              </a:rPr>
              <a:t>Email: </a:t>
            </a:r>
            <a:r>
              <a:rPr lang="en-US" dirty="0">
                <a:latin typeface="Calibri" panose="020F0502020204030204" pitchFamily="34" charset="0"/>
                <a:cs typeface="Calibri" panose="020F0502020204030204" pitchFamily="34" charset="0"/>
                <a:hlinkClick r:id="rId3"/>
              </a:rPr>
              <a:t>oralhealth@ph.lacounty.gov</a:t>
            </a:r>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Web: </a:t>
            </a:r>
            <a:r>
              <a:rPr lang="en-US" dirty="0">
                <a:latin typeface="Calibri" panose="020F0502020204030204" pitchFamily="34" charset="0"/>
                <a:cs typeface="Calibri" panose="020F0502020204030204" pitchFamily="34" charset="0"/>
                <a:hlinkClick r:id="rId4"/>
              </a:rPr>
              <a:t>http://publichealth.lacounty.gov/ohp</a:t>
            </a:r>
            <a:endParaRPr lang="en-US"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14D5143A-0274-40DD-91E1-77372FC05472}"/>
              </a:ext>
            </a:extLst>
          </p:cNvPr>
          <p:cNvSpPr txBox="1"/>
          <p:nvPr/>
        </p:nvSpPr>
        <p:spPr>
          <a:xfrm>
            <a:off x="6320257" y="4339530"/>
            <a:ext cx="4739054" cy="646331"/>
          </a:xfrm>
          <a:prstGeom prst="rect">
            <a:avLst/>
          </a:prstGeom>
          <a:noFill/>
        </p:spPr>
        <p:txBody>
          <a:bodyPr wrap="square" rtlCol="0">
            <a:spAutoFit/>
          </a:bodyPr>
          <a:lstStyle/>
          <a:p>
            <a:pPr algn="l"/>
            <a:endParaRPr lang="en-US" sz="1200" i="0" u="none" strike="noStrike" baseline="0" dirty="0">
              <a:latin typeface="Calibri" panose="020F0502020204030204" pitchFamily="34" charset="0"/>
              <a:cs typeface="Calibri" panose="020F0502020204030204" pitchFamily="34" charset="0"/>
            </a:endParaRPr>
          </a:p>
          <a:p>
            <a:r>
              <a:rPr lang="en-US" sz="1200" i="0" u="none" strike="noStrike" baseline="0" dirty="0">
                <a:latin typeface="Calibri" panose="020F0502020204030204" pitchFamily="34" charset="0"/>
                <a:cs typeface="Calibri" panose="020F0502020204030204" pitchFamily="34" charset="0"/>
              </a:rPr>
              <a:t>Funded by the Office of Oral Health, California Department of Public Health, Contract #22-10173</a:t>
            </a:r>
            <a:endParaRPr lang="en-US" sz="1200" dirty="0">
              <a:latin typeface="Calibri" panose="020F0502020204030204" pitchFamily="34" charset="0"/>
              <a:cs typeface="Calibri" panose="020F0502020204030204" pitchFamily="34" charset="0"/>
            </a:endParaRPr>
          </a:p>
        </p:txBody>
      </p:sp>
      <p:pic>
        <p:nvPicPr>
          <p:cNvPr id="3" name="Picture 2" descr="Text&#10;&#10;Description automatically generated">
            <a:extLst>
              <a:ext uri="{FF2B5EF4-FFF2-40B4-BE49-F238E27FC236}">
                <a16:creationId xmlns:a16="http://schemas.microsoft.com/office/drawing/2014/main" id="{54B4BBF4-E253-4CDB-9C2B-2AFA53D119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7150" y="868825"/>
            <a:ext cx="2531473" cy="814423"/>
          </a:xfrm>
          <a:prstGeom prst="rect">
            <a:avLst/>
          </a:prstGeom>
        </p:spPr>
      </p:pic>
    </p:spTree>
    <p:extLst>
      <p:ext uri="{BB962C8B-B14F-4D97-AF65-F5344CB8AC3E}">
        <p14:creationId xmlns:p14="http://schemas.microsoft.com/office/powerpoint/2010/main" val="247585258"/>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56F3F99EFDC84B9C4C03B36E2C07B2" ma:contentTypeVersion="7" ma:contentTypeDescription="Create a new document." ma:contentTypeScope="" ma:versionID="85f0030df341963937a3af09f4df838f">
  <xsd:schema xmlns:xsd="http://www.w3.org/2001/XMLSchema" xmlns:xs="http://www.w3.org/2001/XMLSchema" xmlns:p="http://schemas.microsoft.com/office/2006/metadata/properties" xmlns:ns2="17a9013e-e29b-41ff-8a97-11fe62ec0134" targetNamespace="http://schemas.microsoft.com/office/2006/metadata/properties" ma:root="true" ma:fieldsID="55acb766a044ccda8551c67b561763d9" ns2:_="">
    <xsd:import namespace="17a9013e-e29b-41ff-8a97-11fe62ec01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a9013e-e29b-41ff-8a97-11fe62ec01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97FFC23-61E9-451B-AA23-AA55A6FE6C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a9013e-e29b-41ff-8a97-11fe62ec01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65D499-4E1D-496E-A82E-DE1D22470004}">
  <ds:schemaRefs>
    <ds:schemaRef ds:uri="http://schemas.microsoft.com/sharepoint/v3/contenttype/forms"/>
  </ds:schemaRefs>
</ds:datastoreItem>
</file>

<file path=customXml/itemProps3.xml><?xml version="1.0" encoding="utf-8"?>
<ds:datastoreItem xmlns:ds="http://schemas.openxmlformats.org/officeDocument/2006/customXml" ds:itemID="{9B054D62-B705-4D48-B9BF-C3AFDE86C239}">
  <ds:schemaRefs>
    <ds:schemaRef ds:uri="http://schemas.openxmlformats.org/package/2006/metadata/core-properties"/>
    <ds:schemaRef ds:uri="17a9013e-e29b-41ff-8a97-11fe62ec0134"/>
    <ds:schemaRef ds:uri="http://purl.org/dc/elements/1.1/"/>
    <ds:schemaRef ds:uri="http://schemas.microsoft.com/office/infopath/2007/PartnerControls"/>
    <ds:schemaRef ds:uri="http://purl.org/dc/terms/"/>
    <ds:schemaRef ds:uri="http://schemas.microsoft.com/office/2006/metadata/properties"/>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8798</TotalTime>
  <Words>11683</Words>
  <Application>Microsoft Office PowerPoint</Application>
  <PresentationFormat>Widescreen</PresentationFormat>
  <Paragraphs>1551</Paragraphs>
  <Slides>91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91</vt:i4>
      </vt:variant>
    </vt:vector>
  </HeadingPairs>
  <TitlesOfParts>
    <vt:vector size="98" baseType="lpstr">
      <vt:lpstr>Arial</vt:lpstr>
      <vt:lpstr>Avenir Next LT Pro</vt:lpstr>
      <vt:lpstr>Calibri</vt:lpstr>
      <vt:lpstr>Courier New</vt:lpstr>
      <vt:lpstr>Montserrat</vt:lpstr>
      <vt:lpstr>YAD7Q9NigKI 0</vt:lpstr>
      <vt:lpstr>AccentBoxVTI</vt:lpstr>
      <vt:lpstr>Chartbook: The Oral Health of Los Angeles County’s Residents</vt:lpstr>
      <vt:lpstr>Introduction</vt:lpstr>
      <vt:lpstr>Table of Contents</vt:lpstr>
      <vt:lpstr>Table of Contents (Continued)</vt:lpstr>
      <vt:lpstr>Oral Health of LA County’s Children</vt:lpstr>
      <vt:lpstr>ORAL HEALTH OF LA COUNTY’S CHILDREN DATA-AT-A-GLANCE</vt:lpstr>
      <vt:lpstr>Tooth Decay Experience - Overall Prevalence</vt:lpstr>
      <vt:lpstr>Tooth Decay Experience – LA County Disparities</vt:lpstr>
      <vt:lpstr>Tooth Decay Experience – LA County Trends</vt:lpstr>
      <vt:lpstr>Untreated Tooth Decay - Overall Prevalence</vt:lpstr>
      <vt:lpstr>Untreated Tooth Decay – LA County Disparities</vt:lpstr>
      <vt:lpstr>Untreated Tooth Decay – LA County Trends</vt:lpstr>
      <vt:lpstr>Dental Sealants – Prevalence, Disparities &amp; Trends</vt:lpstr>
      <vt:lpstr>Oral Health of LA County’s Adolescents 12-17 Years</vt:lpstr>
      <vt:lpstr>ORAL HEALTH OF LA COUNTY’S ADOLESCENTS 12-17 Years DATA-AT-A-GLANCE</vt:lpstr>
      <vt:lpstr>Self-Reported Condition of Teeth - Overall Prevalence</vt:lpstr>
      <vt:lpstr>Self-Reported Condition of Teeth - Trends</vt:lpstr>
      <vt:lpstr>Oral Health of Adults in LA County</vt:lpstr>
      <vt:lpstr>ORAL HEALTH OF ADULTS IN LA COUNTY DATA-AT-A-GLANCE</vt:lpstr>
      <vt:lpstr>Any Tooth Loss in Adults 18+ Years – Overall Prevalence</vt:lpstr>
      <vt:lpstr>Any Tooth Loss in Adults – California1 Disparities</vt:lpstr>
      <vt:lpstr>Any Tooth Loss in Adults – LA County Trends</vt:lpstr>
      <vt:lpstr>Total Tooth Loss in Adults 65+ Years – Overall Prevalence</vt:lpstr>
      <vt:lpstr>Total Tooth Loss in Adults 65+ Years – California1 Disparities</vt:lpstr>
      <vt:lpstr>Total Tooth Loss in Adults 65+ Years – LA County Trends</vt:lpstr>
      <vt:lpstr>Self-Reported Condition of Teeth – Overall Prevalence</vt:lpstr>
      <vt:lpstr>Self-Reported Condition of Teeth – LA County Disparities</vt:lpstr>
      <vt:lpstr>Self-Reported Condition of Teeth – LA County Trends</vt:lpstr>
      <vt:lpstr>Oral and Pharyngeal Cancer – Overall Incidence &amp; Disparities</vt:lpstr>
      <vt:lpstr>Oral and Pharyngeal Cancer – LA County Trends (Incidence)</vt:lpstr>
      <vt:lpstr>Oral and Pharyngeal Cancer – Mortality &amp; Disparities</vt:lpstr>
      <vt:lpstr>Oral and Pharyngeal Cancer – LA County Trends (Mortality)</vt:lpstr>
      <vt:lpstr>Use of the Dental Care Delivery System</vt:lpstr>
      <vt:lpstr>USE OF THE DENTAL CARE DELIVERY SYSTEM DATA-AT-A-GLANCE</vt:lpstr>
      <vt:lpstr>Dental Visit in Past Year Among Children – Overall Prevalence</vt:lpstr>
      <vt:lpstr>Dental Visit in Past Year Among Children – California1 Disparities</vt:lpstr>
      <vt:lpstr>Dental Visit in Past Year Among Children – LA County Trends</vt:lpstr>
      <vt:lpstr>Dental Visit in Past Year Among Adolescents – Overall Prevalence</vt:lpstr>
      <vt:lpstr>Dental Visit in Past Year Among Adolescents – California1 Disparities</vt:lpstr>
      <vt:lpstr>Dental Visit in Past Year Among Adolescents – LA County Trends</vt:lpstr>
      <vt:lpstr>Dental Visit in Past Year Among Adults – Overall Prevalence</vt:lpstr>
      <vt:lpstr>Dental Visit in Past Year Among Adults – California1 Disparities</vt:lpstr>
      <vt:lpstr>Dental Visit in Past Year Among Adults – LA County Trends</vt:lpstr>
      <vt:lpstr>Dental Visit in Past Year Among Adults with Diabetes</vt:lpstr>
      <vt:lpstr>Dental Visit in Past Year Among Adults with Diabetes – LA County Trends</vt:lpstr>
      <vt:lpstr>Dental Visit Among Pregnant Women - Prevalence</vt:lpstr>
      <vt:lpstr>Dental Visit Among Pregnant Women – LA County Disparities</vt:lpstr>
      <vt:lpstr>Dental Visit Among Pregnant Women – LA County Trends</vt:lpstr>
      <vt:lpstr>Dental Visit Among Pregnant Women – Barriers to Care</vt:lpstr>
      <vt:lpstr>Dental Visit in Year Among Medicaid Children - Prevalence</vt:lpstr>
      <vt:lpstr>Dental Visit in Year Among Medicaid Enrollees - Prevalence</vt:lpstr>
      <vt:lpstr>Dental Visit Among Medicaid Enrollees – LA County Trends</vt:lpstr>
      <vt:lpstr>Use of Free/Public Clinics Among Children – Overall Prevalence</vt:lpstr>
      <vt:lpstr>Use of Free/Public Clinics Among Children – California1 Disparities</vt:lpstr>
      <vt:lpstr>Use of Free/Public Clinics Among Children – LA County Trends</vt:lpstr>
      <vt:lpstr>Missed School Because of Dental Problems</vt:lpstr>
      <vt:lpstr>Missed School Days Because of Dental Problems* DATA-AT-A-GLANCE</vt:lpstr>
      <vt:lpstr>Missed School Because of Dental Problems – Overall Prevalence</vt:lpstr>
      <vt:lpstr>Problems Accessing Dental Care</vt:lpstr>
      <vt:lpstr>Problems Accessing Dental Care DATA-AT-A-GLANCE</vt:lpstr>
      <vt:lpstr>Could Not Afford Needed Dental Care – Overall Prevalence</vt:lpstr>
      <vt:lpstr>Could Not Afford Dental Care – California1 Disparities</vt:lpstr>
      <vt:lpstr>Could Not Afford Dental Care – LA County Trends</vt:lpstr>
      <vt:lpstr>Dental Insurance Coverage</vt:lpstr>
      <vt:lpstr>DENTAL INSURANCE COVERAGE DATA-AT-A-GLANCE</vt:lpstr>
      <vt:lpstr>Dental Insurance Among Children 1-11 Years – Overall Prevalence</vt:lpstr>
      <vt:lpstr>Dental Insurance Among Children 1-11 Years – LA County Trends</vt:lpstr>
      <vt:lpstr>Dental Insurance Among Adults 18+ Years – Overall Prevalence</vt:lpstr>
      <vt:lpstr>Dental Insurance Among Adults 18+ Years – LA County Disparities</vt:lpstr>
      <vt:lpstr>Dental Insurance Among Adults 18+ Years – LA County Trends</vt:lpstr>
      <vt:lpstr>Preventive Services Among Medicaid Enrollees</vt:lpstr>
      <vt:lpstr>PREVENTIVE SERVICES AMONG MEDICAID ENROLLEES DATA-AT-A-GLANCE</vt:lpstr>
      <vt:lpstr>Any Preventive Service Among Medicaid Children - Prevalence</vt:lpstr>
      <vt:lpstr>Any Preventive Service Among Medicaid Enrollees - Prevalence</vt:lpstr>
      <vt:lpstr>Any Preventive Service Among Medicaid Enrollees – LA County Trends</vt:lpstr>
      <vt:lpstr>Dental Sealant Placement Among Medicaid Children - Prevalence</vt:lpstr>
      <vt:lpstr>Dental Sealants Among Medicaid Enrollees – LA County Trends</vt:lpstr>
      <vt:lpstr>Community Water Fluoridation</vt:lpstr>
      <vt:lpstr>Community Water Fluoridation</vt:lpstr>
      <vt:lpstr>Fluoridation Status of Water Systems With 10,000+ Connections, 2021</vt:lpstr>
      <vt:lpstr>Percentage of Population Served by Systems with 10,000+ Connections  that Receive the Recommended Level of Fluoride, 2021 </vt:lpstr>
      <vt:lpstr>Dental Workforce</vt:lpstr>
      <vt:lpstr>Number of Dentists</vt:lpstr>
      <vt:lpstr>Medi-Cal Dental Providers</vt:lpstr>
      <vt:lpstr>Dental Deserts in Los Angeles County</vt:lpstr>
      <vt:lpstr>Areas Needing More Meaningful Medi-Cal Dentists</vt:lpstr>
      <vt:lpstr>Federally Designated Dental Care Shortage Areas</vt:lpstr>
      <vt:lpstr>Emergency Department Visits for Non-Traumatic Dental Conditions</vt:lpstr>
      <vt:lpstr>Emergency Department Visits for NTDC</vt:lpstr>
      <vt:lpstr>ED Visits for NTDCs – LA County Disparities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Chartbook: The Oral Health of Los Angeles County’s Residents</dc:title>
  <dc:creator>Kathy Phipps</dc:creator>
  <cp:lastModifiedBy>Kathy Phipps</cp:lastModifiedBy>
  <cp:revision>65</cp:revision>
  <cp:lastPrinted>2025-06-20T19:41:36Z</cp:lastPrinted>
  <dcterms:created xsi:type="dcterms:W3CDTF">2021-01-20T15:36:17Z</dcterms:created>
  <dcterms:modified xsi:type="dcterms:W3CDTF">2026-04-26T20:48:18Z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0x010100D956F3F99EFDC84B9C4C03B36E2C07B2</vt:lpwstr>
  </property>
</Properties>
</file>